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Lst>
  <p:sldSz cx="12192000" cy="6858000" type="screen16x9"/>
  <p:notesSz cx="6858000" cy="9144000"/>
  <p:custDataLst>
    <p:tags r:id="rId39"/>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212" y="-10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9" Type="http://schemas.openxmlformats.org/officeDocument/2006/relationships/tags" Target="tags/tag1.xml"/><Relationship Id="rId38" Type="http://schemas.openxmlformats.org/officeDocument/2006/relationships/tableStyles" Target="tableStyles.xml"/><Relationship Id="rId37" Type="http://schemas.openxmlformats.org/officeDocument/2006/relationships/viewProps" Target="viewProps.xml"/><Relationship Id="rId36" Type="http://schemas.openxmlformats.org/officeDocument/2006/relationships/presProps" Target="presProps.xml"/><Relationship Id="rId35" Type="http://schemas.openxmlformats.org/officeDocument/2006/relationships/slide" Target="slides/slide33.xml"/><Relationship Id="rId34" Type="http://schemas.openxmlformats.org/officeDocument/2006/relationships/slide" Target="slides/slide32.xml"/><Relationship Id="rId33" Type="http://schemas.openxmlformats.org/officeDocument/2006/relationships/slide" Target="slides/slide31.xml"/><Relationship Id="rId32" Type="http://schemas.openxmlformats.org/officeDocument/2006/relationships/slide" Target="slides/slide30.xml"/><Relationship Id="rId31" Type="http://schemas.openxmlformats.org/officeDocument/2006/relationships/slide" Target="slides/slide29.xml"/><Relationship Id="rId30" Type="http://schemas.openxmlformats.org/officeDocument/2006/relationships/slide" Target="slides/slide28.xml"/><Relationship Id="rId3" Type="http://schemas.openxmlformats.org/officeDocument/2006/relationships/slide" Target="slides/slide1.xml"/><Relationship Id="rId29" Type="http://schemas.openxmlformats.org/officeDocument/2006/relationships/slide" Target="slides/slide27.xml"/><Relationship Id="rId28" Type="http://schemas.openxmlformats.org/officeDocument/2006/relationships/slide" Target="slides/slide26.xml"/><Relationship Id="rId27" Type="http://schemas.openxmlformats.org/officeDocument/2006/relationships/slide" Target="slides/slide25.xml"/><Relationship Id="rId26" Type="http://schemas.openxmlformats.org/officeDocument/2006/relationships/slide" Target="slides/slide24.xml"/><Relationship Id="rId25" Type="http://schemas.openxmlformats.org/officeDocument/2006/relationships/slide" Target="slides/slide23.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nvPr>
        </p:nvSpPr>
        <p:spPr/>
        <p:txBody>
          <a:bodyPr/>
          <a:lstStyle/>
          <a:p>
            <a:fld id="{E8FD0B7A-F5DD-4F40-B4CB-3B2C354B893A}" type="datetimeFigureOut">
              <a:rPr lang="en-US" smtClean="0"/>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8FD0B7A-F5DD-4F40-B4CB-3B2C354B893A}" type="datetimeFigureOut">
              <a:rPr lang="en-US" smtClean="0"/>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09600" y="6356350"/>
            <a:ext cx="2844800" cy="365125"/>
          </a:xfrm>
        </p:spPr>
        <p:txBody>
          <a:bodyPr/>
          <a:lstStyle/>
          <a:p>
            <a:fld id="{E8FD0B7A-F5DD-4F40-B4CB-3B2C354B893A}" type="datetimeFigureOut">
              <a:rPr lang="en-US" smtClean="0"/>
            </a:fld>
            <a:endParaRPr lang="en-US"/>
          </a:p>
        </p:txBody>
      </p:sp>
      <p:sp>
        <p:nvSpPr>
          <p:cNvPr id="3" name="Footer Placeholder 2"/>
          <p:cNvSpPr>
            <a:spLocks noGrp="1"/>
          </p:cNvSpPr>
          <p:nvPr>
            <p:ph type="ftr" sz="quarter" idx="11"/>
          </p:nvPr>
        </p:nvSpPr>
        <p:spPr>
          <a:xfrm>
            <a:off x="4165600" y="6356350"/>
            <a:ext cx="3860800" cy="365125"/>
          </a:xfrm>
        </p:spPr>
        <p:txBody>
          <a:bodyPr/>
          <a:lstStyle/>
          <a:p>
            <a:endParaRPr lang="en-US"/>
          </a:p>
        </p:txBody>
      </p:sp>
      <p:sp>
        <p:nvSpPr>
          <p:cNvPr id="4" name="Slide Number Placeholder 3"/>
          <p:cNvSpPr>
            <a:spLocks noGrp="1"/>
          </p:cNvSpPr>
          <p:nvPr>
            <p:ph type="sldNum" sz="quarter" idx="12"/>
          </p:nvPr>
        </p:nvSpPr>
        <p:spPr>
          <a:xfrm>
            <a:off x="8737600" y="6356350"/>
            <a:ext cx="2844800" cy="365125"/>
          </a:xfrm>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8FD0B7A-F5DD-4F40-B4CB-3B2C354B893A}" type="datetimeFigureOut">
              <a:rPr lang="en-US" smtClean="0"/>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3AE1883-0942-4AA3-9DB2-9C7C3A0314B1}"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png"/></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1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1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1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3.png"/><Relationship Id="rId1" Type="http://schemas.openxmlformats.org/officeDocument/2006/relationships/image" Target="../media/image2.png"/></Relationships>
</file>

<file path=ppt/slides/_rels/slide2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2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2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2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3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3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3.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png"/></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sp>
        <p:nvSpPr>
          <p:cNvPr id="2" name="New shape"/>
          <p:cNvSpPr/>
          <p:nvPr/>
        </p:nvSpPr>
        <p:spPr>
          <a:xfrm>
            <a:off x="611778" y="1514467"/>
            <a:ext cx="11038043"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4800" b="1" i="0">
                <a:solidFill>
                  <a:srgbClr val="000000"/>
                </a:solidFill>
                <a:latin typeface="微软雅黑" panose="020B0503020204020204" charset="-122"/>
              </a:rPr>
              <a:t>智驭未来出行新纪元</a:t>
            </a:r>
            <a:endParaRPr sz="4800" b="1" i="0">
              <a:solidFill>
                <a:srgbClr val="000000"/>
              </a:solidFill>
              <a:latin typeface="微软雅黑" panose="020B0503020204020204" charset="-122"/>
            </a:endParaRPr>
          </a:p>
        </p:txBody>
      </p:sp>
      <p:sp>
        <p:nvSpPr>
          <p:cNvPr id="3" name="New shape"/>
          <p:cNvSpPr/>
          <p:nvPr/>
        </p:nvSpPr>
        <p:spPr>
          <a:xfrm>
            <a:off x="622800" y="3101012"/>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4" name="New shape"/>
          <p:cNvSpPr/>
          <p:nvPr/>
        </p:nvSpPr>
        <p:spPr>
          <a:xfrm>
            <a:off x="611778" y="3101012"/>
            <a:ext cx="11038043"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3000" b="1" i="0">
                <a:solidFill>
                  <a:srgbClr val="002B7F"/>
                </a:solidFill>
                <a:latin typeface="微软雅黑" panose="020B0503020204020204" charset="-122"/>
              </a:rPr>
              <a:t>无人驾驶技术革新路径</a:t>
            </a:r>
            <a:endParaRPr sz="3000" b="1" i="0">
              <a:solidFill>
                <a:srgbClr val="002B7F"/>
              </a:solidFill>
              <a:latin typeface="微软雅黑" panose="020B0503020204020204" charset="-122"/>
            </a:endParaRPr>
          </a:p>
        </p:txBody>
      </p:sp>
      <p:sp>
        <p:nvSpPr>
          <p:cNvPr id="5"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6"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7"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8" name="New shape"/>
          <p:cNvSpPr/>
          <p:nvPr/>
        </p:nvSpPr>
        <p:spPr>
          <a:xfrm>
            <a:off x="611778" y="4136689"/>
            <a:ext cx="11038043" cy="45529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1575" b="0" i="0">
                <a:solidFill>
                  <a:srgbClr val="000000"/>
                </a:solidFill>
                <a:latin typeface="微软雅黑" panose="020B0503020204020204" charset="-122"/>
              </a:rPr>
              <a:t>作者：</a:t>
            </a:r>
            <a:r>
              <a:rPr lang="zh-CN" sz="1575" b="0" i="0">
                <a:solidFill>
                  <a:srgbClr val="000000"/>
                </a:solidFill>
                <a:latin typeface="微软雅黑" panose="020B0503020204020204" charset="-122"/>
              </a:rPr>
              <a:t>张抿</a:t>
            </a:r>
            <a:r>
              <a:rPr lang="zh-CN" sz="1575" b="0" i="0">
                <a:solidFill>
                  <a:srgbClr val="000000"/>
                </a:solidFill>
                <a:latin typeface="微软雅黑" panose="020B0503020204020204" charset="-122"/>
              </a:rPr>
              <a:t>轩</a:t>
            </a:r>
            <a:endParaRPr lang="zh-CN" sz="1575" b="0" i="0">
              <a:solidFill>
                <a:srgbClr val="000000"/>
              </a:solidFill>
              <a:latin typeface="微软雅黑" panose="020B0503020204020204" charset="-122"/>
            </a:endParaRPr>
          </a:p>
        </p:txBody>
      </p:sp>
      <p:sp>
        <p:nvSpPr>
          <p:cNvPr id="9" name="New shape"/>
          <p:cNvSpPr/>
          <p:nvPr/>
        </p:nvSpPr>
        <p:spPr>
          <a:xfrm>
            <a:off x="611778" y="4740950"/>
            <a:ext cx="11038043" cy="45193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1575" b="0" i="0">
                <a:solidFill>
                  <a:srgbClr val="000000"/>
                </a:solidFill>
                <a:latin typeface="微软雅黑" panose="020B0503020204020204" charset="-122"/>
              </a:rPr>
              <a:t>汇报时间: 2025/09/30</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城市道路测试</a:t>
            </a:r>
            <a:endParaRPr sz="3000" b="1" i="0">
              <a:solidFill>
                <a:srgbClr val="000000"/>
              </a:solidFill>
              <a:latin typeface="微软雅黑" panose="020B0503020204020204" charset="-122"/>
            </a:endParaRPr>
          </a:p>
        </p:txBody>
      </p:sp>
      <p:sp>
        <p:nvSpPr>
          <p:cNvPr id="4" name="New shape"/>
          <p:cNvSpPr/>
          <p:nvPr/>
        </p:nvSpPr>
        <p:spPr>
          <a:xfrm>
            <a:off x="1558800"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无人驾驶车辆在城市环境中进行的一系列实地测试，旨在验证其自动驾驶系统的性能和安全性。</a:t>
            </a:r>
            <a:endParaRPr sz="1575" b="0" i="0">
              <a:solidFill>
                <a:srgbClr val="000000"/>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E0F2FF"/>
          </a:solidFill>
          <a:ln w="6350">
            <a:solidFill>
              <a:srgbClr val="0055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2B7F"/>
                </a:solidFill>
                <a:latin typeface="微软雅黑" panose="020B0503020204020204" charset="-122"/>
              </a:rPr>
              <a:t>城市道路测试概述</a:t>
            </a:r>
            <a:endParaRPr sz="2100" b="1" i="0">
              <a:solidFill>
                <a:srgbClr val="002B7F"/>
              </a:solidFill>
              <a:latin typeface="微软雅黑" panose="020B0503020204020204" charset="-122"/>
            </a:endParaRPr>
          </a:p>
        </p:txBody>
      </p:sp>
      <p:sp>
        <p:nvSpPr>
          <p:cNvPr id="6" name="New shape"/>
          <p:cNvSpPr/>
          <p:nvPr/>
        </p:nvSpPr>
        <p:spPr>
          <a:xfrm>
            <a:off x="4430015"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包括城市交通流量、复杂路况、行人和非机动车等多样化因素的模拟，以确保车辆在各种情况下都能安全行驶。</a:t>
            </a:r>
            <a:endParaRPr sz="1575" b="0" i="0">
              <a:solidFill>
                <a:srgbClr val="000000"/>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E0F2FF"/>
          </a:solidFill>
          <a:ln w="6350">
            <a:solidFill>
              <a:srgbClr val="0055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2B7F"/>
                </a:solidFill>
                <a:latin typeface="微软雅黑" panose="020B0503020204020204" charset="-122"/>
              </a:rPr>
              <a:t>测试环境与条件</a:t>
            </a:r>
            <a:endParaRPr sz="2100" b="1" i="0">
              <a:solidFill>
                <a:srgbClr val="002B7F"/>
              </a:solidFill>
              <a:latin typeface="微软雅黑" panose="020B0503020204020204" charset="-122"/>
            </a:endParaRPr>
          </a:p>
        </p:txBody>
      </p:sp>
      <p:sp>
        <p:nvSpPr>
          <p:cNvPr id="8" name="New shape"/>
          <p:cNvSpPr/>
          <p:nvPr/>
        </p:nvSpPr>
        <p:spPr>
          <a:xfrm>
            <a:off x="7301229" y="2878466"/>
            <a:ext cx="2744216"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面对城市道路中的突发状况和多变环境，无人驾驶车辆需依靠先进的感知、决策和控制技术，以及持续的数据学习和算法优化来应对。</a:t>
            </a:r>
            <a:endParaRPr sz="1575" b="0" i="0">
              <a:solidFill>
                <a:srgbClr val="000000"/>
              </a:solidFill>
              <a:latin typeface="微软雅黑" panose="020B0503020204020204" charset="-122"/>
            </a:endParaRPr>
          </a:p>
        </p:txBody>
      </p:sp>
      <p:sp>
        <p:nvSpPr>
          <p:cNvPr id="9" name="New shape"/>
          <p:cNvSpPr/>
          <p:nvPr/>
        </p:nvSpPr>
        <p:spPr>
          <a:xfrm>
            <a:off x="7298841" y="1627200"/>
            <a:ext cx="2580658" cy="1124266"/>
          </a:xfrm>
          <a:prstGeom prst="roundRect">
            <a:avLst>
              <a:gd name="adj" fmla="val 10888"/>
            </a:avLst>
          </a:prstGeom>
          <a:solidFill>
            <a:srgbClr val="E0F2FF"/>
          </a:solidFill>
          <a:ln w="6350">
            <a:solidFill>
              <a:srgbClr val="0055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2B7F"/>
                </a:solidFill>
                <a:latin typeface="微软雅黑" panose="020B0503020204020204" charset="-122"/>
              </a:rPr>
              <a:t>技术挑战与解决方案</a:t>
            </a:r>
            <a:endParaRPr sz="2100" b="1" i="0">
              <a:solidFill>
                <a:srgbClr val="002B7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高速干线应用</a:t>
            </a:r>
            <a:endParaRPr sz="3000" b="1" i="0">
              <a:solidFill>
                <a:srgbClr val="000000"/>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高速干线自动驾驶技术</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在高速干线上，自动驾驶技术通过高精度地图、传感器和AI算法实现车辆自主行驶，减少人为操作错误，提升交通安全。</a:t>
            </a:r>
            <a:endParaRPr sz="1575" b="0" i="0">
              <a:solidFill>
                <a:srgbClr val="000000"/>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高速公路智能交通系统</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智能交通系统结合车联网技术，实时监控和管理车流，优化路线规划，有效缓解拥堵问题，提高道路使用效率。</a:t>
            </a:r>
            <a:endParaRPr sz="1575" b="0" i="0">
              <a:solidFill>
                <a:srgbClr val="000000"/>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无人驾驶物流应用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无人驾驶技术在物流领域展现出巨大潜力，能够降低人力成本，提高配送速度与准确性，促进物流行业的自动化转型。</a:t>
            </a:r>
            <a:endParaRPr sz="1575" b="0" i="0">
              <a:solidFill>
                <a:srgbClr val="000000"/>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0055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0055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0055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0F5FA"/>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2B7F"/>
                </a:solidFill>
                <a:latin typeface="微软雅黑" panose="020B0503020204020204" charset="-122"/>
              </a:rPr>
              <a:t>04</a:t>
            </a:r>
            <a:endParaRPr sz="4800" b="1" i="0">
              <a:solidFill>
                <a:srgbClr val="002B7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55FF"/>
                </a:solidFill>
                <a:latin typeface="微软雅黑" panose="020B0503020204020204" charset="-122"/>
              </a:rPr>
              <a:t>安全保障体系</a:t>
            </a:r>
            <a:endParaRPr sz="4800" b="1" i="0">
              <a:solidFill>
                <a:srgbClr val="0055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冗余设计原理</a:t>
            </a:r>
            <a:endParaRPr sz="3000" b="1" i="0">
              <a:solidFill>
                <a:srgbClr val="000000"/>
              </a:solidFill>
              <a:latin typeface="微软雅黑" panose="020B0503020204020204" charset="-122"/>
            </a:endParaRPr>
          </a:p>
        </p:txBody>
      </p:sp>
      <p:sp>
        <p:nvSpPr>
          <p:cNvPr id="4" name="New shape"/>
          <p:cNvSpPr/>
          <p:nvPr/>
        </p:nvSpPr>
        <p:spPr>
          <a:xfrm>
            <a:off x="1558800" y="1627201"/>
            <a:ext cx="3040532" cy="3988065"/>
          </a:xfrm>
          <a:prstGeom prst="roundRect">
            <a:avLst>
              <a:gd name="adj" fmla="val 9999"/>
            </a:avLst>
          </a:prstGeom>
          <a:solidFill>
            <a:srgbClr val="E0F2FF"/>
          </a:solidFill>
          <a:ln w="6350">
            <a:solidFill>
              <a:srgbClr val="002B7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02B7F"/>
                </a:solidFill>
                <a:latin typeface="微软雅黑" panose="020B0503020204020204" charset="-122"/>
              </a:rPr>
              <a:t>冗余设计概念</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冗余设计指在系统中添加额外的备用组件或系统，以确保在主要组件失效时，系统仍能正常运行，提高系统的可靠性和安全性。</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32" y="1627200"/>
            <a:ext cx="3040554" cy="3988065"/>
          </a:xfrm>
          <a:prstGeom prst="roundRect">
            <a:avLst>
              <a:gd name="adj" fmla="val 10000"/>
            </a:avLst>
          </a:prstGeom>
          <a:solidFill>
            <a:srgbClr val="E0F2FF"/>
          </a:solidFill>
          <a:ln w="6350">
            <a:solidFill>
              <a:srgbClr val="002B7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02B7F"/>
                </a:solidFill>
                <a:latin typeface="微软雅黑" panose="020B0503020204020204" charset="-122"/>
              </a:rPr>
              <a:t>实现机制</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通过硬件和软件的冗余配置，例如双电源供电、多路径网络连接等，确保关键功能在故障情况下依然可操作，从而提高无人驾驶车辆的稳定性和安全性。</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86" y="1627201"/>
            <a:ext cx="3040532" cy="3988065"/>
          </a:xfrm>
          <a:prstGeom prst="roundRect">
            <a:avLst>
              <a:gd name="adj" fmla="val 9999"/>
            </a:avLst>
          </a:prstGeom>
          <a:solidFill>
            <a:srgbClr val="E0F2FF"/>
          </a:solidFill>
          <a:ln w="6350">
            <a:solidFill>
              <a:srgbClr val="002B7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02B7F"/>
                </a:solidFill>
                <a:latin typeface="微软雅黑" panose="020B0503020204020204" charset="-122"/>
              </a:rPr>
              <a:t>应用案例</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在无人驾驶技术中，冗余设计应用于传感器、控制单元和导航系统等多个方面，以应对复杂的道路环境和潜在的技术故障，保障行车安全。</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应急响应机制</a:t>
            </a:r>
            <a:endParaRPr sz="3000" b="1" i="0">
              <a:solidFill>
                <a:srgbClr val="000000"/>
              </a:solidFill>
              <a:latin typeface="微软雅黑" panose="020B0503020204020204" charset="-122"/>
            </a:endParaRPr>
          </a:p>
        </p:txBody>
      </p:sp>
      <p:sp>
        <p:nvSpPr>
          <p:cNvPr id="4" name="New shape"/>
          <p:cNvSpPr/>
          <p:nvPr/>
        </p:nvSpPr>
        <p:spPr>
          <a:xfrm>
            <a:off x="6458401" y="1555200"/>
            <a:ext cx="4545078"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应急响应流程设计</a:t>
            </a:r>
            <a:endParaRPr sz="2100" b="1" i="0">
              <a:solidFill>
                <a:srgbClr val="002B7F"/>
              </a:solidFill>
              <a:latin typeface="微软雅黑" panose="020B0503020204020204" charset="-122"/>
            </a:endParaRPr>
          </a:p>
          <a:p>
            <a:pPr algn="l">
              <a:lnSpc>
                <a:spcPct val="150000"/>
              </a:lnSpc>
            </a:pPr>
            <a:r>
              <a:rPr sz="1575" b="0" i="0">
                <a:solidFill>
                  <a:srgbClr val="000000"/>
                </a:solidFill>
                <a:latin typeface="微软雅黑" panose="020B0503020204020204" charset="-122"/>
              </a:rPr>
              <a:t>在无人驾驶系统中，应急响应流程是确保车辆安全的关键。设计时需考虑各种潜在风险，并制定相应的处理措施和步骤，以实现快速有效的反应。</a:t>
            </a:r>
            <a:endParaRPr sz="1575" b="0" i="0">
              <a:solidFill>
                <a:srgbClr val="000000"/>
              </a:solidFill>
              <a:latin typeface="微软雅黑" panose="020B0503020204020204" charset="-122"/>
            </a:endParaRPr>
          </a:p>
        </p:txBody>
      </p:sp>
      <p:sp>
        <p:nvSpPr>
          <p:cNvPr id="5" name="New shape"/>
          <p:cNvSpPr/>
          <p:nvPr/>
        </p:nvSpPr>
        <p:spPr>
          <a:xfrm>
            <a:off x="981860" y="2390401"/>
            <a:ext cx="4545077"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002B7F"/>
                </a:solidFill>
                <a:latin typeface="微软雅黑" panose="020B0503020204020204" charset="-122"/>
              </a:rPr>
              <a:t>紧急情况识别技术</a:t>
            </a:r>
            <a:endParaRPr sz="2100" b="1" i="0">
              <a:solidFill>
                <a:srgbClr val="002B7F"/>
              </a:solidFill>
              <a:latin typeface="微软雅黑" panose="020B0503020204020204" charset="-122"/>
            </a:endParaRPr>
          </a:p>
          <a:p>
            <a:pPr algn="r">
              <a:lnSpc>
                <a:spcPct val="150000"/>
              </a:lnSpc>
            </a:pPr>
            <a:r>
              <a:rPr sz="1575" b="0" i="0">
                <a:solidFill>
                  <a:srgbClr val="000000"/>
                </a:solidFill>
                <a:latin typeface="微软雅黑" panose="020B0503020204020204" charset="-122"/>
              </a:rPr>
              <a:t>利用先进的传感器和人工智能算法，无人驾驶车辆能够实时监测周围环境和自身状况，及时识别潜在的紧急情况，为后续的应对措施提供依据。</a:t>
            </a:r>
            <a:endParaRPr sz="1575" b="0" i="0">
              <a:solidFill>
                <a:srgbClr val="000000"/>
              </a:solidFill>
              <a:latin typeface="微软雅黑" panose="020B0503020204020204" charset="-122"/>
            </a:endParaRPr>
          </a:p>
        </p:txBody>
      </p:sp>
      <p:sp>
        <p:nvSpPr>
          <p:cNvPr id="6" name="New shape"/>
          <p:cNvSpPr/>
          <p:nvPr/>
        </p:nvSpPr>
        <p:spPr>
          <a:xfrm>
            <a:off x="6458401" y="3365807"/>
            <a:ext cx="4554174"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多级预警与通知系统</a:t>
            </a:r>
            <a:endParaRPr sz="2100" b="1" i="0">
              <a:solidFill>
                <a:srgbClr val="002B7F"/>
              </a:solidFill>
              <a:latin typeface="微软雅黑" panose="020B0503020204020204" charset="-122"/>
            </a:endParaRPr>
          </a:p>
          <a:p>
            <a:pPr algn="l">
              <a:lnSpc>
                <a:spcPct val="150000"/>
              </a:lnSpc>
            </a:pPr>
            <a:r>
              <a:rPr sz="1575" b="0" i="0">
                <a:solidFill>
                  <a:srgbClr val="000000"/>
                </a:solidFill>
                <a:latin typeface="微软雅黑" panose="020B0503020204020204" charset="-122"/>
              </a:rPr>
              <a:t>建立多级预警机制，根据紧急程度的不同，向驾驶员、乘客及相关部门发送不同级别的警报信息。同时，确保信息的准确传达和及时更新。</a:t>
            </a:r>
            <a:endParaRPr sz="1575" b="0" i="0">
              <a:solidFill>
                <a:srgbClr val="000000"/>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002B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002B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0055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1"/>
            <a:ext cx="39600" cy="604606"/>
          </a:xfrm>
          <a:prstGeom prst="rect">
            <a:avLst/>
          </a:prstGeom>
          <a:solidFill>
            <a:srgbClr val="002B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1"/>
            <a:ext cx="309600" cy="39600"/>
          </a:xfrm>
          <a:prstGeom prst="rect">
            <a:avLst/>
          </a:prstGeom>
          <a:solidFill>
            <a:srgbClr val="002B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1"/>
            <a:ext cx="360000" cy="370800"/>
          </a:xfrm>
          <a:prstGeom prst="roundRect">
            <a:avLst>
              <a:gd name="adj" fmla="val 8819"/>
            </a:avLst>
          </a:prstGeom>
          <a:solidFill>
            <a:srgbClr val="0055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002B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002B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0055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0F5FA"/>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2B7F"/>
                </a:solidFill>
                <a:latin typeface="微软雅黑" panose="020B0503020204020204" charset="-122"/>
              </a:rPr>
              <a:t>05</a:t>
            </a:r>
            <a:endParaRPr sz="4800" b="1" i="0">
              <a:solidFill>
                <a:srgbClr val="002B7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55FF"/>
                </a:solidFill>
                <a:latin typeface="微软雅黑" panose="020B0503020204020204" charset="-122"/>
              </a:rPr>
              <a:t>法规政策环境</a:t>
            </a:r>
            <a:endParaRPr sz="4800" b="1" i="0">
              <a:solidFill>
                <a:srgbClr val="0055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国际标准动态</a:t>
            </a:r>
            <a:endParaRPr sz="3000" b="1" i="0">
              <a:solidFill>
                <a:srgbClr val="000000"/>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国际标准制定进展</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目前，国际标准化组织正积极推进无人驾驶汽车的国际标准制定工作。这些标准旨在确保全球范围内无人驾驶技术的兼容性和安全性。</a:t>
            </a:r>
            <a:endParaRPr sz="1575" b="0" i="0">
              <a:solidFill>
                <a:srgbClr val="000000"/>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欧洲法规更新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欧盟近期更新了一系列与无人驾驶相关的法律法规，包括数据保护、网络安全及道路测试等方面。此举意在为无人驾驶汽车的商业化部署提供法律保障。</a:t>
            </a:r>
            <a:endParaRPr sz="1575" b="0" i="0">
              <a:solidFill>
                <a:srgbClr val="000000"/>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美国监管动态</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美国国家公路交通安全管理局正在审议一系列针对无人驾驶车辆的新规则。这些规则将涵盖自动驾驶系统的可靠性、测试程序及事故责任归属等问题。</a:t>
            </a:r>
            <a:endParaRPr sz="1575" b="0" i="0">
              <a:solidFill>
                <a:srgbClr val="000000"/>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0055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0055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0055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国内监管框架</a:t>
            </a:r>
            <a:endParaRPr sz="3000" b="1" i="0">
              <a:solidFill>
                <a:srgbClr val="000000"/>
              </a:solidFill>
              <a:latin typeface="微软雅黑" panose="020B0503020204020204" charset="-122"/>
            </a:endParaRPr>
          </a:p>
        </p:txBody>
      </p:sp>
      <p:sp>
        <p:nvSpPr>
          <p:cNvPr id="4" name="New shape"/>
          <p:cNvSpPr/>
          <p:nvPr/>
        </p:nvSpPr>
        <p:spPr>
          <a:xfrm>
            <a:off x="1558800" y="1627200"/>
            <a:ext cx="2744215" cy="248851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国内监管政策概述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我国对无人驾驶技术实施严格的监管框架，涵盖测试、上路许可及事故责任认定等多个方面，旨在保障公共安全和促进技术创新。</a:t>
            </a:r>
            <a:endParaRPr sz="1575" b="0" i="0">
              <a:solidFill>
                <a:srgbClr val="000000"/>
              </a:solidFill>
              <a:latin typeface="微软雅黑" panose="020B0503020204020204" charset="-122"/>
            </a:endParaRPr>
          </a:p>
        </p:txBody>
      </p:sp>
      <p:sp>
        <p:nvSpPr>
          <p:cNvPr id="5" name="New shape"/>
          <p:cNvSpPr/>
          <p:nvPr/>
        </p:nvSpPr>
        <p:spPr>
          <a:xfrm>
            <a:off x="4430015" y="1627200"/>
            <a:ext cx="2744215" cy="28489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关键法规与标准</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制定了一系列关键法规如《道路交通安全法》修订版，以及行业技术标准，确保无人驾驶车辆的安全性、可靠性和互操作性，为行业发展提供法律依据。</a:t>
            </a:r>
            <a:endParaRPr sz="1575" b="0" i="0">
              <a:solidFill>
                <a:srgbClr val="000000"/>
              </a:solidFill>
              <a:latin typeface="微软雅黑" panose="020B0503020204020204" charset="-122"/>
            </a:endParaRPr>
          </a:p>
        </p:txBody>
      </p:sp>
      <p:sp>
        <p:nvSpPr>
          <p:cNvPr id="6" name="New shape"/>
          <p:cNvSpPr/>
          <p:nvPr/>
        </p:nvSpPr>
        <p:spPr>
          <a:xfrm>
            <a:off x="7301229" y="1627200"/>
            <a:ext cx="2744216" cy="28489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未来发展趋势</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随着技术进步和市场需求增长，预计监管框架将更加灵活开放，同时加强国际合作，推动无人驾驶技术健康有序发展，最终实现全面商业化应用。</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0F5FA"/>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2B7F"/>
                </a:solidFill>
                <a:latin typeface="微软雅黑" panose="020B0503020204020204" charset="-122"/>
              </a:rPr>
              <a:t>06</a:t>
            </a:r>
            <a:endParaRPr sz="4800" b="1" i="0">
              <a:solidFill>
                <a:srgbClr val="002B7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55FF"/>
                </a:solidFill>
                <a:latin typeface="微软雅黑" panose="020B0503020204020204" charset="-122"/>
              </a:rPr>
              <a:t>产业生态布局</a:t>
            </a:r>
            <a:endParaRPr sz="4800" b="1" i="0">
              <a:solidFill>
                <a:srgbClr val="0055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车企战略转型</a:t>
            </a:r>
            <a:endParaRPr sz="3000" b="1" i="0">
              <a:solidFill>
                <a:srgbClr val="000000"/>
              </a:solidFill>
              <a:latin typeface="微软雅黑" panose="020B0503020204020204" charset="-122"/>
            </a:endParaRPr>
          </a:p>
        </p:txBody>
      </p:sp>
      <p:sp>
        <p:nvSpPr>
          <p:cNvPr id="4" name="New shape"/>
          <p:cNvSpPr/>
          <p:nvPr/>
        </p:nvSpPr>
        <p:spPr>
          <a:xfrm>
            <a:off x="6458401" y="1555200"/>
            <a:ext cx="4545078"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车企战略转型动因</a:t>
            </a:r>
            <a:endParaRPr sz="2100" b="1" i="0">
              <a:solidFill>
                <a:srgbClr val="002B7F"/>
              </a:solidFill>
              <a:latin typeface="微软雅黑" panose="020B0503020204020204" charset="-122"/>
            </a:endParaRPr>
          </a:p>
          <a:p>
            <a:pPr algn="l">
              <a:lnSpc>
                <a:spcPct val="150000"/>
              </a:lnSpc>
            </a:pPr>
            <a:r>
              <a:rPr sz="1575" b="0" i="0">
                <a:solidFill>
                  <a:srgbClr val="000000"/>
                </a:solidFill>
                <a:latin typeface="微软雅黑" panose="020B0503020204020204" charset="-122"/>
              </a:rPr>
              <a:t>面对科技快速发展和市场需求变化，传统车企积极向电动化、智能化方向调整，以保持竞争力。</a:t>
            </a:r>
            <a:endParaRPr sz="1575" b="0" i="0">
              <a:solidFill>
                <a:srgbClr val="000000"/>
              </a:solidFill>
              <a:latin typeface="微软雅黑" panose="020B0503020204020204" charset="-122"/>
            </a:endParaRPr>
          </a:p>
        </p:txBody>
      </p:sp>
      <p:sp>
        <p:nvSpPr>
          <p:cNvPr id="5" name="New shape"/>
          <p:cNvSpPr/>
          <p:nvPr/>
        </p:nvSpPr>
        <p:spPr>
          <a:xfrm>
            <a:off x="981860" y="2390400"/>
            <a:ext cx="4545077"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002B7F"/>
                </a:solidFill>
                <a:latin typeface="微软雅黑" panose="020B0503020204020204" charset="-122"/>
              </a:rPr>
              <a:t>自动驾驶技术布局</a:t>
            </a:r>
            <a:endParaRPr sz="2100" b="1" i="0">
              <a:solidFill>
                <a:srgbClr val="002B7F"/>
              </a:solidFill>
              <a:latin typeface="微软雅黑" panose="020B0503020204020204" charset="-122"/>
            </a:endParaRPr>
          </a:p>
          <a:p>
            <a:pPr algn="r">
              <a:lnSpc>
                <a:spcPct val="150000"/>
              </a:lnSpc>
            </a:pPr>
            <a:r>
              <a:rPr sz="1575" b="0" i="0">
                <a:solidFill>
                  <a:srgbClr val="000000"/>
                </a:solidFill>
                <a:latin typeface="微软雅黑" panose="020B0503020204020204" charset="-122"/>
              </a:rPr>
              <a:t>车企通过自主研发或与科技公司合作，加速自动驾驶技术的商用化进程，提升未来出行体验。</a:t>
            </a:r>
            <a:endParaRPr sz="1575" b="0" i="0">
              <a:solidFill>
                <a:srgbClr val="000000"/>
              </a:solidFill>
              <a:latin typeface="微软雅黑" panose="020B0503020204020204" charset="-122"/>
            </a:endParaRPr>
          </a:p>
        </p:txBody>
      </p:sp>
      <p:sp>
        <p:nvSpPr>
          <p:cNvPr id="6" name="New shape"/>
          <p:cNvSpPr/>
          <p:nvPr/>
        </p:nvSpPr>
        <p:spPr>
          <a:xfrm>
            <a:off x="6458401" y="3005402"/>
            <a:ext cx="4554174"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市场前景展望</a:t>
            </a:r>
            <a:endParaRPr sz="2100" b="1" i="0">
              <a:solidFill>
                <a:srgbClr val="002B7F"/>
              </a:solidFill>
              <a:latin typeface="微软雅黑" panose="020B0503020204020204" charset="-122"/>
            </a:endParaRPr>
          </a:p>
          <a:p>
            <a:pPr algn="l">
              <a:lnSpc>
                <a:spcPct val="150000"/>
              </a:lnSpc>
            </a:pPr>
            <a:r>
              <a:rPr sz="1575" b="0" i="0">
                <a:solidFill>
                  <a:srgbClr val="000000"/>
                </a:solidFill>
                <a:latin typeface="微软雅黑" panose="020B0503020204020204" charset="-122"/>
              </a:rPr>
              <a:t>无人驾驶汽车作为未来出行趋势，将深刻改变交通格局，车企需把握先机，抢占市场份额。</a:t>
            </a:r>
            <a:endParaRPr sz="1575" b="0" i="0">
              <a:solidFill>
                <a:srgbClr val="000000"/>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002B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002B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0055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0"/>
            <a:ext cx="39600" cy="244201"/>
          </a:xfrm>
          <a:prstGeom prst="rect">
            <a:avLst/>
          </a:prstGeom>
          <a:solidFill>
            <a:srgbClr val="002B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0"/>
            <a:ext cx="309600" cy="39600"/>
          </a:xfrm>
          <a:prstGeom prst="rect">
            <a:avLst/>
          </a:prstGeom>
          <a:solidFill>
            <a:srgbClr val="002B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0"/>
            <a:ext cx="360000" cy="370800"/>
          </a:xfrm>
          <a:prstGeom prst="roundRect">
            <a:avLst>
              <a:gd name="adj" fmla="val 8819"/>
            </a:avLst>
          </a:prstGeom>
          <a:solidFill>
            <a:srgbClr val="0055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376202"/>
            <a:ext cx="39600" cy="457200"/>
          </a:xfrm>
          <a:prstGeom prst="rect">
            <a:avLst/>
          </a:prstGeom>
          <a:solidFill>
            <a:srgbClr val="002B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185942"/>
            <a:ext cx="309600" cy="39600"/>
          </a:xfrm>
          <a:prstGeom prst="rect">
            <a:avLst/>
          </a:prstGeom>
          <a:solidFill>
            <a:srgbClr val="002B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005402"/>
            <a:ext cx="360000" cy="370800"/>
          </a:xfrm>
          <a:prstGeom prst="roundRect">
            <a:avLst>
              <a:gd name="adj" fmla="val 8819"/>
            </a:avLst>
          </a:prstGeom>
          <a:solidFill>
            <a:srgbClr val="0055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838800" y="979200"/>
            <a:ext cx="3672000" cy="511200"/>
          </a:xfrm>
          <a:prstGeom prst="rect">
            <a:avLst/>
          </a:prstGeom>
          <a:ln>
            <a:noFill/>
          </a:ln>
        </p:spPr>
      </p:pic>
      <p:sp>
        <p:nvSpPr>
          <p:cNvPr id="3" name="New shape"/>
          <p:cNvSpPr/>
          <p:nvPr/>
        </p:nvSpPr>
        <p:spPr>
          <a:xfrm>
            <a:off x="1054800" y="1037646"/>
            <a:ext cx="2482880"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55FF"/>
                </a:solidFill>
                <a:latin typeface="微软雅黑" panose="020B0503020204020204" charset="-122"/>
              </a:rPr>
              <a:t>目录</a:t>
            </a:r>
            <a:endParaRPr sz="4800" b="1" i="0">
              <a:solidFill>
                <a:srgbClr val="0055FF"/>
              </a:solidFill>
              <a:latin typeface="微软雅黑" panose="020B0503020204020204" charset="-122"/>
            </a:endParaRPr>
          </a:p>
        </p:txBody>
      </p:sp>
      <p:sp>
        <p:nvSpPr>
          <p:cNvPr id="4" name="New shape"/>
          <p:cNvSpPr/>
          <p:nvPr/>
        </p:nvSpPr>
        <p:spPr>
          <a:xfrm>
            <a:off x="2340000" y="2494800"/>
            <a:ext cx="4152432"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002B7F"/>
                </a:solidFill>
                <a:latin typeface="微软雅黑" panose="020B0503020204020204" charset="-122"/>
              </a:rPr>
              <a:t>01</a:t>
            </a:r>
            <a:r>
              <a:rPr sz="1800">
                <a:latin typeface="微软雅黑" panose="020B0503020204020204" charset="-122"/>
              </a:rPr>
              <a:t> </a:t>
            </a:r>
            <a:r>
              <a:rPr sz="1575" b="0" i="0">
                <a:solidFill>
                  <a:srgbClr val="000000"/>
                </a:solidFill>
                <a:latin typeface="微软雅黑" panose="020B0503020204020204" charset="-122"/>
              </a:rPr>
              <a:t>无人驾驶技术概述</a:t>
            </a:r>
            <a:endParaRPr sz="1575" b="0" i="0">
              <a:solidFill>
                <a:srgbClr val="000000"/>
              </a:solidFill>
              <a:latin typeface="微软雅黑" panose="020B0503020204020204" charset="-122"/>
            </a:endParaRPr>
          </a:p>
        </p:txBody>
      </p:sp>
      <p:sp>
        <p:nvSpPr>
          <p:cNvPr id="5" name="New shape"/>
          <p:cNvSpPr/>
          <p:nvPr/>
        </p:nvSpPr>
        <p:spPr>
          <a:xfrm>
            <a:off x="6484141" y="2494800"/>
            <a:ext cx="4152433"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002B7F"/>
                </a:solidFill>
                <a:latin typeface="微软雅黑" panose="020B0503020204020204" charset="-122"/>
              </a:rPr>
              <a:t>02</a:t>
            </a:r>
            <a:r>
              <a:rPr sz="1800">
                <a:latin typeface="微软雅黑" panose="020B0503020204020204" charset="-122"/>
              </a:rPr>
              <a:t> </a:t>
            </a:r>
            <a:r>
              <a:rPr sz="1575" b="0" i="0">
                <a:solidFill>
                  <a:srgbClr val="000000"/>
                </a:solidFill>
                <a:latin typeface="微软雅黑" panose="020B0503020204020204" charset="-122"/>
              </a:rPr>
              <a:t>核心技术解析</a:t>
            </a:r>
            <a:endParaRPr sz="1575" b="0" i="0">
              <a:solidFill>
                <a:srgbClr val="000000"/>
              </a:solidFill>
              <a:latin typeface="微软雅黑" panose="020B0503020204020204" charset="-122"/>
            </a:endParaRPr>
          </a:p>
        </p:txBody>
      </p:sp>
      <p:sp>
        <p:nvSpPr>
          <p:cNvPr id="6" name="New shape"/>
          <p:cNvSpPr/>
          <p:nvPr/>
        </p:nvSpPr>
        <p:spPr>
          <a:xfrm>
            <a:off x="2340000" y="2998223"/>
            <a:ext cx="4152432"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002B7F"/>
                </a:solidFill>
                <a:latin typeface="微软雅黑" panose="020B0503020204020204" charset="-122"/>
              </a:rPr>
              <a:t>03</a:t>
            </a:r>
            <a:r>
              <a:rPr sz="1800">
                <a:latin typeface="微软雅黑" panose="020B0503020204020204" charset="-122"/>
              </a:rPr>
              <a:t> </a:t>
            </a:r>
            <a:r>
              <a:rPr sz="1575" b="0" i="0">
                <a:solidFill>
                  <a:srgbClr val="000000"/>
                </a:solidFill>
                <a:latin typeface="微软雅黑" panose="020B0503020204020204" charset="-122"/>
              </a:rPr>
              <a:t>应用场景拓展</a:t>
            </a:r>
            <a:endParaRPr sz="1575" b="0" i="0">
              <a:solidFill>
                <a:srgbClr val="000000"/>
              </a:solidFill>
              <a:latin typeface="微软雅黑" panose="020B0503020204020204" charset="-122"/>
            </a:endParaRPr>
          </a:p>
        </p:txBody>
      </p:sp>
      <p:sp>
        <p:nvSpPr>
          <p:cNvPr id="7" name="New shape"/>
          <p:cNvSpPr/>
          <p:nvPr/>
        </p:nvSpPr>
        <p:spPr>
          <a:xfrm>
            <a:off x="6484141" y="2998223"/>
            <a:ext cx="4152433"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002B7F"/>
                </a:solidFill>
                <a:latin typeface="微软雅黑" panose="020B0503020204020204" charset="-122"/>
              </a:rPr>
              <a:t>04</a:t>
            </a:r>
            <a:r>
              <a:rPr sz="1800">
                <a:latin typeface="微软雅黑" panose="020B0503020204020204" charset="-122"/>
              </a:rPr>
              <a:t> </a:t>
            </a:r>
            <a:r>
              <a:rPr sz="1575" b="0" i="0">
                <a:solidFill>
                  <a:srgbClr val="000000"/>
                </a:solidFill>
                <a:latin typeface="微软雅黑" panose="020B0503020204020204" charset="-122"/>
              </a:rPr>
              <a:t>安全保障体系</a:t>
            </a:r>
            <a:endParaRPr sz="1575" b="0" i="0">
              <a:solidFill>
                <a:srgbClr val="000000"/>
              </a:solidFill>
              <a:latin typeface="微软雅黑" panose="020B0503020204020204" charset="-122"/>
            </a:endParaRPr>
          </a:p>
        </p:txBody>
      </p:sp>
      <p:sp>
        <p:nvSpPr>
          <p:cNvPr id="8" name="New shape"/>
          <p:cNvSpPr/>
          <p:nvPr/>
        </p:nvSpPr>
        <p:spPr>
          <a:xfrm>
            <a:off x="2340000" y="3501646"/>
            <a:ext cx="4152432"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002B7F"/>
                </a:solidFill>
                <a:latin typeface="微软雅黑" panose="020B0503020204020204" charset="-122"/>
              </a:rPr>
              <a:t>05</a:t>
            </a:r>
            <a:r>
              <a:rPr sz="1800">
                <a:latin typeface="微软雅黑" panose="020B0503020204020204" charset="-122"/>
              </a:rPr>
              <a:t> </a:t>
            </a:r>
            <a:r>
              <a:rPr sz="1575" b="0" i="0">
                <a:solidFill>
                  <a:srgbClr val="000000"/>
                </a:solidFill>
                <a:latin typeface="微软雅黑" panose="020B0503020204020204" charset="-122"/>
              </a:rPr>
              <a:t>法规政策环境</a:t>
            </a:r>
            <a:endParaRPr sz="1575" b="0" i="0">
              <a:solidFill>
                <a:srgbClr val="000000"/>
              </a:solidFill>
              <a:latin typeface="微软雅黑" panose="020B0503020204020204" charset="-122"/>
            </a:endParaRPr>
          </a:p>
        </p:txBody>
      </p:sp>
      <p:sp>
        <p:nvSpPr>
          <p:cNvPr id="9" name="New shape"/>
          <p:cNvSpPr/>
          <p:nvPr/>
        </p:nvSpPr>
        <p:spPr>
          <a:xfrm>
            <a:off x="6484141" y="3501646"/>
            <a:ext cx="4152433"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002B7F"/>
                </a:solidFill>
                <a:latin typeface="微软雅黑" panose="020B0503020204020204" charset="-122"/>
              </a:rPr>
              <a:t>06</a:t>
            </a:r>
            <a:r>
              <a:rPr sz="1800">
                <a:latin typeface="微软雅黑" panose="020B0503020204020204" charset="-122"/>
              </a:rPr>
              <a:t> </a:t>
            </a:r>
            <a:r>
              <a:rPr sz="1575" b="0" i="0">
                <a:solidFill>
                  <a:srgbClr val="000000"/>
                </a:solidFill>
                <a:latin typeface="微软雅黑" panose="020B0503020204020204" charset="-122"/>
              </a:rPr>
              <a:t>产业生态布局</a:t>
            </a:r>
            <a:endParaRPr sz="1575" b="0" i="0">
              <a:solidFill>
                <a:srgbClr val="000000"/>
              </a:solidFill>
              <a:latin typeface="微软雅黑" panose="020B0503020204020204" charset="-122"/>
            </a:endParaRPr>
          </a:p>
        </p:txBody>
      </p:sp>
      <p:sp>
        <p:nvSpPr>
          <p:cNvPr id="10" name="New shape"/>
          <p:cNvSpPr/>
          <p:nvPr/>
        </p:nvSpPr>
        <p:spPr>
          <a:xfrm>
            <a:off x="2340000" y="4005069"/>
            <a:ext cx="4152432"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002B7F"/>
                </a:solidFill>
                <a:latin typeface="微软雅黑" panose="020B0503020204020204" charset="-122"/>
              </a:rPr>
              <a:t>07</a:t>
            </a:r>
            <a:r>
              <a:rPr sz="1800">
                <a:latin typeface="微软雅黑" panose="020B0503020204020204" charset="-122"/>
              </a:rPr>
              <a:t> </a:t>
            </a:r>
            <a:r>
              <a:rPr sz="1575" b="0" i="0">
                <a:solidFill>
                  <a:srgbClr val="000000"/>
                </a:solidFill>
                <a:latin typeface="微软雅黑" panose="020B0503020204020204" charset="-122"/>
              </a:rPr>
              <a:t>未来发展趋势</a:t>
            </a:r>
            <a:endParaRPr sz="1575" b="0" i="0">
              <a:solidFill>
                <a:srgbClr val="000000"/>
              </a:solidFill>
              <a:latin typeface="微软雅黑" panose="020B0503020204020204" charset="-122"/>
            </a:endParaRPr>
          </a:p>
        </p:txBody>
      </p:sp>
      <p:sp>
        <p:nvSpPr>
          <p:cNvPr id="11" name="New shape"/>
          <p:cNvSpPr/>
          <p:nvPr/>
        </p:nvSpPr>
        <p:spPr>
          <a:xfrm>
            <a:off x="6484141" y="4005069"/>
            <a:ext cx="4152433"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002B7F"/>
                </a:solidFill>
                <a:latin typeface="微软雅黑" panose="020B0503020204020204" charset="-122"/>
              </a:rPr>
              <a:t>08</a:t>
            </a:r>
            <a:r>
              <a:rPr sz="1800">
                <a:latin typeface="微软雅黑" panose="020B0503020204020204" charset="-122"/>
              </a:rPr>
              <a:t> </a:t>
            </a:r>
            <a:r>
              <a:rPr sz="1575" b="0" i="0">
                <a:solidFill>
                  <a:srgbClr val="000000"/>
                </a:solidFill>
                <a:latin typeface="微软雅黑" panose="020B0503020204020204" charset="-122"/>
              </a:rPr>
              <a:t>社会影响评估</a:t>
            </a:r>
            <a:endParaRPr sz="1575" b="0" i="0">
              <a:solidFill>
                <a:srgbClr val="000000"/>
              </a:solidFill>
              <a:latin typeface="微软雅黑" panose="020B0503020204020204" charset="-122"/>
            </a:endParaRPr>
          </a:p>
        </p:txBody>
      </p:sp>
      <p:sp>
        <p:nvSpPr>
          <p:cNvPr id="12" name="New shape"/>
          <p:cNvSpPr/>
          <p:nvPr/>
        </p:nvSpPr>
        <p:spPr>
          <a:xfrm>
            <a:off x="2340000" y="4508491"/>
            <a:ext cx="4152432"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002B7F"/>
                </a:solidFill>
                <a:latin typeface="微软雅黑" panose="020B0503020204020204" charset="-122"/>
              </a:rPr>
              <a:t>09</a:t>
            </a:r>
            <a:r>
              <a:rPr sz="1800">
                <a:latin typeface="微软雅黑" panose="020B0503020204020204" charset="-122"/>
              </a:rPr>
              <a:t> </a:t>
            </a:r>
            <a:r>
              <a:rPr sz="1575" b="0" i="0">
                <a:solidFill>
                  <a:srgbClr val="000000"/>
                </a:solidFill>
                <a:latin typeface="微软雅黑" panose="020B0503020204020204" charset="-122"/>
              </a:rPr>
              <a:t>技术挑战突破</a:t>
            </a:r>
            <a:endParaRPr sz="1575" b="0" i="0">
              <a:solidFill>
                <a:srgbClr val="000000"/>
              </a:solidFill>
              <a:latin typeface="微软雅黑" panose="020B0503020204020204" charset="-122"/>
            </a:endParaRPr>
          </a:p>
        </p:txBody>
      </p:sp>
      <p:sp>
        <p:nvSpPr>
          <p:cNvPr id="13" name="New shape"/>
          <p:cNvSpPr/>
          <p:nvPr/>
        </p:nvSpPr>
        <p:spPr>
          <a:xfrm>
            <a:off x="6484141" y="4508491"/>
            <a:ext cx="4152433"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002B7F"/>
                </a:solidFill>
                <a:latin typeface="微软雅黑" panose="020B0503020204020204" charset="-122"/>
              </a:rPr>
              <a:t>10</a:t>
            </a:r>
            <a:r>
              <a:rPr sz="1800">
                <a:latin typeface="微软雅黑" panose="020B0503020204020204" charset="-122"/>
              </a:rPr>
              <a:t> </a:t>
            </a:r>
            <a:r>
              <a:rPr sz="1575" b="0" i="0">
                <a:solidFill>
                  <a:srgbClr val="000000"/>
                </a:solidFill>
                <a:latin typeface="微软雅黑" panose="020B0503020204020204" charset="-122"/>
              </a:rPr>
              <a:t>用户体验优化</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供应链协同创新</a:t>
            </a:r>
            <a:endParaRPr sz="3000" b="1" i="0">
              <a:solidFill>
                <a:srgbClr val="000000"/>
              </a:solidFill>
              <a:latin typeface="微软雅黑" panose="020B0503020204020204" charset="-122"/>
            </a:endParaRPr>
          </a:p>
        </p:txBody>
      </p:sp>
      <p:sp>
        <p:nvSpPr>
          <p:cNvPr id="4" name="New shape"/>
          <p:cNvSpPr/>
          <p:nvPr/>
        </p:nvSpPr>
        <p:spPr>
          <a:xfrm>
            <a:off x="1558800" y="2878466"/>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指通过信息技术和智能算法，实现无人驾驶汽车与供应链各环节的高效协作，提升物流效率和响应速度。</a:t>
            </a:r>
            <a:endParaRPr sz="1575" b="0" i="0">
              <a:solidFill>
                <a:srgbClr val="000000"/>
              </a:solidFill>
              <a:latin typeface="微软雅黑" panose="020B0503020204020204" charset="-122"/>
            </a:endParaRPr>
          </a:p>
        </p:txBody>
      </p:sp>
      <p:sp>
        <p:nvSpPr>
          <p:cNvPr id="5" name="New shape"/>
          <p:cNvSpPr/>
          <p:nvPr/>
        </p:nvSpPr>
        <p:spPr>
          <a:xfrm>
            <a:off x="1556410" y="1627200"/>
            <a:ext cx="2580658" cy="1124265"/>
          </a:xfrm>
          <a:prstGeom prst="roundRect">
            <a:avLst>
              <a:gd name="adj" fmla="val 10888"/>
            </a:avLst>
          </a:prstGeom>
          <a:solidFill>
            <a:srgbClr val="E0F2FF"/>
          </a:solidFill>
          <a:ln w="6350">
            <a:solidFill>
              <a:srgbClr val="0055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2B7F"/>
                </a:solidFill>
                <a:latin typeface="微软雅黑" panose="020B0503020204020204" charset="-122"/>
              </a:rPr>
              <a:t>供应链协同创新定义</a:t>
            </a:r>
            <a:endParaRPr sz="2100" b="1" i="0">
              <a:solidFill>
                <a:srgbClr val="002B7F"/>
              </a:solidFill>
              <a:latin typeface="微软雅黑" panose="020B0503020204020204" charset="-122"/>
            </a:endParaRPr>
          </a:p>
        </p:txBody>
      </p:sp>
      <p:sp>
        <p:nvSpPr>
          <p:cNvPr id="6" name="New shape"/>
          <p:cNvSpPr/>
          <p:nvPr/>
        </p:nvSpPr>
        <p:spPr>
          <a:xfrm>
            <a:off x="4430015"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包括云计算、大数据分析、物联网等技术，实现车辆、仓库、配送中心等环节的信息实时共享与智能决策支持。</a:t>
            </a:r>
            <a:endParaRPr sz="1575" b="0" i="0">
              <a:solidFill>
                <a:srgbClr val="000000"/>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E0F2FF"/>
          </a:solidFill>
          <a:ln w="6350">
            <a:solidFill>
              <a:srgbClr val="0055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2B7F"/>
                </a:solidFill>
                <a:latin typeface="微软雅黑" panose="020B0503020204020204" charset="-122"/>
              </a:rPr>
              <a:t>关键技术应用</a:t>
            </a:r>
            <a:endParaRPr sz="2100" b="1" i="0">
              <a:solidFill>
                <a:srgbClr val="002B7F"/>
              </a:solidFill>
              <a:latin typeface="微软雅黑" panose="020B0503020204020204" charset="-122"/>
            </a:endParaRPr>
          </a:p>
        </p:txBody>
      </p:sp>
      <p:sp>
        <p:nvSpPr>
          <p:cNvPr id="8" name="New shape"/>
          <p:cNvSpPr/>
          <p:nvPr/>
        </p:nvSpPr>
        <p:spPr>
          <a:xfrm>
            <a:off x="7301229" y="2402271"/>
            <a:ext cx="2744216"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提高运输效率，降低运营成本，增强供应链透明度，促进绿色物流发展，为无人驾驶汽车产业提供有力支撑。</a:t>
            </a:r>
            <a:endParaRPr sz="1575" b="0" i="0">
              <a:solidFill>
                <a:srgbClr val="000000"/>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E0F2FF"/>
          </a:solidFill>
          <a:ln w="6350">
            <a:solidFill>
              <a:srgbClr val="0055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2B7F"/>
                </a:solidFill>
                <a:latin typeface="微软雅黑" panose="020B0503020204020204" charset="-122"/>
              </a:rPr>
              <a:t>协同创新优势</a:t>
            </a:r>
            <a:endParaRPr sz="2100" b="1" i="0">
              <a:solidFill>
                <a:srgbClr val="002B7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solidFill>
          <a:srgbClr val="F0F5FA"/>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2B7F"/>
                </a:solidFill>
                <a:latin typeface="微软雅黑" panose="020B0503020204020204" charset="-122"/>
              </a:rPr>
              <a:t>07</a:t>
            </a:r>
            <a:endParaRPr sz="4800" b="1" i="0">
              <a:solidFill>
                <a:srgbClr val="002B7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55FF"/>
                </a:solidFill>
                <a:latin typeface="微软雅黑" panose="020B0503020204020204" charset="-122"/>
              </a:rPr>
              <a:t>未来发展趋势</a:t>
            </a:r>
            <a:endParaRPr sz="4800" b="1" i="0">
              <a:solidFill>
                <a:srgbClr val="0055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车路协同演进</a:t>
            </a:r>
            <a:endParaRPr sz="3000" b="1" i="0">
              <a:solidFill>
                <a:srgbClr val="000000"/>
              </a:solidFill>
              <a:latin typeface="微软雅黑" panose="020B0503020204020204" charset="-122"/>
            </a:endParaRPr>
          </a:p>
        </p:txBody>
      </p:sp>
      <p:sp>
        <p:nvSpPr>
          <p:cNvPr id="4" name="New shape"/>
          <p:cNvSpPr/>
          <p:nvPr/>
        </p:nvSpPr>
        <p:spPr>
          <a:xfrm>
            <a:off x="1558800" y="1627200"/>
            <a:ext cx="2744215" cy="21281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车路协同概念</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车路协同指通过车辆与道路基础设施之间的通信与协作，实现交通信息的实时共享，提升交通效率和安全性。</a:t>
            </a:r>
            <a:endParaRPr sz="1575" b="0" i="0">
              <a:solidFill>
                <a:srgbClr val="000000"/>
              </a:solidFill>
              <a:latin typeface="微软雅黑" panose="020B0503020204020204" charset="-122"/>
            </a:endParaRPr>
          </a:p>
        </p:txBody>
      </p:sp>
      <p:sp>
        <p:nvSpPr>
          <p:cNvPr id="5" name="New shape"/>
          <p:cNvSpPr/>
          <p:nvPr/>
        </p:nvSpPr>
        <p:spPr>
          <a:xfrm>
            <a:off x="4430015" y="1627200"/>
            <a:ext cx="2744215"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技术演进历程</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从早期的无线广播到现今的V2X技术，车路协同经历了多次技术革新，逐步实现了车辆与道路设施间的高效信息交换。</a:t>
            </a:r>
            <a:endParaRPr sz="1575" b="0" i="0">
              <a:solidFill>
                <a:srgbClr val="000000"/>
              </a:solidFill>
              <a:latin typeface="微软雅黑" panose="020B0503020204020204" charset="-122"/>
            </a:endParaRPr>
          </a:p>
        </p:txBody>
      </p:sp>
      <p:sp>
        <p:nvSpPr>
          <p:cNvPr id="6" name="New shape"/>
          <p:cNvSpPr/>
          <p:nvPr/>
        </p:nvSpPr>
        <p:spPr>
          <a:xfrm>
            <a:off x="7301229" y="1627200"/>
            <a:ext cx="2744216"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未来发展趋势</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随着5G、AI等技术的发展，车路协同将更加智能化，不仅能提升交通安全，还能优化交通流量管理，构建更加智能的交通系统。</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智慧交通融合</a:t>
            </a:r>
            <a:endParaRPr sz="3000" b="1" i="0">
              <a:solidFill>
                <a:srgbClr val="000000"/>
              </a:solidFill>
              <a:latin typeface="微软雅黑" panose="020B0503020204020204" charset="-122"/>
            </a:endParaRPr>
          </a:p>
        </p:txBody>
      </p:sp>
      <p:sp>
        <p:nvSpPr>
          <p:cNvPr id="4" name="New shape"/>
          <p:cNvSpPr/>
          <p:nvPr/>
        </p:nvSpPr>
        <p:spPr>
          <a:xfrm>
            <a:off x="1558800" y="1627201"/>
            <a:ext cx="3040503" cy="3267239"/>
          </a:xfrm>
          <a:prstGeom prst="roundRect">
            <a:avLst>
              <a:gd name="adj" fmla="val 10000"/>
            </a:avLst>
          </a:prstGeom>
          <a:solidFill>
            <a:srgbClr val="E0F2FF"/>
          </a:solidFill>
          <a:ln w="6350">
            <a:solidFill>
              <a:srgbClr val="002B7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02B7F"/>
                </a:solidFill>
                <a:latin typeface="微软雅黑" panose="020B0503020204020204" charset="-122"/>
              </a:rPr>
              <a:t>智慧交通系统</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智慧交通系统利用先进的信息技术和数据通信技术，实现车与车、车与路之间的实时信息交互。</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02" y="1627201"/>
            <a:ext cx="3040502" cy="3267239"/>
          </a:xfrm>
          <a:prstGeom prst="roundRect">
            <a:avLst>
              <a:gd name="adj" fmla="val 10000"/>
            </a:avLst>
          </a:prstGeom>
          <a:solidFill>
            <a:srgbClr val="E0F2FF"/>
          </a:solidFill>
          <a:ln w="6350">
            <a:solidFill>
              <a:srgbClr val="002B7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02B7F"/>
                </a:solidFill>
                <a:latin typeface="微软雅黑" panose="020B0503020204020204" charset="-122"/>
              </a:rPr>
              <a:t>无人驾驶技术融合</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无人驾驶技术通过整合传感、导航、控制等多领域技术，使车辆能在无人工干预下安全行驶。</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04" y="1627202"/>
            <a:ext cx="3040502" cy="3267239"/>
          </a:xfrm>
          <a:prstGeom prst="roundRect">
            <a:avLst>
              <a:gd name="adj" fmla="val 10000"/>
            </a:avLst>
          </a:prstGeom>
          <a:solidFill>
            <a:srgbClr val="E0F2FF"/>
          </a:solidFill>
          <a:ln w="6350">
            <a:solidFill>
              <a:srgbClr val="002B7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02B7F"/>
                </a:solidFill>
                <a:latin typeface="微软雅黑" panose="020B0503020204020204" charset="-122"/>
              </a:rPr>
              <a:t>交通管理优化</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智慧交通融合了人工智能、大数据等技术，有效提升交通管理效率，减少拥堵，提高道路使用率。</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solidFill>
          <a:srgbClr val="F0F5FA"/>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2B7F"/>
                </a:solidFill>
                <a:latin typeface="微软雅黑" panose="020B0503020204020204" charset="-122"/>
              </a:rPr>
              <a:t>08</a:t>
            </a:r>
            <a:endParaRPr sz="4800" b="1" i="0">
              <a:solidFill>
                <a:srgbClr val="002B7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55FF"/>
                </a:solidFill>
                <a:latin typeface="微软雅黑" panose="020B0503020204020204" charset="-122"/>
              </a:rPr>
              <a:t>社会影响评估</a:t>
            </a:r>
            <a:endParaRPr sz="4800" b="1" i="0">
              <a:solidFill>
                <a:srgbClr val="0055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出行模式变革</a:t>
            </a:r>
            <a:endParaRPr sz="3000" b="1" i="0">
              <a:solidFill>
                <a:srgbClr val="000000"/>
              </a:solidFill>
              <a:latin typeface="微软雅黑" panose="020B0503020204020204" charset="-122"/>
            </a:endParaRPr>
          </a:p>
        </p:txBody>
      </p:sp>
      <p:sp>
        <p:nvSpPr>
          <p:cNvPr id="4" name="New shape"/>
          <p:cNvSpPr/>
          <p:nvPr/>
        </p:nvSpPr>
        <p:spPr>
          <a:xfrm>
            <a:off x="1558800"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无人驾驶技术引领出行模式变革，通过智能驾驶系统实现车辆自主导航、避障和决策，提升出行效率和安全性。</a:t>
            </a:r>
            <a:endParaRPr sz="1575" b="0" i="0">
              <a:solidFill>
                <a:srgbClr val="000000"/>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E0F2FF"/>
          </a:solidFill>
          <a:ln w="6350">
            <a:solidFill>
              <a:srgbClr val="0055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2B7F"/>
                </a:solidFill>
                <a:latin typeface="微软雅黑" panose="020B0503020204020204" charset="-122"/>
              </a:rPr>
              <a:t>出行方式革新</a:t>
            </a:r>
            <a:endParaRPr sz="2100" b="1" i="0">
              <a:solidFill>
                <a:srgbClr val="002B7F"/>
              </a:solidFill>
              <a:latin typeface="微软雅黑" panose="020B0503020204020204" charset="-122"/>
            </a:endParaRPr>
          </a:p>
        </p:txBody>
      </p:sp>
      <p:sp>
        <p:nvSpPr>
          <p:cNvPr id="6" name="New shape"/>
          <p:cNvSpPr/>
          <p:nvPr/>
        </p:nvSpPr>
        <p:spPr>
          <a:xfrm>
            <a:off x="4430015"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无人驾驶技术有效缓解城市交通拥堵，通过智能调度和路径规划，减少人为驾驶误差，提升整体交通运行效率。</a:t>
            </a:r>
            <a:endParaRPr sz="1575" b="0" i="0">
              <a:solidFill>
                <a:srgbClr val="000000"/>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E0F2FF"/>
          </a:solidFill>
          <a:ln w="6350">
            <a:solidFill>
              <a:srgbClr val="0055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2B7F"/>
                </a:solidFill>
                <a:latin typeface="微软雅黑" panose="020B0503020204020204" charset="-122"/>
              </a:rPr>
              <a:t>城市交通优化</a:t>
            </a:r>
            <a:endParaRPr sz="2100" b="1" i="0">
              <a:solidFill>
                <a:srgbClr val="002B7F"/>
              </a:solidFill>
              <a:latin typeface="微软雅黑" panose="020B0503020204020204" charset="-122"/>
            </a:endParaRPr>
          </a:p>
        </p:txBody>
      </p:sp>
      <p:sp>
        <p:nvSpPr>
          <p:cNvPr id="8" name="New shape"/>
          <p:cNvSpPr/>
          <p:nvPr/>
        </p:nvSpPr>
        <p:spPr>
          <a:xfrm>
            <a:off x="7301229" y="2402270"/>
            <a:ext cx="2744216"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无人驾驶车辆采用电动或混合动力系统，减少碳排放和环境污染，推动绿色出行理念的实现，助力可持续发展目标。</a:t>
            </a:r>
            <a:endParaRPr sz="1575" b="0" i="0">
              <a:solidFill>
                <a:srgbClr val="000000"/>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E0F2FF"/>
          </a:solidFill>
          <a:ln w="6350">
            <a:solidFill>
              <a:srgbClr val="0055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2B7F"/>
                </a:solidFill>
                <a:latin typeface="微软雅黑" panose="020B0503020204020204" charset="-122"/>
              </a:rPr>
              <a:t>环境影响减轻</a:t>
            </a:r>
            <a:endParaRPr sz="2100" b="1" i="0">
              <a:solidFill>
                <a:srgbClr val="002B7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就业结构调整</a:t>
            </a:r>
            <a:endParaRPr sz="3000" b="1" i="0">
              <a:solidFill>
                <a:srgbClr val="000000"/>
              </a:solidFill>
              <a:latin typeface="微软雅黑" panose="020B0503020204020204" charset="-122"/>
            </a:endParaRPr>
          </a:p>
        </p:txBody>
      </p:sp>
      <p:sp>
        <p:nvSpPr>
          <p:cNvPr id="4" name="New shape"/>
          <p:cNvSpPr/>
          <p:nvPr/>
        </p:nvSpPr>
        <p:spPr>
          <a:xfrm>
            <a:off x="1774800" y="1555200"/>
            <a:ext cx="8016003" cy="176770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核心技能类别</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随着无人驾驶技术的发展，对数据科学家、机器学习工程师、软件开发人员等技术岗位的需求显著增加。这些职位要求掌握数据分析、算法设计、系统集成等技能，以适应快速变化的市场需求。</a:t>
            </a:r>
            <a:endParaRPr sz="1575" b="0" i="0">
              <a:solidFill>
                <a:srgbClr val="000000"/>
              </a:solidFill>
              <a:latin typeface="微软雅黑" panose="020B0503020204020204" charset="-122"/>
            </a:endParaRPr>
          </a:p>
        </p:txBody>
      </p:sp>
      <p:sp>
        <p:nvSpPr>
          <p:cNvPr id="5" name="New shape"/>
          <p:cNvSpPr/>
          <p:nvPr/>
        </p:nvSpPr>
        <p:spPr>
          <a:xfrm>
            <a:off x="1774800" y="3449901"/>
            <a:ext cx="8016003" cy="176770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传统职业转型</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无人驾驶技术的兴起导致部分传统行业如司机、交通管理员等面临职业转型。为应对这一变化，相关从业者需通过培训和学习新技术，如自动驾驶系统维护、智能交通规划等，以适应新的就业环境。</a:t>
            </a:r>
            <a:endParaRPr sz="1575" b="0" i="0">
              <a:solidFill>
                <a:srgbClr val="000000"/>
              </a:solidFill>
              <a:latin typeface="微软雅黑" panose="020B0503020204020204" charset="-122"/>
            </a:endParaRPr>
          </a:p>
        </p:txBody>
      </p:sp>
      <p:sp>
        <p:nvSpPr>
          <p:cNvPr id="6" name="New shape"/>
          <p:cNvSpPr/>
          <p:nvPr/>
        </p:nvSpPr>
        <p:spPr>
          <a:xfrm>
            <a:off x="1774800" y="534460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新兴职业机会</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无人驾驶领域孕育了诸多新兴职业，如无人驾驶汽车测试员、自动驾驶系统安全分析师等。这些新职位不仅为求职者提供了广阔的职业发展空间，也推动了相关行业的创新与进步。</a:t>
            </a:r>
            <a:endParaRPr sz="1575" b="0" i="0">
              <a:solidFill>
                <a:srgbClr val="000000"/>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0055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449901"/>
            <a:ext cx="360000" cy="370800"/>
          </a:xfrm>
          <a:prstGeom prst="roundRect">
            <a:avLst>
              <a:gd name="adj" fmla="val 8819"/>
            </a:avLst>
          </a:prstGeom>
          <a:solidFill>
            <a:srgbClr val="0055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5344603"/>
            <a:ext cx="360000" cy="370800"/>
          </a:xfrm>
          <a:prstGeom prst="roundRect">
            <a:avLst>
              <a:gd name="adj" fmla="val 8819"/>
            </a:avLst>
          </a:prstGeom>
          <a:solidFill>
            <a:srgbClr val="0055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bg>
      <p:bgPr>
        <a:solidFill>
          <a:srgbClr val="F0F5FA"/>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2B7F"/>
                </a:solidFill>
                <a:latin typeface="微软雅黑" panose="020B0503020204020204" charset="-122"/>
              </a:rPr>
              <a:t>09</a:t>
            </a:r>
            <a:endParaRPr sz="4800" b="1" i="0">
              <a:solidFill>
                <a:srgbClr val="002B7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55FF"/>
                </a:solidFill>
                <a:latin typeface="微软雅黑" panose="020B0503020204020204" charset="-122"/>
              </a:rPr>
              <a:t>技术挑战突破</a:t>
            </a:r>
            <a:endParaRPr sz="4800" b="1" i="0">
              <a:solidFill>
                <a:srgbClr val="0055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复杂场景适应</a:t>
            </a:r>
            <a:endParaRPr sz="3000" b="1" i="0">
              <a:solidFill>
                <a:srgbClr val="000000"/>
              </a:solidFill>
              <a:latin typeface="微软雅黑" panose="020B0503020204020204" charset="-122"/>
            </a:endParaRPr>
          </a:p>
        </p:txBody>
      </p:sp>
      <p:sp>
        <p:nvSpPr>
          <p:cNvPr id="4" name="New shape"/>
          <p:cNvSpPr/>
          <p:nvPr/>
        </p:nvSpPr>
        <p:spPr>
          <a:xfrm>
            <a:off x="1558800" y="1627201"/>
            <a:ext cx="3040516" cy="3627420"/>
          </a:xfrm>
          <a:prstGeom prst="roundRect">
            <a:avLst>
              <a:gd name="adj" fmla="val 9999"/>
            </a:avLst>
          </a:prstGeom>
          <a:solidFill>
            <a:srgbClr val="E0F2FF"/>
          </a:solidFill>
          <a:ln w="6350">
            <a:solidFill>
              <a:srgbClr val="002B7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02B7F"/>
                </a:solidFill>
                <a:latin typeface="微软雅黑" panose="020B0503020204020204" charset="-122"/>
              </a:rPr>
              <a:t>环境感知能力</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无人驾驶系统通过摄像头、雷达等传感器，实时收集并分析周围环境信息，实现对道路、交通标志及行人的准确识别。</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15" y="1627201"/>
            <a:ext cx="3040515" cy="3627420"/>
          </a:xfrm>
          <a:prstGeom prst="roundRect">
            <a:avLst>
              <a:gd name="adj" fmla="val 9999"/>
            </a:avLst>
          </a:prstGeom>
          <a:solidFill>
            <a:srgbClr val="E0F2FF"/>
          </a:solidFill>
          <a:ln w="6350">
            <a:solidFill>
              <a:srgbClr val="002B7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02B7F"/>
                </a:solidFill>
                <a:latin typeface="微软雅黑" panose="020B0503020204020204" charset="-122"/>
              </a:rPr>
              <a:t>决策与规划</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利用先进的算法，无人驾驶车辆能根据实时数据做出驾驶决策，包括路径选择、速度控制和紧急避让等，确保行驶安全。</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30" y="1627201"/>
            <a:ext cx="3040532" cy="3627420"/>
          </a:xfrm>
          <a:prstGeom prst="roundRect">
            <a:avLst>
              <a:gd name="adj" fmla="val 9999"/>
            </a:avLst>
          </a:prstGeom>
          <a:solidFill>
            <a:srgbClr val="E0F2FF"/>
          </a:solidFill>
          <a:ln w="6350">
            <a:solidFill>
              <a:srgbClr val="002B7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02B7F"/>
                </a:solidFill>
                <a:latin typeface="微软雅黑" panose="020B0503020204020204" charset="-122"/>
              </a:rPr>
              <a:t>应对突发情况</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面对不可预见的道路障碍或极端天气条件，无人驾驶技术能够迅速调整策略，采取有效措施，保障乘客安全与行程连续性。</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极端天气应对</a:t>
            </a:r>
            <a:endParaRPr sz="3000" b="1" i="0">
              <a:solidFill>
                <a:srgbClr val="000000"/>
              </a:solidFill>
              <a:latin typeface="微软雅黑" panose="020B0503020204020204" charset="-122"/>
            </a:endParaRPr>
          </a:p>
        </p:txBody>
      </p:sp>
      <p:sp>
        <p:nvSpPr>
          <p:cNvPr id="4" name="New shape"/>
          <p:cNvSpPr/>
          <p:nvPr/>
        </p:nvSpPr>
        <p:spPr>
          <a:xfrm>
            <a:off x="6458401" y="1555200"/>
            <a:ext cx="4545078"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极端天气下自动驾驶挑战</a:t>
            </a:r>
            <a:endParaRPr sz="2100" b="1" i="0">
              <a:solidFill>
                <a:srgbClr val="002B7F"/>
              </a:solidFill>
              <a:latin typeface="微软雅黑" panose="020B0503020204020204" charset="-122"/>
            </a:endParaRPr>
          </a:p>
          <a:p>
            <a:pPr algn="l">
              <a:lnSpc>
                <a:spcPct val="150000"/>
              </a:lnSpc>
            </a:pPr>
            <a:r>
              <a:rPr sz="1575" b="0" i="0">
                <a:solidFill>
                  <a:srgbClr val="000000"/>
                </a:solidFill>
                <a:latin typeface="微软雅黑" panose="020B0503020204020204" charset="-122"/>
              </a:rPr>
              <a:t>在暴风雪、暴雨等极端天气条件下，自动驾驶系统需要更精确的环境感知和决策能力，以保障行车安全。</a:t>
            </a:r>
            <a:endParaRPr sz="1575" b="0" i="0">
              <a:solidFill>
                <a:srgbClr val="000000"/>
              </a:solidFill>
              <a:latin typeface="微软雅黑" panose="020B0503020204020204" charset="-122"/>
            </a:endParaRPr>
          </a:p>
        </p:txBody>
      </p:sp>
      <p:sp>
        <p:nvSpPr>
          <p:cNvPr id="5" name="New shape"/>
          <p:cNvSpPr/>
          <p:nvPr/>
        </p:nvSpPr>
        <p:spPr>
          <a:xfrm>
            <a:off x="981860" y="2390401"/>
            <a:ext cx="4545077"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002B7F"/>
                </a:solidFill>
                <a:latin typeface="微软雅黑" panose="020B0503020204020204" charset="-122"/>
              </a:rPr>
              <a:t>先进传感器技术应用</a:t>
            </a:r>
            <a:endParaRPr sz="2100" b="1" i="0">
              <a:solidFill>
                <a:srgbClr val="002B7F"/>
              </a:solidFill>
              <a:latin typeface="微软雅黑" panose="020B0503020204020204" charset="-122"/>
            </a:endParaRPr>
          </a:p>
          <a:p>
            <a:pPr algn="r">
              <a:lnSpc>
                <a:spcPct val="150000"/>
              </a:lnSpc>
            </a:pPr>
            <a:r>
              <a:rPr sz="1575" b="0" i="0">
                <a:solidFill>
                  <a:srgbClr val="000000"/>
                </a:solidFill>
                <a:latin typeface="微软雅黑" panose="020B0503020204020204" charset="-122"/>
              </a:rPr>
              <a:t>利用激光雷达、毫米波雷达等传感器，即使在恶劣天气中也能实现高精度环境建模和障碍物检测，增强车辆的自主性。</a:t>
            </a:r>
            <a:endParaRPr sz="1575" b="0" i="0">
              <a:solidFill>
                <a:srgbClr val="000000"/>
              </a:solidFill>
              <a:latin typeface="微软雅黑" panose="020B0503020204020204" charset="-122"/>
            </a:endParaRPr>
          </a:p>
        </p:txBody>
      </p:sp>
      <p:sp>
        <p:nvSpPr>
          <p:cNvPr id="6" name="New shape"/>
          <p:cNvSpPr/>
          <p:nvPr/>
        </p:nvSpPr>
        <p:spPr>
          <a:xfrm>
            <a:off x="6458401" y="3365807"/>
            <a:ext cx="4554174"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强化学习与算法优化</a:t>
            </a:r>
            <a:endParaRPr sz="2100" b="1" i="0">
              <a:solidFill>
                <a:srgbClr val="002B7F"/>
              </a:solidFill>
              <a:latin typeface="微软雅黑" panose="020B0503020204020204" charset="-122"/>
            </a:endParaRPr>
          </a:p>
          <a:p>
            <a:pPr algn="l">
              <a:lnSpc>
                <a:spcPct val="150000"/>
              </a:lnSpc>
            </a:pPr>
            <a:r>
              <a:rPr sz="1575" b="0" i="0">
                <a:solidFill>
                  <a:srgbClr val="000000"/>
                </a:solidFill>
                <a:latin typeface="微软雅黑" panose="020B0503020204020204" charset="-122"/>
              </a:rPr>
              <a:t>通过不断学习和适应极端天气条件下的驾驶数据，优化自动驾驶系统的决策算法，提高其在复杂环境中的适应性和可靠性。</a:t>
            </a:r>
            <a:endParaRPr sz="1575" b="0" i="0">
              <a:solidFill>
                <a:srgbClr val="000000"/>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002B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002B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0055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1"/>
            <a:ext cx="39600" cy="604606"/>
          </a:xfrm>
          <a:prstGeom prst="rect">
            <a:avLst/>
          </a:prstGeom>
          <a:solidFill>
            <a:srgbClr val="002B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1"/>
            <a:ext cx="309600" cy="39600"/>
          </a:xfrm>
          <a:prstGeom prst="rect">
            <a:avLst/>
          </a:prstGeom>
          <a:solidFill>
            <a:srgbClr val="002B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1"/>
            <a:ext cx="360000" cy="370800"/>
          </a:xfrm>
          <a:prstGeom prst="roundRect">
            <a:avLst>
              <a:gd name="adj" fmla="val 8819"/>
            </a:avLst>
          </a:prstGeom>
          <a:solidFill>
            <a:srgbClr val="0055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002B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002B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0055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0F5FA"/>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2B7F"/>
                </a:solidFill>
                <a:latin typeface="微软雅黑" panose="020B0503020204020204" charset="-122"/>
              </a:rPr>
              <a:t>01</a:t>
            </a:r>
            <a:endParaRPr sz="4800" b="1" i="0">
              <a:solidFill>
                <a:srgbClr val="002B7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55FF"/>
                </a:solidFill>
                <a:latin typeface="微软雅黑" panose="020B0503020204020204" charset="-122"/>
              </a:rPr>
              <a:t>无人驾驶技术概述</a:t>
            </a:r>
            <a:endParaRPr sz="4800" b="1" i="0">
              <a:solidFill>
                <a:srgbClr val="0055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bg>
      <p:bgPr>
        <a:solidFill>
          <a:srgbClr val="F0F5FA"/>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2B7F"/>
                </a:solidFill>
                <a:latin typeface="微软雅黑" panose="020B0503020204020204" charset="-122"/>
              </a:rPr>
              <a:t>10</a:t>
            </a:r>
            <a:endParaRPr sz="4800" b="1" i="0">
              <a:solidFill>
                <a:srgbClr val="002B7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55FF"/>
                </a:solidFill>
                <a:latin typeface="微软雅黑" panose="020B0503020204020204" charset="-122"/>
              </a:rPr>
              <a:t>用户体验优化</a:t>
            </a:r>
            <a:endParaRPr sz="4800" b="1" i="0">
              <a:solidFill>
                <a:srgbClr val="0055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人机交互升级</a:t>
            </a:r>
            <a:endParaRPr sz="3000" b="1" i="0">
              <a:solidFill>
                <a:srgbClr val="000000"/>
              </a:solidFill>
              <a:latin typeface="微软雅黑" panose="020B0503020204020204" charset="-122"/>
            </a:endParaRPr>
          </a:p>
        </p:txBody>
      </p:sp>
      <p:sp>
        <p:nvSpPr>
          <p:cNvPr id="4" name="New shape"/>
          <p:cNvSpPr/>
          <p:nvPr/>
        </p:nvSpPr>
        <p:spPr>
          <a:xfrm>
            <a:off x="1774800" y="1555200"/>
            <a:ext cx="8016003" cy="10468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语音交互技术</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通过自然语言处理，实现车辆与乘客的流畅对话，提供导航、娱乐等信息。</a:t>
            </a:r>
            <a:endParaRPr sz="1575" b="0" i="0">
              <a:solidFill>
                <a:srgbClr val="000000"/>
              </a:solidFill>
              <a:latin typeface="微软雅黑" panose="020B0503020204020204" charset="-122"/>
            </a:endParaRPr>
          </a:p>
        </p:txBody>
      </p:sp>
      <p:sp>
        <p:nvSpPr>
          <p:cNvPr id="5" name="New shape"/>
          <p:cNvSpPr/>
          <p:nvPr/>
        </p:nvSpPr>
        <p:spPr>
          <a:xfrm>
            <a:off x="1774800" y="2729091"/>
            <a:ext cx="8016003" cy="10468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手势识别系统</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利用机器视觉技术，识别驾驶者的手部动作，实现无需触碰的交互操作。</a:t>
            </a:r>
            <a:endParaRPr sz="1575" b="0" i="0">
              <a:solidFill>
                <a:srgbClr val="000000"/>
              </a:solidFill>
              <a:latin typeface="微软雅黑" panose="020B0503020204020204" charset="-122"/>
            </a:endParaRPr>
          </a:p>
        </p:txBody>
      </p:sp>
      <p:sp>
        <p:nvSpPr>
          <p:cNvPr id="6" name="New shape"/>
          <p:cNvSpPr/>
          <p:nvPr/>
        </p:nvSpPr>
        <p:spPr>
          <a:xfrm>
            <a:off x="1774800" y="3902982"/>
            <a:ext cx="8016003" cy="10468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眼动追踪功能</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通过分析驾驶者的眼部运动，预测其意图，提高驾驶安全性和人机交互效率。</a:t>
            </a:r>
            <a:endParaRPr sz="1575" b="0" i="0">
              <a:solidFill>
                <a:srgbClr val="000000"/>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0055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2729091"/>
            <a:ext cx="360000" cy="370800"/>
          </a:xfrm>
          <a:prstGeom prst="roundRect">
            <a:avLst>
              <a:gd name="adj" fmla="val 8819"/>
            </a:avLst>
          </a:prstGeom>
          <a:solidFill>
            <a:srgbClr val="0055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3902982"/>
            <a:ext cx="360000" cy="370800"/>
          </a:xfrm>
          <a:prstGeom prst="roundRect">
            <a:avLst>
              <a:gd name="adj" fmla="val 8819"/>
            </a:avLst>
          </a:prstGeom>
          <a:solidFill>
            <a:srgbClr val="0055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个性化服务定制</a:t>
            </a:r>
            <a:endParaRPr sz="3000" b="1" i="0">
              <a:solidFill>
                <a:srgbClr val="000000"/>
              </a:solidFill>
              <a:latin typeface="微软雅黑" panose="020B0503020204020204" charset="-122"/>
            </a:endParaRPr>
          </a:p>
        </p:txBody>
      </p:sp>
      <p:sp>
        <p:nvSpPr>
          <p:cNvPr id="4" name="New shape"/>
          <p:cNvSpPr/>
          <p:nvPr/>
        </p:nvSpPr>
        <p:spPr>
          <a:xfrm>
            <a:off x="1558800" y="1627200"/>
            <a:ext cx="2744215" cy="176770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个性化路线规划</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根据乘客喜好和历史行程数据，智能调整行车路线，提供更为舒适的出行体验。</a:t>
            </a:r>
            <a:endParaRPr sz="1575" b="0" i="0">
              <a:solidFill>
                <a:srgbClr val="000000"/>
              </a:solidFill>
              <a:latin typeface="微软雅黑" panose="020B0503020204020204" charset="-122"/>
            </a:endParaRPr>
          </a:p>
        </p:txBody>
      </p:sp>
      <p:sp>
        <p:nvSpPr>
          <p:cNvPr id="5" name="New shape"/>
          <p:cNvSpPr/>
          <p:nvPr/>
        </p:nvSpPr>
        <p:spPr>
          <a:xfrm>
            <a:off x="4430015" y="1627200"/>
            <a:ext cx="2744215" cy="176770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定制化服务设置</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乘客可根据自己的需求设定车内环境，如温度、音乐等，实现高度个性化的乘车环境。</a:t>
            </a:r>
            <a:endParaRPr sz="1575" b="0" i="0">
              <a:solidFill>
                <a:srgbClr val="000000"/>
              </a:solidFill>
              <a:latin typeface="微软雅黑" panose="020B0503020204020204" charset="-122"/>
            </a:endParaRPr>
          </a:p>
        </p:txBody>
      </p:sp>
      <p:sp>
        <p:nvSpPr>
          <p:cNvPr id="6" name="New shape"/>
          <p:cNvSpPr/>
          <p:nvPr/>
        </p:nvSpPr>
        <p:spPr>
          <a:xfrm>
            <a:off x="7301229" y="1627200"/>
            <a:ext cx="2744216"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动态需求响应</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系统能够实时分析并响应乘客的即时需求，如紧急呼叫、特殊停靠等，确保服务的灵活性与及时性。</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sp>
        <p:nvSpPr>
          <p:cNvPr id="2" name="New shape"/>
          <p:cNvSpPr/>
          <p:nvPr/>
        </p:nvSpPr>
        <p:spPr>
          <a:xfrm>
            <a:off x="611778" y="2635727"/>
            <a:ext cx="11038043"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4800" b="1" i="0">
                <a:solidFill>
                  <a:srgbClr val="000000"/>
                </a:solidFill>
                <a:latin typeface="微软雅黑" panose="020B0503020204020204" charset="-122"/>
              </a:rPr>
              <a:t>谢 谢 大 家</a:t>
            </a:r>
            <a:endParaRPr sz="4800" b="1"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定义与分类</a:t>
            </a:r>
            <a:endParaRPr sz="3000" b="1" i="0">
              <a:solidFill>
                <a:srgbClr val="000000"/>
              </a:solidFill>
              <a:latin typeface="微软雅黑" panose="020B0503020204020204" charset="-122"/>
            </a:endParaRPr>
          </a:p>
        </p:txBody>
      </p:sp>
      <p:sp>
        <p:nvSpPr>
          <p:cNvPr id="4" name="New shape"/>
          <p:cNvSpPr/>
          <p:nvPr/>
        </p:nvSpPr>
        <p:spPr>
          <a:xfrm>
            <a:off x="6458401" y="1555200"/>
            <a:ext cx="4545078"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无人驾驶定义</a:t>
            </a:r>
            <a:endParaRPr sz="2100" b="1" i="0">
              <a:solidFill>
                <a:srgbClr val="002B7F"/>
              </a:solidFill>
              <a:latin typeface="微软雅黑" panose="020B0503020204020204" charset="-122"/>
            </a:endParaRPr>
          </a:p>
          <a:p>
            <a:pPr algn="l">
              <a:lnSpc>
                <a:spcPct val="150000"/>
              </a:lnSpc>
            </a:pPr>
            <a:r>
              <a:rPr sz="1575" b="0" i="0">
                <a:solidFill>
                  <a:srgbClr val="000000"/>
                </a:solidFill>
                <a:latin typeface="微软雅黑" panose="020B0503020204020204" charset="-122"/>
              </a:rPr>
              <a:t>无人驾驶汽车指通过计算机系统实现的车辆自动驾驶，无需人类直接操作。它集成了传感器、控制算法与人工智能技术。</a:t>
            </a:r>
            <a:endParaRPr sz="1575" b="0" i="0">
              <a:solidFill>
                <a:srgbClr val="000000"/>
              </a:solidFill>
              <a:latin typeface="微软雅黑" panose="020B0503020204020204" charset="-122"/>
            </a:endParaRPr>
          </a:p>
        </p:txBody>
      </p:sp>
      <p:sp>
        <p:nvSpPr>
          <p:cNvPr id="5" name="New shape"/>
          <p:cNvSpPr/>
          <p:nvPr/>
        </p:nvSpPr>
        <p:spPr>
          <a:xfrm>
            <a:off x="981860" y="2390401"/>
            <a:ext cx="4545077"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002B7F"/>
                </a:solidFill>
                <a:latin typeface="微软雅黑" panose="020B0503020204020204" charset="-122"/>
              </a:rPr>
              <a:t>无人驾驶分类</a:t>
            </a:r>
            <a:endParaRPr sz="2100" b="1" i="0">
              <a:solidFill>
                <a:srgbClr val="002B7F"/>
              </a:solidFill>
              <a:latin typeface="微软雅黑" panose="020B0503020204020204" charset="-122"/>
            </a:endParaRPr>
          </a:p>
          <a:p>
            <a:pPr algn="r">
              <a:lnSpc>
                <a:spcPct val="150000"/>
              </a:lnSpc>
            </a:pPr>
            <a:r>
              <a:rPr sz="1575" b="0" i="0">
                <a:solidFill>
                  <a:srgbClr val="000000"/>
                </a:solidFill>
                <a:latin typeface="微软雅黑" panose="020B0503020204020204" charset="-122"/>
              </a:rPr>
              <a:t>无人驾驶根据自动化程度分为L0至L5级别，其中L4和L5级别完全不需要人工干预，实现了全自动驾驶。</a:t>
            </a:r>
            <a:endParaRPr sz="1575" b="0" i="0">
              <a:solidFill>
                <a:srgbClr val="000000"/>
              </a:solidFill>
              <a:latin typeface="微软雅黑" panose="020B0503020204020204" charset="-122"/>
            </a:endParaRPr>
          </a:p>
        </p:txBody>
      </p:sp>
      <p:sp>
        <p:nvSpPr>
          <p:cNvPr id="6" name="New shape"/>
          <p:cNvSpPr/>
          <p:nvPr/>
        </p:nvSpPr>
        <p:spPr>
          <a:xfrm>
            <a:off x="6458401" y="3365807"/>
            <a:ext cx="4554174"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无人驾驶关键技术</a:t>
            </a:r>
            <a:endParaRPr sz="2100" b="1" i="0">
              <a:solidFill>
                <a:srgbClr val="002B7F"/>
              </a:solidFill>
              <a:latin typeface="微软雅黑" panose="020B0503020204020204" charset="-122"/>
            </a:endParaRPr>
          </a:p>
          <a:p>
            <a:pPr algn="l">
              <a:lnSpc>
                <a:spcPct val="150000"/>
              </a:lnSpc>
            </a:pPr>
            <a:r>
              <a:rPr sz="1575" b="0" i="0">
                <a:solidFill>
                  <a:srgbClr val="000000"/>
                </a:solidFill>
                <a:latin typeface="微软雅黑" panose="020B0503020204020204" charset="-122"/>
              </a:rPr>
              <a:t>无人驾驶依赖多种技术，包括高精度地图、传感器融合、机器学习等。这些技术共同确保车辆在复杂环境下的安全运行。</a:t>
            </a:r>
            <a:endParaRPr sz="1575" b="0" i="0">
              <a:solidFill>
                <a:srgbClr val="000000"/>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002B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002B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0055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1"/>
            <a:ext cx="39600" cy="604606"/>
          </a:xfrm>
          <a:prstGeom prst="rect">
            <a:avLst/>
          </a:prstGeom>
          <a:solidFill>
            <a:srgbClr val="002B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1"/>
            <a:ext cx="309600" cy="39600"/>
          </a:xfrm>
          <a:prstGeom prst="rect">
            <a:avLst/>
          </a:prstGeom>
          <a:solidFill>
            <a:srgbClr val="002B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1"/>
            <a:ext cx="360000" cy="370800"/>
          </a:xfrm>
          <a:prstGeom prst="roundRect">
            <a:avLst>
              <a:gd name="adj" fmla="val 8819"/>
            </a:avLst>
          </a:prstGeom>
          <a:solidFill>
            <a:srgbClr val="0055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002B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002B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0055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发展历程回顾</a:t>
            </a:r>
            <a:endParaRPr sz="3000" b="1" i="0">
              <a:solidFill>
                <a:srgbClr val="000000"/>
              </a:solidFill>
              <a:latin typeface="微软雅黑" panose="020B0503020204020204" charset="-122"/>
            </a:endParaRPr>
          </a:p>
        </p:txBody>
      </p:sp>
      <p:sp>
        <p:nvSpPr>
          <p:cNvPr id="4" name="New shape"/>
          <p:cNvSpPr/>
          <p:nvPr/>
        </p:nvSpPr>
        <p:spPr>
          <a:xfrm>
            <a:off x="1558800" y="2402271"/>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无人驾驶技术起源于20世纪初期，最初应用于军事领域。随着科技的发展，逐渐扩展到民用领域，包括自动驾驶汽车、无人机等。</a:t>
            </a:r>
            <a:endParaRPr sz="1575" b="0" i="0">
              <a:solidFill>
                <a:srgbClr val="000000"/>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E0F2FF"/>
          </a:solidFill>
          <a:ln w="6350">
            <a:solidFill>
              <a:srgbClr val="0055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2B7F"/>
                </a:solidFill>
                <a:latin typeface="微软雅黑" panose="020B0503020204020204" charset="-122"/>
              </a:rPr>
              <a:t>无人驾驶技术起源</a:t>
            </a:r>
            <a:endParaRPr sz="2100" b="1" i="0">
              <a:solidFill>
                <a:srgbClr val="002B7F"/>
              </a:solidFill>
              <a:latin typeface="微软雅黑" panose="020B0503020204020204" charset="-122"/>
            </a:endParaRPr>
          </a:p>
        </p:txBody>
      </p:sp>
      <p:sp>
        <p:nvSpPr>
          <p:cNvPr id="6" name="New shape"/>
          <p:cNvSpPr/>
          <p:nvPr/>
        </p:nvSpPr>
        <p:spPr>
          <a:xfrm>
            <a:off x="4430015" y="2402270"/>
            <a:ext cx="2744215" cy="225396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自21世纪初以来，无人驾驶技术经历了从实验室研究到实际应用的跨越式发展。关键技术如传感器融合、路径规划和控制算法不断优化，推动了无人驾驶技术的成熟。</a:t>
            </a:r>
            <a:endParaRPr sz="1575" b="0" i="0">
              <a:solidFill>
                <a:srgbClr val="000000"/>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E0F2FF"/>
          </a:solidFill>
          <a:ln w="6350">
            <a:solidFill>
              <a:srgbClr val="0055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2B7F"/>
                </a:solidFill>
                <a:latin typeface="微软雅黑" panose="020B0503020204020204" charset="-122"/>
              </a:rPr>
              <a:t>无人驾驶技术发展</a:t>
            </a:r>
            <a:endParaRPr sz="2100" b="1" i="0">
              <a:solidFill>
                <a:srgbClr val="002B7F"/>
              </a:solidFill>
              <a:latin typeface="微软雅黑" panose="020B0503020204020204" charset="-122"/>
            </a:endParaRPr>
          </a:p>
        </p:txBody>
      </p:sp>
      <p:sp>
        <p:nvSpPr>
          <p:cNvPr id="8" name="New shape"/>
          <p:cNvSpPr/>
          <p:nvPr/>
        </p:nvSpPr>
        <p:spPr>
          <a:xfrm>
            <a:off x="7301229" y="2878465"/>
            <a:ext cx="2744216" cy="261436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目前，无人驾驶技术已在特定场景下实现商业化应用，但仍面临法律法规不完善、道德伦理争议等挑战。未来需加强技术研发与政策支持，促进无人驾驶技术的健康发展。</a:t>
            </a:r>
            <a:endParaRPr sz="1575" b="0" i="0">
              <a:solidFill>
                <a:srgbClr val="000000"/>
              </a:solidFill>
              <a:latin typeface="微软雅黑" panose="020B0503020204020204" charset="-122"/>
            </a:endParaRPr>
          </a:p>
        </p:txBody>
      </p:sp>
      <p:sp>
        <p:nvSpPr>
          <p:cNvPr id="9" name="New shape"/>
          <p:cNvSpPr/>
          <p:nvPr/>
        </p:nvSpPr>
        <p:spPr>
          <a:xfrm>
            <a:off x="7298841" y="1627200"/>
            <a:ext cx="2580658" cy="1124266"/>
          </a:xfrm>
          <a:prstGeom prst="roundRect">
            <a:avLst>
              <a:gd name="adj" fmla="val 10888"/>
            </a:avLst>
          </a:prstGeom>
          <a:solidFill>
            <a:srgbClr val="E0F2FF"/>
          </a:solidFill>
          <a:ln w="6350">
            <a:solidFill>
              <a:srgbClr val="0055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2B7F"/>
                </a:solidFill>
                <a:latin typeface="微软雅黑" panose="020B0503020204020204" charset="-122"/>
              </a:rPr>
              <a:t>无人驾驶技术现状与挑战</a:t>
            </a:r>
            <a:endParaRPr sz="2100" b="1" i="0">
              <a:solidFill>
                <a:srgbClr val="002B7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0F5FA"/>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2B7F"/>
                </a:solidFill>
                <a:latin typeface="微软雅黑" panose="020B0503020204020204" charset="-122"/>
              </a:rPr>
              <a:t>02</a:t>
            </a:r>
            <a:endParaRPr sz="4800" b="1" i="0">
              <a:solidFill>
                <a:srgbClr val="002B7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55FF"/>
                </a:solidFill>
                <a:latin typeface="微软雅黑" panose="020B0503020204020204" charset="-122"/>
              </a:rPr>
              <a:t>核心技术解析</a:t>
            </a:r>
            <a:endParaRPr sz="4800" b="1" i="0">
              <a:solidFill>
                <a:srgbClr val="0055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传感器融合系统</a:t>
            </a:r>
            <a:endParaRPr sz="3000" b="1" i="0">
              <a:solidFill>
                <a:srgbClr val="000000"/>
              </a:solidFill>
              <a:latin typeface="微软雅黑" panose="020B0503020204020204" charset="-122"/>
            </a:endParaRPr>
          </a:p>
        </p:txBody>
      </p:sp>
      <p:sp>
        <p:nvSpPr>
          <p:cNvPr id="4" name="New shape"/>
          <p:cNvSpPr/>
          <p:nvPr/>
        </p:nvSpPr>
        <p:spPr>
          <a:xfrm>
            <a:off x="1558800" y="1627200"/>
            <a:ext cx="2744215" cy="320932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传感器融合技术</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传感器融合技术是将来自不同类型传感器的数据综合处理，以提升无人驾驶车辆的环境感知能力。通过整合视觉、雷达和激光雷达数据，实现更精准的障碍物检测和定位。</a:t>
            </a:r>
            <a:endParaRPr sz="1575" b="0" i="0">
              <a:solidFill>
                <a:srgbClr val="000000"/>
              </a:solidFill>
              <a:latin typeface="微软雅黑" panose="020B0503020204020204" charset="-122"/>
            </a:endParaRPr>
          </a:p>
        </p:txBody>
      </p:sp>
      <p:sp>
        <p:nvSpPr>
          <p:cNvPr id="5" name="New shape"/>
          <p:cNvSpPr/>
          <p:nvPr/>
        </p:nvSpPr>
        <p:spPr>
          <a:xfrm>
            <a:off x="4430015" y="1627200"/>
            <a:ext cx="2744215" cy="28489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数据处理与优化</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数据处理是传感器融合系统的核心，通过算法对收集到的多源数据进行实时分析和优化。这一过程不仅提高了系统的响应速度，也增强了决策的准确性和稳定性。</a:t>
            </a:r>
            <a:endParaRPr sz="1575" b="0" i="0">
              <a:solidFill>
                <a:srgbClr val="000000"/>
              </a:solidFill>
              <a:latin typeface="微软雅黑" panose="020B0503020204020204" charset="-122"/>
            </a:endParaRPr>
          </a:p>
        </p:txBody>
      </p:sp>
      <p:sp>
        <p:nvSpPr>
          <p:cNvPr id="6" name="New shape"/>
          <p:cNvSpPr/>
          <p:nvPr/>
        </p:nvSpPr>
        <p:spPr>
          <a:xfrm>
            <a:off x="7301229" y="1627200"/>
            <a:ext cx="2744216" cy="320932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应用案例分析</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在实际应用中，传感器融合系统已被广泛应用于各种无人驾驶场景，如自动驾驶汽车、无人机等。通过对多个成功案例的分析，可以进一步理解该技术的实际应用效果和潜力。</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决策算法架构</a:t>
            </a:r>
            <a:endParaRPr sz="3000" b="1" i="0">
              <a:solidFill>
                <a:srgbClr val="000000"/>
              </a:solidFill>
              <a:latin typeface="微软雅黑" panose="020B0503020204020204" charset="-122"/>
            </a:endParaRPr>
          </a:p>
        </p:txBody>
      </p:sp>
      <p:sp>
        <p:nvSpPr>
          <p:cNvPr id="4" name="New shape"/>
          <p:cNvSpPr/>
          <p:nvPr/>
        </p:nvSpPr>
        <p:spPr>
          <a:xfrm>
            <a:off x="1558800" y="1627201"/>
            <a:ext cx="3040541" cy="3988066"/>
          </a:xfrm>
          <a:prstGeom prst="roundRect">
            <a:avLst>
              <a:gd name="adj" fmla="val 10000"/>
            </a:avLst>
          </a:prstGeom>
          <a:solidFill>
            <a:srgbClr val="E0F2FF"/>
          </a:solidFill>
          <a:ln w="6350">
            <a:solidFill>
              <a:srgbClr val="002B7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02B7F"/>
                </a:solidFill>
                <a:latin typeface="微软雅黑" panose="020B0503020204020204" charset="-122"/>
              </a:rPr>
              <a:t>决策算法架构概述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决策算法是无人驾驶汽车的大脑，负责处理传感器数据，做出驾驶决策。其架构包括感知层、规划层和执行层，确保车辆能够安全、高效地行驶。</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41" y="1627201"/>
            <a:ext cx="3040541" cy="3988066"/>
          </a:xfrm>
          <a:prstGeom prst="roundRect">
            <a:avLst>
              <a:gd name="adj" fmla="val 10000"/>
            </a:avLst>
          </a:prstGeom>
          <a:solidFill>
            <a:srgbClr val="E0F2FF"/>
          </a:solidFill>
          <a:ln w="6350">
            <a:solidFill>
              <a:srgbClr val="002B7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02B7F"/>
                </a:solidFill>
                <a:latin typeface="微软雅黑" panose="020B0503020204020204" charset="-122"/>
              </a:rPr>
              <a:t>感知层关键技术</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感知层利用雷达、摄像头等传感器收集道路信息，通过图像识别、物体检测技术识别障碍物，为决策提供准确数据支持，是实现自动驾驶的基石。</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83" y="1627201"/>
            <a:ext cx="3040555" cy="3988066"/>
          </a:xfrm>
          <a:prstGeom prst="roundRect">
            <a:avLst>
              <a:gd name="adj" fmla="val 10000"/>
            </a:avLst>
          </a:prstGeom>
          <a:solidFill>
            <a:srgbClr val="E0F2FF"/>
          </a:solidFill>
          <a:ln w="6350">
            <a:solidFill>
              <a:srgbClr val="002B7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02B7F"/>
                </a:solidFill>
                <a:latin typeface="微软雅黑" panose="020B0503020204020204" charset="-122"/>
              </a:rPr>
              <a:t>规划与执行策略</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规划层根据感知信息制定行车路线，考虑安全性、效率等因素；执行层则控制车辆动作，如加速、转向等。两者协同工作，确保无人驾驶汽车按预定路径行驶。</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0F5FA"/>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2B7F"/>
                </a:solidFill>
                <a:latin typeface="微软雅黑" panose="020B0503020204020204" charset="-122"/>
              </a:rPr>
              <a:t>03</a:t>
            </a:r>
            <a:endParaRPr sz="4800" b="1" i="0">
              <a:solidFill>
                <a:srgbClr val="002B7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55FF"/>
                </a:solidFill>
                <a:latin typeface="微软雅黑" panose="020B0503020204020204" charset="-122"/>
              </a:rPr>
              <a:t>应用场景拓展</a:t>
            </a:r>
            <a:endParaRPr sz="4800" b="1" i="0">
              <a:solidFill>
                <a:srgbClr val="0055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tags/tag1.xml><?xml version="1.0" encoding="utf-8"?>
<p:tagLst xmlns:p="http://schemas.openxmlformats.org/presentationml/2006/main">
  <p:tag name="AS_NET" val="Unix 5.4 unknown"/>
  <p:tag name="AS_OS" val="Unix 5.4 unknown"/>
  <p:tag name="AS_RELEASE_DATE" val="2013.12.17"/>
  <p:tag name="AS_TITLE" val="Spire.Presentation for .NET "/>
  <p:tag name="AS_VERSION" val="2.1.0.0"/>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4170</Words>
  <Application>WPS 演示</Application>
  <PresentationFormat>全屏显示(4:3)</PresentationFormat>
  <Paragraphs>364</Paragraphs>
  <Slides>33</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33</vt:i4>
      </vt:variant>
    </vt:vector>
  </HeadingPairs>
  <TitlesOfParts>
    <vt:vector size="40" baseType="lpstr">
      <vt:lpstr>Arial</vt:lpstr>
      <vt:lpstr>宋体</vt:lpstr>
      <vt:lpstr>Wingdings</vt:lpstr>
      <vt:lpstr>微软雅黑</vt:lpstr>
      <vt:lpstr>Calibri</vt:lpstr>
      <vt:lpstr>Arial Unicode MS</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玄月冰灵</cp:lastModifiedBy>
  <cp:revision>2</cp:revision>
  <dcterms:created xsi:type="dcterms:W3CDTF">2025-09-30T10:09:00Z</dcterms:created>
  <dcterms:modified xsi:type="dcterms:W3CDTF">2025-09-30T10:08:37Z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08DA2E448DD24148B1847E0BEBD63269_12</vt:lpwstr>
  </property>
  <property fmtid="{D5CDD505-2E9C-101B-9397-08002B2CF9AE}" pid="3" name="KSOProductBuildVer">
    <vt:lpwstr>2052-12.1.0.22529</vt:lpwstr>
  </property>
</Properties>
</file>