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Lst>
  <p:sldSz cx="12192000" cy="6858000" type="screen16x9"/>
  <p:notesSz cx="6858000" cy="9144000"/>
  <p:custDataLst>
    <p:tags r:id="rId4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1" Type="http://schemas.openxmlformats.org/officeDocument/2006/relationships/tags" Target="tags/tag1.xml"/><Relationship Id="rId40" Type="http://schemas.openxmlformats.org/officeDocument/2006/relationships/tableStyles" Target="tableStyles.xml"/><Relationship Id="rId4" Type="http://schemas.openxmlformats.org/officeDocument/2006/relationships/slide" Target="slides/slide2.xml"/><Relationship Id="rId39" Type="http://schemas.openxmlformats.org/officeDocument/2006/relationships/viewProps" Target="viewProps.xml"/><Relationship Id="rId38" Type="http://schemas.openxmlformats.org/officeDocument/2006/relationships/presProps" Target="presProps.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智能医学革新医疗未来</a:t>
            </a:r>
            <a:endParaRPr sz="4800" b="1" i="0">
              <a:solidFill>
                <a:srgbClr val="FFFFFF"/>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9EDBFF"/>
                </a:solidFill>
                <a:latin typeface="微软雅黑" panose="020B0503020204020204" charset="-122"/>
              </a:rPr>
              <a:t>科技赋能精准诊疗新纪元</a:t>
            </a:r>
            <a:endParaRPr sz="3000" b="1" i="0">
              <a:solidFill>
                <a:srgbClr val="9EDBFF"/>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作者：</a:t>
            </a:r>
            <a:r>
              <a:rPr lang="zh-CN" sz="1575" b="0" i="0">
                <a:solidFill>
                  <a:srgbClr val="FFFFFF"/>
                </a:solidFill>
                <a:latin typeface="微软雅黑" panose="020B0503020204020204" charset="-122"/>
              </a:rPr>
              <a:t>张抿</a:t>
            </a:r>
            <a:r>
              <a:rPr lang="zh-CN" sz="1575" b="0" i="0">
                <a:solidFill>
                  <a:srgbClr val="FFFFFF"/>
                </a:solidFill>
                <a:latin typeface="微软雅黑" panose="020B0503020204020204" charset="-122"/>
              </a:rPr>
              <a:t>轩</a:t>
            </a:r>
            <a:endParaRPr lang="zh-CN" sz="1575" b="0" i="0">
              <a:solidFill>
                <a:srgbClr val="FFFFFF"/>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汇报时间: 2025/09/30</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物联网融合应用</a:t>
            </a:r>
            <a:endParaRPr sz="3000" b="1" i="0">
              <a:solidFill>
                <a:srgbClr val="FFFFFF"/>
              </a:solidFill>
              <a:latin typeface="微软雅黑" panose="020B0503020204020204" charset="-122"/>
            </a:endParaRPr>
          </a:p>
        </p:txBody>
      </p:sp>
      <p:sp>
        <p:nvSpPr>
          <p:cNvPr id="4" name="New shape"/>
          <p:cNvSpPr/>
          <p:nvPr/>
        </p:nvSpPr>
        <p:spPr>
          <a:xfrm>
            <a:off x="1558800" y="2878466"/>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物联网技术通过传感器网络，实现患者健康数据的实时监测与传输，为远程医疗和智慧医院提供数据支持。</a:t>
            </a:r>
            <a:endParaRPr sz="1575" b="0" i="0">
              <a:solidFill>
                <a:srgbClr val="FFFFFF"/>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物联网在医疗中应用</a:t>
            </a:r>
            <a:endParaRPr sz="2100" b="1" i="0">
              <a:solidFill>
                <a:srgbClr val="9EDBF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融合物联网的医疗设备能够自动采集并分析病人生理信息，辅助医生进行精准诊断和治疗，提升医疗服务质量。</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智能医疗设备集成</a:t>
            </a:r>
            <a:endParaRPr sz="2100" b="1" i="0">
              <a:solidFill>
                <a:srgbClr val="9EDBFF"/>
              </a:solidFill>
              <a:latin typeface="微软雅黑" panose="020B0503020204020204" charset="-122"/>
            </a:endParaRPr>
          </a:p>
        </p:txBody>
      </p:sp>
      <p:sp>
        <p:nvSpPr>
          <p:cNvPr id="8" name="New shape"/>
          <p:cNvSpPr/>
          <p:nvPr/>
        </p:nvSpPr>
        <p:spPr>
          <a:xfrm>
            <a:off x="7301229" y="2878466"/>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利用大数据分析，物联网平台可对收集的健康数据进行深入挖掘，预测疾病风险，为个人化健康管理提供科学依据。</a:t>
            </a:r>
            <a:endParaRPr sz="1575" b="0" i="0">
              <a:solidFill>
                <a:srgbClr val="FFFFFF"/>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数据驱动的健康管理</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03</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临床诊疗革新</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辅助诊断系统</a:t>
            </a:r>
            <a:endParaRPr sz="3000" b="1" i="0">
              <a:solidFill>
                <a:srgbClr val="FFFFFF"/>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辅助诊断系统概述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辅助诊断系统利用人工智能技术，通过分析医疗数据，协助医生进行疾病诊断和治疗决策。</a:t>
            </a:r>
            <a:endParaRPr sz="1575" b="0" i="0">
              <a:solidFill>
                <a:srgbClr val="FFFFFF"/>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核心技术应用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辅助诊断系统融合了机器学习、图像识别等技术，实现疾病的早期发现与精准治疗，提高医疗服务质量。</a:t>
            </a:r>
            <a:endParaRPr sz="1575" b="0" i="0">
              <a:solidFill>
                <a:srgbClr val="FFFFFF"/>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未来发展趋势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随着技术的不断进步，辅助诊断系统将更加智能化、个性化，为医疗行业带来革命性的变化。</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手术机器人应用</a:t>
            </a:r>
            <a:endParaRPr sz="3000" b="1" i="0">
              <a:solidFill>
                <a:srgbClr val="FFFFFF"/>
              </a:solidFill>
              <a:latin typeface="微软雅黑" panose="020B0503020204020204" charset="-122"/>
            </a:endParaRPr>
          </a:p>
        </p:txBody>
      </p:sp>
      <p:sp>
        <p:nvSpPr>
          <p:cNvPr id="4" name="New shape"/>
          <p:cNvSpPr/>
          <p:nvPr/>
        </p:nvSpPr>
        <p:spPr>
          <a:xfrm>
            <a:off x="1558800" y="1627201"/>
            <a:ext cx="3040541" cy="3988066"/>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手术机器人技术简介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手术机器人是利用先进的机器人技术和计算机辅助系统，在外科手术中执行高精度操作的医疗设备。它通过减少人为误差，提高手术效率和安全性。</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41" y="1627201"/>
            <a:ext cx="3040532" cy="3988066"/>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主要应用领域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手术机器人广泛应用于心脏、神经外科、骨科等多个领域。尤其在微创手术中展现出独特优势，如减小创伤、缩短恢复时间等。</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75" y="1627201"/>
            <a:ext cx="3040553" cy="3988066"/>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未来发展趋势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随着人工智能和机器人技术的不断进步，手术机器人将更加智能化、个性化。预计将进一步拓展手术种类和提高手术质量，为患者带来更好的治疗体验。</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个性化治疗方案</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个性化治疗方案概念</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个性化治疗方案根据患者的基因、生活习惯及病史，量身定制治疗计划，提高治疗效果，减少副作用。</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智能医学在个性化治疗中应用</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利用大数据和人工智能技术，智能医学系统分析患者信息，优化治疗方案，提升治疗精准度与效率。</a:t>
            </a:r>
            <a:endParaRPr sz="1575" b="0" i="0">
              <a:solidFill>
                <a:srgbClr val="FFFFFF"/>
              </a:solidFill>
              <a:latin typeface="微软雅黑" panose="020B0503020204020204" charset="-122"/>
            </a:endParaRPr>
          </a:p>
        </p:txBody>
      </p:sp>
      <p:sp>
        <p:nvSpPr>
          <p:cNvPr id="6" name="New shape"/>
          <p:cNvSpPr/>
          <p:nvPr/>
        </p:nvSpPr>
        <p:spPr>
          <a:xfrm>
            <a:off x="6458401" y="3365807"/>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个性化治疗的优势与挑战</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个性化治疗能显著改善疗效，但面临数据隐私保护、技术成本等问题，需要多方合作解决。</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04</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健康管理升级</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远程监测体系</a:t>
            </a:r>
            <a:endParaRPr sz="3000" b="1" i="0">
              <a:solidFill>
                <a:srgbClr val="FFFFFF"/>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远程监测定义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远程监测通过互联网或无线网络，实时收集患者生理数据，实现远程健康监控与管理。</a:t>
            </a:r>
            <a:endParaRPr sz="1575" b="0" i="0">
              <a:solidFill>
                <a:srgbClr val="FFFFFF"/>
              </a:solidFill>
              <a:latin typeface="微软雅黑" panose="020B0503020204020204" charset="-122"/>
            </a:endParaRPr>
          </a:p>
        </p:txBody>
      </p:sp>
      <p:sp>
        <p:nvSpPr>
          <p:cNvPr id="5" name="New shape"/>
          <p:cNvSpPr/>
          <p:nvPr/>
        </p:nvSpPr>
        <p:spPr>
          <a:xfrm>
            <a:off x="1774800" y="2729091"/>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技术应用案例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例如，智能穿戴设备可连续监测心率、血压等指标，医生能即时获取并分析数据，提供个性化治疗建议。</a:t>
            </a:r>
            <a:endParaRPr sz="1575" b="0" i="0">
              <a:solidFill>
                <a:srgbClr val="FFFFFF"/>
              </a:solidFill>
              <a:latin typeface="微软雅黑" panose="020B0503020204020204" charset="-122"/>
            </a:endParaRPr>
          </a:p>
        </p:txBody>
      </p:sp>
      <p:sp>
        <p:nvSpPr>
          <p:cNvPr id="6" name="New shape"/>
          <p:cNvSpPr/>
          <p:nvPr/>
        </p:nvSpPr>
        <p:spPr>
          <a:xfrm>
            <a:off x="1774800" y="4263387"/>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未来发展趋势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随着5G、物联网技术的发展，远程监测将更加精准高效，为慢性病管理和突发疾病预警提供强大支持。</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263387"/>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风险预测模型</a:t>
            </a:r>
            <a:endParaRPr sz="3000" b="1" i="0">
              <a:solidFill>
                <a:srgbClr val="FFFFFF"/>
              </a:solidFill>
              <a:latin typeface="微软雅黑" panose="020B0503020204020204" charset="-122"/>
            </a:endParaRPr>
          </a:p>
        </p:txBody>
      </p:sp>
      <p:sp>
        <p:nvSpPr>
          <p:cNvPr id="4" name="New shape"/>
          <p:cNvSpPr/>
          <p:nvPr/>
        </p:nvSpPr>
        <p:spPr>
          <a:xfrm>
            <a:off x="1558800"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风险预测模型简介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风险预测模型是利用历史数据和机器学习算法，对疾病发展过程中的风险进行评估和预测的一种方法。它帮助医疗人员提前识别高风险患者，以便采取及时干预措施。</a:t>
            </a:r>
            <a:endParaRPr sz="1575" b="0" i="0">
              <a:solidFill>
                <a:srgbClr val="FFFFFF"/>
              </a:solidFill>
              <a:latin typeface="微软雅黑" panose="020B0503020204020204" charset="-122"/>
            </a:endParaRPr>
          </a:p>
        </p:txBody>
      </p:sp>
      <p:sp>
        <p:nvSpPr>
          <p:cNvPr id="5" name="New shape"/>
          <p:cNvSpPr/>
          <p:nvPr/>
        </p:nvSpPr>
        <p:spPr>
          <a:xfrm>
            <a:off x="4430015"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模型构建与应用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通过收集大量患者数据，如病历、检查结果等，使用统计学方法和机器学习技术建立风险预测模型。该模型在临床决策支持系统中得到应用，提高诊疗效率和准确性。</a:t>
            </a:r>
            <a:endParaRPr sz="1575" b="0" i="0">
              <a:solidFill>
                <a:srgbClr val="FFFFFF"/>
              </a:solidFill>
              <a:latin typeface="微软雅黑" panose="020B0503020204020204" charset="-122"/>
            </a:endParaRPr>
          </a:p>
        </p:txBody>
      </p:sp>
      <p:sp>
        <p:nvSpPr>
          <p:cNvPr id="6" name="New shape"/>
          <p:cNvSpPr/>
          <p:nvPr/>
        </p:nvSpPr>
        <p:spPr>
          <a:xfrm>
            <a:off x="7301229" y="1627200"/>
            <a:ext cx="2744216" cy="32093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面临的挑战与前景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尽管风险预测模型在医疗领域展现出巨大潜力，但仍需解决数据隐私保护、模型泛化能力等问题。未来，随着技术的不断进步，这些模型将在个性化医疗和精准治疗中发挥更大作用。</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健康干预策略</a:t>
            </a:r>
            <a:endParaRPr sz="3000" b="1" i="0">
              <a:solidFill>
                <a:srgbClr val="FFFFFF"/>
              </a:solidFill>
              <a:latin typeface="微软雅黑" panose="020B0503020204020204" charset="-122"/>
            </a:endParaRPr>
          </a:p>
        </p:txBody>
      </p:sp>
      <p:sp>
        <p:nvSpPr>
          <p:cNvPr id="4" name="New shape"/>
          <p:cNvSpPr/>
          <p:nvPr/>
        </p:nvSpPr>
        <p:spPr>
          <a:xfrm>
            <a:off x="1558800" y="3011879"/>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个性化健康干预</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通过分析患者个体数据，智能医学提供定制化的健康建议和治疗方案。</a:t>
            </a:r>
            <a:endParaRPr sz="1575" b="0" i="0">
              <a:solidFill>
                <a:srgbClr val="FFFFFF"/>
              </a:solidFill>
              <a:latin typeface="微软雅黑" panose="020B0503020204020204" charset="-122"/>
            </a:endParaRPr>
          </a:p>
        </p:txBody>
      </p:sp>
      <p:sp>
        <p:nvSpPr>
          <p:cNvPr id="5" name="New shape"/>
          <p:cNvSpPr/>
          <p:nvPr/>
        </p:nvSpPr>
        <p:spPr>
          <a:xfrm>
            <a:off x="4430015" y="3011879"/>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远程医疗监控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利用传感器和移动设备，实时监测患者健康状况，及时发现异常并给予指导。</a:t>
            </a:r>
            <a:endParaRPr sz="1575" b="0" i="0">
              <a:solidFill>
                <a:srgbClr val="FFFFFF"/>
              </a:solidFill>
              <a:latin typeface="微软雅黑" panose="020B0503020204020204" charset="-122"/>
            </a:endParaRPr>
          </a:p>
        </p:txBody>
      </p:sp>
      <p:sp>
        <p:nvSpPr>
          <p:cNvPr id="6" name="New shape"/>
          <p:cNvSpPr/>
          <p:nvPr/>
        </p:nvSpPr>
        <p:spPr>
          <a:xfrm>
            <a:off x="7301229" y="3011880"/>
            <a:ext cx="2744216"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预防性健康管理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基于大数据分析，预测疾病风险，提前采取干预措施，降低疾病发生率。</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05</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科研创新突破</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目录</a:t>
            </a:r>
            <a:endParaRPr sz="4800" b="1" i="0">
              <a:solidFill>
                <a:srgbClr val="F39D3C"/>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01</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智能医学概述</a:t>
            </a:r>
            <a:endParaRPr sz="1575" b="0" i="0">
              <a:solidFill>
                <a:srgbClr val="FFFFFF"/>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02</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关键技术支撑</a:t>
            </a:r>
            <a:endParaRPr sz="1575" b="0" i="0">
              <a:solidFill>
                <a:srgbClr val="FFFFFF"/>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03</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临床诊疗革新</a:t>
            </a:r>
            <a:endParaRPr sz="1575" b="0" i="0">
              <a:solidFill>
                <a:srgbClr val="FFFFFF"/>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04</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健康管理升级</a:t>
            </a:r>
            <a:endParaRPr sz="1575" b="0" i="0">
              <a:solidFill>
                <a:srgbClr val="FFFFFF"/>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05</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科研创新突破</a:t>
            </a:r>
            <a:endParaRPr sz="1575" b="0" i="0">
              <a:solidFill>
                <a:srgbClr val="FFFFFF"/>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06</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伦理安全挑战</a:t>
            </a:r>
            <a:endParaRPr sz="1575" b="0" i="0">
              <a:solidFill>
                <a:srgbClr val="FFFFFF"/>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07</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典型应用场景</a:t>
            </a:r>
            <a:endParaRPr sz="1575" b="0" i="0">
              <a:solidFill>
                <a:srgbClr val="FFFFFF"/>
              </a:solidFill>
              <a:latin typeface="微软雅黑" panose="020B0503020204020204" charset="-122"/>
            </a:endParaRPr>
          </a:p>
        </p:txBody>
      </p:sp>
      <p:sp>
        <p:nvSpPr>
          <p:cNvPr id="11" name="New shape"/>
          <p:cNvSpPr/>
          <p:nvPr/>
        </p:nvSpPr>
        <p:spPr>
          <a:xfrm>
            <a:off x="5423828"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08</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未来发展趋势</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药物研发加速</a:t>
            </a:r>
            <a:endParaRPr sz="3000" b="1" i="0">
              <a:solidFill>
                <a:srgbClr val="FFFFFF"/>
              </a:solidFill>
              <a:latin typeface="微软雅黑" panose="020B0503020204020204" charset="-122"/>
            </a:endParaRPr>
          </a:p>
        </p:txBody>
      </p:sp>
      <p:sp>
        <p:nvSpPr>
          <p:cNvPr id="4" name="New shape"/>
          <p:cNvSpPr/>
          <p:nvPr/>
        </p:nvSpPr>
        <p:spPr>
          <a:xfrm>
            <a:off x="1558800" y="2402270"/>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利用自动化设备和计算模型，快速筛选药物候选分子，大幅缩短研发周期。</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高通量筛选技术</a:t>
            </a:r>
            <a:endParaRPr sz="2100" b="1" i="0">
              <a:solidFill>
                <a:srgbClr val="9EDBFF"/>
              </a:solidFill>
              <a:latin typeface="微软雅黑" panose="020B0503020204020204" charset="-122"/>
            </a:endParaRPr>
          </a:p>
        </p:txBody>
      </p:sp>
      <p:sp>
        <p:nvSpPr>
          <p:cNvPr id="6" name="New shape"/>
          <p:cNvSpPr/>
          <p:nvPr/>
        </p:nvSpPr>
        <p:spPr>
          <a:xfrm>
            <a:off x="4430015" y="2402271"/>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通过分析大规模基因组数据，预测药物靶点和设计新药分子，提高研发成功率。</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生物信息学应用</a:t>
            </a:r>
            <a:endParaRPr sz="2100" b="1" i="0">
              <a:solidFill>
                <a:srgbClr val="9EDBFF"/>
              </a:solidFill>
              <a:latin typeface="微软雅黑" panose="020B0503020204020204" charset="-122"/>
            </a:endParaRPr>
          </a:p>
        </p:txBody>
      </p:sp>
      <p:sp>
        <p:nvSpPr>
          <p:cNvPr id="8" name="New shape"/>
          <p:cNvSpPr/>
          <p:nvPr/>
        </p:nvSpPr>
        <p:spPr>
          <a:xfrm>
            <a:off x="7301229" y="2402271"/>
            <a:ext cx="2744216"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借助虚拟现实和仿真技术，加速药物在动物模型上的测试过程，提前发现潜在问题。</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临床前研究加速</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基因数据分析</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基因数据概述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基因数据是关于个体遗传信息的数据集合，包括DNA序列、基因变异等，对于理解疾病机制和开发个性化医疗方案至关重要。</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数据分析流程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基因数据分析包括数据预处理、变异检测、功能注释等步骤，通过这些步骤可以挖掘基因变异与疾病之间的关系，为精准医疗提供科学依据。</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应用前景展望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随着生物信息学和计算技术的发展，基因数据分析在遗传病诊断、药物靶点发现等方面展现出巨大潜力，未来将更深入地服务于人类健康事业。</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临床试验优化</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临床试验设计优化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利用人工智能技术，对临床试验方案进行科学设计和调整，提高试验效率和精准度，缩短药物研发周期。</a:t>
            </a:r>
            <a:endParaRPr sz="1575" b="0" i="0">
              <a:solidFill>
                <a:srgbClr val="FFFFFF"/>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数据驱动决策支持</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通过大数据分析，为临床试验提供实时监控和预测分析，辅助医生快速做出决策，优化治疗方案，提升患者治疗效果。</a:t>
            </a:r>
            <a:endParaRPr sz="1575" b="0" i="0">
              <a:solidFill>
                <a:srgbClr val="FFFFFF"/>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个性化医疗方案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根据患者的基因、生理和病史等信息，运用AI算法制定个性化的临床试验方案，实现精准医疗，提高治疗成功率。</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06</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伦理安全挑战</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数据隐私保护</a:t>
            </a:r>
            <a:endParaRPr sz="3000" b="1" i="0">
              <a:solidFill>
                <a:srgbClr val="FFFFFF"/>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数据隐私保护原则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在智能医学领域，数据隐私保护是核心。遵循最小必要原则，确保仅收集和处理完成特定医疗目的所需的最少量个人数据。</a:t>
            </a:r>
            <a:endParaRPr sz="1575" b="0" i="0">
              <a:solidFill>
                <a:srgbClr val="FFFFFF"/>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加密与匿名化技术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采用先进的加密技术和数据匿名化手段，保障患者信息在存储、传输过程中的安全，防止未经授权的访问和泄露。</a:t>
            </a:r>
            <a:endParaRPr sz="1575" b="0" i="0">
              <a:solidFill>
                <a:srgbClr val="FFFFFF"/>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法律法规遵守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严格遵守国内外关于数据隐私保护的相关法律、法规及行业标准，确保智能医学应用的开发与运营符合法律规范要求。</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算法公平性审查</a:t>
            </a:r>
            <a:endParaRPr sz="3000" b="1" i="0">
              <a:solidFill>
                <a:srgbClr val="FFFFFF"/>
              </a:solidFill>
              <a:latin typeface="微软雅黑" panose="020B0503020204020204" charset="-122"/>
            </a:endParaRPr>
          </a:p>
        </p:txBody>
      </p:sp>
      <p:sp>
        <p:nvSpPr>
          <p:cNvPr id="4" name="New shape"/>
          <p:cNvSpPr/>
          <p:nvPr/>
        </p:nvSpPr>
        <p:spPr>
          <a:xfrm>
            <a:off x="1558800" y="2878466"/>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算法公平性审查是指对机器学习模型在训练和预测过程中是否存在偏见或歧视进行评估和修正的过程，确保算法结果对所有用户公平无偏。</a:t>
            </a:r>
            <a:endParaRPr sz="1575" b="0" i="0">
              <a:solidFill>
                <a:srgbClr val="FFFFFF"/>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算法公平性审查定义</a:t>
            </a:r>
            <a:endParaRPr sz="2100" b="1" i="0">
              <a:solidFill>
                <a:srgbClr val="9EDBFF"/>
              </a:solidFill>
              <a:latin typeface="微软雅黑" panose="020B0503020204020204" charset="-122"/>
            </a:endParaRPr>
          </a:p>
        </p:txBody>
      </p:sp>
      <p:sp>
        <p:nvSpPr>
          <p:cNvPr id="6" name="New shape"/>
          <p:cNvSpPr/>
          <p:nvPr/>
        </p:nvSpPr>
        <p:spPr>
          <a:xfrm>
            <a:off x="4430015" y="240227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算法公平性审查对于保护用户隐私、提高决策质量以及维护社会公正具有重要意义。通过审查可以发现并纠正模型中的不公平因素，提升公众信任度。</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重要性与必要性</a:t>
            </a:r>
            <a:endParaRPr sz="2100" b="1" i="0">
              <a:solidFill>
                <a:srgbClr val="9EDBFF"/>
              </a:solidFill>
              <a:latin typeface="微软雅黑" panose="020B0503020204020204" charset="-122"/>
            </a:endParaRPr>
          </a:p>
        </p:txBody>
      </p:sp>
      <p:sp>
        <p:nvSpPr>
          <p:cNvPr id="8" name="New shape"/>
          <p:cNvSpPr/>
          <p:nvPr/>
        </p:nvSpPr>
        <p:spPr>
          <a:xfrm>
            <a:off x="7301229" y="2402270"/>
            <a:ext cx="2744216" cy="26143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实施算法公平性审查需要从数据收集、模型设计、测试验证等多个环节入手，采用技术手段如公平性指标计算、敏感性分析等，结合专家评审和社会反馈机制，确保算法的公平性和透明性。</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实施策略</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监管框架构建</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智能医学监管框架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构建智能医学监管框架旨在确保AI在医疗领域的安全、有效应用，包括伦理审查、数据保护及算法透明度等关键环节。</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伦理与合规性要求</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智能医学的监管需遵循严格的伦理准则和法律法规，确保技术发展不侵犯患者权益，同时符合国家及国际的医疗标准。</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数据安全与隐私保护</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在智能医学中，保障患者数据的安全与隐私是核心任务之一。通过加密技术、访问控制等手段，防止数据泄露和滥用。</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07</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典型应用场景</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影像智能识别</a:t>
            </a:r>
            <a:endParaRPr sz="3000" b="1" i="0">
              <a:solidFill>
                <a:srgbClr val="FFFFFF"/>
              </a:solidFill>
              <a:latin typeface="微软雅黑" panose="020B0503020204020204" charset="-122"/>
            </a:endParaRPr>
          </a:p>
        </p:txBody>
      </p:sp>
      <p:sp>
        <p:nvSpPr>
          <p:cNvPr id="4" name="New shape"/>
          <p:cNvSpPr/>
          <p:nvPr/>
        </p:nvSpPr>
        <p:spPr>
          <a:xfrm>
            <a:off x="1558799" y="1627201"/>
            <a:ext cx="3031739" cy="2898928"/>
          </a:xfrm>
          <a:prstGeom prst="roundRect">
            <a:avLst>
              <a:gd name="adj" fmla="val 10032"/>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影像智能识别技术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利用深度学习算法，自动识别医学影像中的关键特征，提高诊断准确率和效率。</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538" y="1627200"/>
            <a:ext cx="3031738" cy="2898928"/>
          </a:xfrm>
          <a:prstGeom prst="roundRect">
            <a:avLst>
              <a:gd name="adj" fmla="val 10032"/>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疾病早期检测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通过分析影像数据，快速发现早期病变，有助于及时治疗和提高患者生存率。</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76276" y="1627201"/>
            <a:ext cx="3031739" cy="2898928"/>
          </a:xfrm>
          <a:prstGeom prst="roundRect">
            <a:avLst>
              <a:gd name="adj" fmla="val 10032"/>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辅助医生决策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提供结构化的影像信息，帮助医生做出更准确的诊断和治疗决策。</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病理自动判读</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病理自动判读技术</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利用深度学习和图像处理技术，自动识别病理切片中的病变区域，提高诊断效率和准确性。</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关键技术与应用</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涵盖卷积神经网络、迁移学习等核心技术，广泛应用于癌症、炎症等疾病检测。</a:t>
            </a:r>
            <a:endParaRPr sz="1575" b="0" i="0">
              <a:solidFill>
                <a:srgbClr val="FFFFFF"/>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未来发展趋势</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随着计算能力提升和算法优化，病理自动判读将更加精准，推动个性化医疗发展。</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01</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智能医学概述</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康复训练指导</a:t>
            </a:r>
            <a:endParaRPr sz="3000" b="1" i="0">
              <a:solidFill>
                <a:srgbClr val="FFFFFF"/>
              </a:solidFill>
              <a:latin typeface="微软雅黑" panose="020B0503020204020204" charset="-122"/>
            </a:endParaRPr>
          </a:p>
        </p:txBody>
      </p:sp>
      <p:sp>
        <p:nvSpPr>
          <p:cNvPr id="4" name="New shape"/>
          <p:cNvSpPr/>
          <p:nvPr/>
        </p:nvSpPr>
        <p:spPr>
          <a:xfrm>
            <a:off x="1558800"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康复训练指导概述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康复训练指导是针对患者进行的系统性训练，旨在帮助恢复其身体功能和日常生活能力。通过专业的康复计划和个性化的指导，提高患者的生活质量。</a:t>
            </a:r>
            <a:endParaRPr sz="1575" b="0" i="0">
              <a:solidFill>
                <a:srgbClr val="FFFFFF"/>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康复训练的核心内容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核心内容包括运动疗法、物理治疗、作业治疗等。这些方法结合患者的具体情况，制定科学的康复方案，促进患者的身体恢复和功能提升。</a:t>
            </a:r>
            <a:endParaRPr sz="1575" b="0" i="0">
              <a:solidFill>
                <a:srgbClr val="FFFFFF"/>
              </a:solidFill>
              <a:latin typeface="微软雅黑" panose="020B0503020204020204" charset="-122"/>
            </a:endParaRPr>
          </a:p>
        </p:txBody>
      </p:sp>
      <p:sp>
        <p:nvSpPr>
          <p:cNvPr id="6" name="New shape"/>
          <p:cNvSpPr/>
          <p:nvPr/>
        </p:nvSpPr>
        <p:spPr>
          <a:xfrm>
            <a:off x="7301229" y="3011880"/>
            <a:ext cx="2744216" cy="31692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康复训练的实施与评估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实施过程中需关注患者的反馈和进展，定期进行效果评估，及时调整康复计划。确保康复过程的科学性、有效性和安全性，达到最佳康复效果。</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08</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未来发展趋势</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跨学科深度融合</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数据科学与医学结合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数据科学通过处理大量医疗数据，为疾病研究提供新视角，促进个性化治疗方案的发展。</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生物信息学应用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生物信息学整合基因组、蛋白质组等数据，揭示生命活动规律，推动精准医疗和药物研发。</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多学科交叉创新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跨学科合作打破传统界限，融合计算机科学、材料科学等，共同解决医学难题，推动医学前沿发展。</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边缘计算赋能</a:t>
            </a:r>
            <a:endParaRPr sz="3000" b="1" i="0">
              <a:solidFill>
                <a:srgbClr val="FFFFFF"/>
              </a:solidFill>
              <a:latin typeface="微软雅黑" panose="020B0503020204020204" charset="-122"/>
            </a:endParaRPr>
          </a:p>
        </p:txBody>
      </p:sp>
      <p:sp>
        <p:nvSpPr>
          <p:cNvPr id="4" name="New shape"/>
          <p:cNvSpPr/>
          <p:nvPr/>
        </p:nvSpPr>
        <p:spPr>
          <a:xfrm>
            <a:off x="1558800" y="1627201"/>
            <a:ext cx="3040532" cy="3627439"/>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边缘计算概述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边缘计算是一种分布式计算模型，将数据处理和存储从中心服务器转移到靠近数据源的边缘设备，以减少延迟和带宽消耗。</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0"/>
            <a:ext cx="3040540" cy="36274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边缘计算在医疗中的应用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边缘计算在医疗领域应用广泛，如实时监测患者生命体征、远程诊断、智能医疗设备等，有效提升医疗服务质量和效率。</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72" y="1627201"/>
            <a:ext cx="3040542" cy="36274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边缘计算赋能智能医学</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边缘计算通过实时数据分析和处理，为智能医学提供强大支持，推动精准医疗、个性化治疗的发展，实现医疗资源的优化配置。</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普惠医疗实现路径</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普及医疗技术应用</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通过引入先进的人工智能技术，如机器学习和大数据分析，提高疾病诊断的准确率和效率，实现普惠医疗的目标。</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降低医疗成本策略</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利用AI技术优化医疗资源配置，减少不必要的检查与治疗，有效控制医疗费用，让更多人享受到高质量的医疗服务。</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提升基层医疗水平</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推广远程医疗服务和智能诊断系统，加强基层医疗机构的技术装备，缩小城乡医疗服务差距，促进健康公平。</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谢 谢 大 家</a:t>
            </a:r>
            <a:endParaRPr sz="4800" b="1"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定义与范畴</a:t>
            </a:r>
            <a:endParaRPr sz="3000" b="1" i="0">
              <a:solidFill>
                <a:srgbClr val="FFFFFF"/>
              </a:solidFill>
              <a:latin typeface="微软雅黑" panose="020B0503020204020204" charset="-122"/>
            </a:endParaRPr>
          </a:p>
        </p:txBody>
      </p:sp>
      <p:sp>
        <p:nvSpPr>
          <p:cNvPr id="4" name="New shape"/>
          <p:cNvSpPr/>
          <p:nvPr/>
        </p:nvSpPr>
        <p:spPr>
          <a:xfrm>
            <a:off x="6458401" y="1555200"/>
            <a:ext cx="4545078"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智能医学定义</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智能医学是利用人工智能技术，在医疗领域进行数据分析、辅助诊断和个性化治疗的新兴学科。它通过机器学习算法处理大量医疗数据，为医生提供精准决策支持。</a:t>
            </a:r>
            <a:endParaRPr sz="1575" b="0" i="0">
              <a:solidFill>
                <a:srgbClr val="FFFFFF"/>
              </a:solidFill>
              <a:latin typeface="微软雅黑" panose="020B0503020204020204" charset="-122"/>
            </a:endParaRPr>
          </a:p>
        </p:txBody>
      </p:sp>
      <p:sp>
        <p:nvSpPr>
          <p:cNvPr id="5" name="New shape"/>
          <p:cNvSpPr/>
          <p:nvPr/>
        </p:nvSpPr>
        <p:spPr>
          <a:xfrm>
            <a:off x="981860" y="2390400"/>
            <a:ext cx="4545077"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核心技能类别</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智能医学涵盖多种核心技术，包括自然语言处理、图像识别与分析、预测模型构建等。这些技术共同推动医疗行业的数字化转型，提高诊疗效率与准确性。</a:t>
            </a:r>
            <a:endParaRPr sz="1575" b="0" i="0">
              <a:solidFill>
                <a:srgbClr val="FFFFFF"/>
              </a:solidFill>
              <a:latin typeface="微软雅黑" panose="020B0503020204020204" charset="-122"/>
            </a:endParaRPr>
          </a:p>
        </p:txBody>
      </p:sp>
      <p:sp>
        <p:nvSpPr>
          <p:cNvPr id="6" name="New shape"/>
          <p:cNvSpPr/>
          <p:nvPr/>
        </p:nvSpPr>
        <p:spPr>
          <a:xfrm>
            <a:off x="6458401" y="3726212"/>
            <a:ext cx="4554174"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应用领域概述</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智能医学广泛应用于疾病预测、药物研发、远程监测等多个方面。通过实时数据分析与反馈，智能系统能够辅助医生制定最佳治疗方案，提升患者康复速度和生活质量。</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965012"/>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4097012"/>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906752"/>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72621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发展历程梳理</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智能医学起源于20世纪50年代，最初目标是构建模拟人类智能的机器。经历符号推理、神经网络等技术演进，现已广泛应用于各个领域。</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智能医学起源</a:t>
            </a:r>
            <a:endParaRPr sz="2100" b="1" i="0">
              <a:solidFill>
                <a:srgbClr val="9EDBFF"/>
              </a:solidFill>
              <a:latin typeface="微软雅黑" panose="020B0503020204020204" charset="-122"/>
            </a:endParaRPr>
          </a:p>
        </p:txBody>
      </p:sp>
      <p:sp>
        <p:nvSpPr>
          <p:cNvPr id="6" name="New shape"/>
          <p:cNvSpPr/>
          <p:nvPr/>
        </p:nvSpPr>
        <p:spPr>
          <a:xfrm>
            <a:off x="4430015" y="240227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智能医学的发展历程可分为三个阶段：早期探索、中期发展、以及近期突破。每个阶段都有其标志性事件和技术进步，共同推动了智能医学的发展。</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发展历程梳理</a:t>
            </a:r>
            <a:endParaRPr sz="2100" b="1" i="0">
              <a:solidFill>
                <a:srgbClr val="9EDBFF"/>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近年来，智能医学在图像识别、疾病预测等方面取得了显著进展。然而，也面临着数据隐私保护、算法透明度等问题的挑战，需要持续研究和优化。</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近期突破与挑战</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核心价值解析</a:t>
            </a:r>
            <a:endParaRPr sz="3000" b="1" i="0">
              <a:solidFill>
                <a:srgbClr val="FFFFFF"/>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智能诊断系统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通过深度学习和大数据分析，智能诊断系统能够快速准确地识别疾病，提高医疗决策效率，减少误诊率。</a:t>
            </a:r>
            <a:endParaRPr sz="1575" b="0" i="0">
              <a:solidFill>
                <a:srgbClr val="FFFFFF"/>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个性化治疗方案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利用患者健康数据和遗传信息，智能医学可制定个性化治疗方案，优化治疗效果，提高患者生活质量。</a:t>
            </a:r>
            <a:endParaRPr sz="1575" b="0" i="0">
              <a:solidFill>
                <a:srgbClr val="FFFFFF"/>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药物研发加速器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人工智能技术在药物研发中的应用，加速新药发现过程，降低成本，推动医学研究向精准医疗方向发展。</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02</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关键技术支撑</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人工智能算法</a:t>
            </a:r>
            <a:endParaRPr sz="3000" b="1" i="0">
              <a:solidFill>
                <a:srgbClr val="FFFFFF"/>
              </a:solidFill>
              <a:latin typeface="微软雅黑" panose="020B0503020204020204" charset="-122"/>
            </a:endParaRPr>
          </a:p>
        </p:txBody>
      </p:sp>
      <p:sp>
        <p:nvSpPr>
          <p:cNvPr id="4" name="New shape"/>
          <p:cNvSpPr/>
          <p:nvPr/>
        </p:nvSpPr>
        <p:spPr>
          <a:xfrm>
            <a:off x="1558800" y="1627201"/>
            <a:ext cx="3040532" cy="3627439"/>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机器学习算法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机器学习算法通过训练数据自动识别模式，实现预测和分类。包括监督学习、无监督学习和强化学习等类型，是人工智能的核心组成部分。</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0"/>
            <a:ext cx="3040542" cy="36274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深度学习模型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深度学习模型利用多层神经网络处理复杂任务，如图像识别和自然语言处理。其关键在于大量数据和强大计算能力的支持，推动智能医学发展。</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74" y="1627201"/>
            <a:ext cx="3040532" cy="3627439"/>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数据挖掘技术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数据挖掘技术从大规模医学数据中提取有用信息，为疾病诊断和治疗提供依据。通过关联规则、聚类分析和预测建模实现精准医疗。</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大数据处理技术</a:t>
            </a:r>
            <a:endParaRPr sz="3000" b="1" i="0">
              <a:solidFill>
                <a:srgbClr val="FFFFFF"/>
              </a:solidFill>
              <a:latin typeface="微软雅黑" panose="020B0503020204020204" charset="-122"/>
            </a:endParaRPr>
          </a:p>
        </p:txBody>
      </p:sp>
      <p:sp>
        <p:nvSpPr>
          <p:cNvPr id="4" name="New shape"/>
          <p:cNvSpPr/>
          <p:nvPr/>
        </p:nvSpPr>
        <p:spPr>
          <a:xfrm>
            <a:off x="6458401" y="1735403"/>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数据清洗与预处理</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对收集的医学数据进行清洗，消除噪声和不一致，确保数据质量，为后续分析提供可靠基础。</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大数据存储技术</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采用分布式存储系统如Hadoop HDFS，高效存储海量医疗数据，支持快速读写操作，满足实时处理需求。</a:t>
            </a:r>
            <a:endParaRPr sz="1575" b="0" i="0">
              <a:solidFill>
                <a:srgbClr val="FFFFFF"/>
              </a:solidFill>
              <a:latin typeface="微软雅黑" panose="020B0503020204020204" charset="-122"/>
            </a:endParaRPr>
          </a:p>
        </p:txBody>
      </p:sp>
      <p:sp>
        <p:nvSpPr>
          <p:cNvPr id="6" name="New shape"/>
          <p:cNvSpPr/>
          <p:nvPr/>
        </p:nvSpPr>
        <p:spPr>
          <a:xfrm>
            <a:off x="6458401" y="3365807"/>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数据分析与挖掘</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运用机器学习算法从大规模医疗数据中提取有价值信息，发现疾病模式和趋势，辅助临床决策。</a:t>
            </a:r>
            <a:endParaRPr sz="1575" b="0" i="0">
              <a:solidFill>
                <a:srgbClr val="FFFFFF"/>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4649</Words>
  <Application>WPS 演示</Application>
  <PresentationFormat>全屏显示(4:3)</PresentationFormat>
  <Paragraphs>404</Paragraphs>
  <Slides>35</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35</vt:i4>
      </vt:variant>
    </vt:vector>
  </HeadingPairs>
  <TitlesOfParts>
    <vt:vector size="42"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2025-09-30T12:20:00Z</dcterms:created>
  <dcterms:modified xsi:type="dcterms:W3CDTF">2025-09-30T12:19:21Z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24B7260798FC4F8D99933BDE20B126FA_12</vt:lpwstr>
  </property>
  <property fmtid="{D5CDD505-2E9C-101B-9397-08002B2CF9AE}" pid="3" name="KSOProductBuildVer">
    <vt:lpwstr>2052-12.1.0.22529</vt:lpwstr>
  </property>
</Properties>
</file>