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智能语音评测技术解析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精准评估与优化方案</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动态时间规整</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动态时间规整是一种语音信号处理技术，通过调整输入信号的时序，使其与模板更匹配，从而提高语音识别准确性。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动态时间规整原理</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动态时间规整广泛应用于语音识别系统中，特别是在处理不同说话者、语速和口音差异时，能够有效提升系统的鲁棒性和适应性。</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应用场景分析</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动态时间规整具有高识别率和灵活性强的优点，但也面临计算复杂度高和对噪声敏感等挑战，需要不断优化算法以应对实际应用需求。</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技术优势与挑战</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神经网络应用</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神经网络基本概念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神经网络是一种模拟人脑结构和功能的计算模型，通过大量节点（神经元）相互连接形成复杂的网络结构，广泛应用于模式识别、信号处理等领域。</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语音评测技术应用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语音评测技术利用神经网络对语音信号进行分析和评估，实现语音质量检测、发音错误识别等功能，为语言学习、智能助手等提供技术支持。</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语音评测未来趋势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随着深度学习技术的进步，语音评测将更加精准高效，应用场景将更加广泛，如教育辅助、医疗诊断等，推动相关领域的发展进步。</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性能评估指标</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准确率标准</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准确率定义与重要性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语音评测的准确率是指系统对发音准确性的评估能力，它直接影响到学习者的发音改进效果和学习效率。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当前技术实现水平</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目前，语音评测技术已能较好地识别标准普通话发音，但对于方言或非标准发音仍存在挑战，准确率受多种因素影响。</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1"/>
            <a:ext cx="3040514"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提升准确率的关键因素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提升语音评测准确率需综合考虑算法优化、语料库扩充及用户反馈机制，通过持续迭代实现更精准的发音评估。</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响应延迟测试</a:t>
            </a:r>
            <a:endParaRPr sz="3000" b="1" i="0">
              <a:solidFill>
                <a:srgbClr val="FFFFFF"/>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响应延迟测试概述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响应延迟测试旨在评估语音识别系统对用户语音输入的反馈速度，确保系统的实时性和用户体验。</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测试方法与流程</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通过模拟真实场景中的语音交互，记录从语音输入到系统反馈的时间间隔，以此判断系统响应性能。</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影响因素分析</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影响响应延迟的主要因素包括硬件性能、网络环境以及软件算法优化程度，需综合考虑并优化以提升效率。</a:t>
            </a:r>
            <a:endParaRPr sz="1575" b="0" i="0">
              <a:solidFill>
                <a:srgbClr val="FFFFFF"/>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行业应用案例</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教育领域实践</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语音评测在教育应用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运用先进的语音识别和处理技术，为学生提供即时、准确的发音和语调反馈，有效提升语言学习效率。</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促进语言技能发展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通过持续的语音评测实践，帮助学生纠正发音错误，改善语调，从而提高听说读写等综合语言能力。</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个性化学习路径设计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根据评测结果定制个人化学习计划，针对学生的弱点进行重点训练，实现更高效的语言学习成果。</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客服系统优化</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客服系统优化概述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通过引入语音评测技术，对现有客服系统进行升级，旨在提升服务质量和效率，实现更精准、高效的客户互动体验。</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语音识别技术应用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采用先进的语音识别技术，实现自然语言处理，使客服机器人能够准确理解并响应用户的语音指令或咨询，提高交互的自然度和准确性。</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反馈机制与持续改进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建立完善的用户反馈收集和处理机制，利用语音评测结果不断优化客服系统的语音识别能力和交互流程，确保持续提升服务质量，满足用户需求。</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发展趋势展望</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多模态融合方向</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多模态融合基础</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多模态融合是利用多种数据类型（如文本、图像、声音）进行信息综合处理的技术，旨在提高系统的智能决策能力。</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语音与图像融合</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通过结合语音信号和图像信息，可以更准确地识别场景内容和意图，广泛应用于智能家居、自动驾驶等领域。</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语音评测技术应用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利用多模态融合技术，语音评测能够更全面地分析发音质量，提供更精准的反馈，助力语言学习和教学改进。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01</a:t>
            </a:r>
            <a:r>
              <a:rPr sz="1800">
                <a:latin typeface="微软雅黑" panose="020B0503020204020204" charset="-122"/>
              </a:rPr>
              <a:t> </a:t>
            </a:r>
            <a:r>
              <a:rPr sz="1575" b="0" i="0">
                <a:solidFill>
                  <a:srgbClr val="FFFFFF"/>
                </a:solidFill>
                <a:latin typeface="微软雅黑" panose="020B0503020204020204" charset="-122"/>
              </a:rPr>
              <a:t>语音评测概述</a:t>
            </a:r>
            <a:endParaRPr sz="1575" b="0" i="0">
              <a:solidFill>
                <a:srgbClr val="FFFFFF"/>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02</a:t>
            </a:r>
            <a:r>
              <a:rPr sz="1800">
                <a:latin typeface="微软雅黑" panose="020B0503020204020204" charset="-122"/>
              </a:rPr>
              <a:t> </a:t>
            </a:r>
            <a:r>
              <a:rPr sz="1575" b="0" i="0">
                <a:solidFill>
                  <a:srgbClr val="FFFFFF"/>
                </a:solidFill>
                <a:latin typeface="微软雅黑" panose="020B0503020204020204" charset="-122"/>
              </a:rPr>
              <a:t>技术实现基础</a:t>
            </a:r>
            <a:endParaRPr sz="1575" b="0" i="0">
              <a:solidFill>
                <a:srgbClr val="FFFFFF"/>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03</a:t>
            </a:r>
            <a:r>
              <a:rPr sz="1800">
                <a:latin typeface="微软雅黑" panose="020B0503020204020204" charset="-122"/>
              </a:rPr>
              <a:t> </a:t>
            </a:r>
            <a:r>
              <a:rPr sz="1575" b="0" i="0">
                <a:solidFill>
                  <a:srgbClr val="FFFFFF"/>
                </a:solidFill>
                <a:latin typeface="微软雅黑" panose="020B0503020204020204" charset="-122"/>
              </a:rPr>
              <a:t>核心算法解析</a:t>
            </a:r>
            <a:endParaRPr sz="1575" b="0" i="0">
              <a:solidFill>
                <a:srgbClr val="FFFFFF"/>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04</a:t>
            </a:r>
            <a:r>
              <a:rPr sz="1800">
                <a:latin typeface="微软雅黑" panose="020B0503020204020204" charset="-122"/>
              </a:rPr>
              <a:t> </a:t>
            </a:r>
            <a:r>
              <a:rPr sz="1575" b="0" i="0">
                <a:solidFill>
                  <a:srgbClr val="FFFFFF"/>
                </a:solidFill>
                <a:latin typeface="微软雅黑" panose="020B0503020204020204" charset="-122"/>
              </a:rPr>
              <a:t>性能评估指标</a:t>
            </a:r>
            <a:endParaRPr sz="1575" b="0" i="0">
              <a:solidFill>
                <a:srgbClr val="FFFFFF"/>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05</a:t>
            </a:r>
            <a:r>
              <a:rPr sz="1800">
                <a:latin typeface="微软雅黑" panose="020B0503020204020204" charset="-122"/>
              </a:rPr>
              <a:t> </a:t>
            </a:r>
            <a:r>
              <a:rPr sz="1575" b="0" i="0">
                <a:solidFill>
                  <a:srgbClr val="FFFFFF"/>
                </a:solidFill>
                <a:latin typeface="微软雅黑" panose="020B0503020204020204" charset="-122"/>
              </a:rPr>
              <a:t>行业应用案例</a:t>
            </a:r>
            <a:endParaRPr sz="1575" b="0" i="0">
              <a:solidFill>
                <a:srgbClr val="FFFFFF"/>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06</a:t>
            </a:r>
            <a:r>
              <a:rPr sz="1800">
                <a:latin typeface="微软雅黑" panose="020B0503020204020204" charset="-122"/>
              </a:rPr>
              <a:t> </a:t>
            </a:r>
            <a:r>
              <a:rPr sz="1575" b="0" i="0">
                <a:solidFill>
                  <a:srgbClr val="FFFFFF"/>
                </a:solidFill>
                <a:latin typeface="微软雅黑" panose="020B0503020204020204" charset="-122"/>
              </a:rPr>
              <a:t>发展趋势展望</a:t>
            </a:r>
            <a:endParaRPr sz="1575" b="0" i="0">
              <a:solidFill>
                <a:srgbClr val="FFFFFF"/>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07</a:t>
            </a:r>
            <a:r>
              <a:rPr sz="1800">
                <a:latin typeface="微软雅黑" panose="020B0503020204020204" charset="-122"/>
              </a:rPr>
              <a:t> </a:t>
            </a:r>
            <a:r>
              <a:rPr sz="1575" b="0" i="0">
                <a:solidFill>
                  <a:srgbClr val="FFFFFF"/>
                </a:solidFill>
                <a:latin typeface="微软雅黑" panose="020B0503020204020204" charset="-122"/>
              </a:rPr>
              <a:t>挑战与解决方案</a:t>
            </a:r>
            <a:endParaRPr sz="1575" b="0" i="0">
              <a:solidFill>
                <a:srgbClr val="FFFFFF"/>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08</a:t>
            </a:r>
            <a:r>
              <a:rPr sz="1800">
                <a:latin typeface="微软雅黑" panose="020B0503020204020204" charset="-122"/>
              </a:rPr>
              <a:t> </a:t>
            </a:r>
            <a:r>
              <a:rPr sz="1575" b="0" i="0">
                <a:solidFill>
                  <a:srgbClr val="FFFFFF"/>
                </a:solidFill>
                <a:latin typeface="微软雅黑" panose="020B0503020204020204" charset="-122"/>
              </a:rPr>
              <a:t>标准化建设</a:t>
            </a:r>
            <a:endParaRPr sz="1575" b="0" i="0">
              <a:solidFill>
                <a:srgbClr val="FFFFFF"/>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09</a:t>
            </a:r>
            <a:r>
              <a:rPr sz="1800">
                <a:latin typeface="微软雅黑" panose="020B0503020204020204" charset="-122"/>
              </a:rPr>
              <a:t> </a:t>
            </a:r>
            <a:r>
              <a:rPr sz="1575" b="0" i="0">
                <a:solidFill>
                  <a:srgbClr val="FFFFFF"/>
                </a:solidFill>
                <a:latin typeface="微软雅黑" panose="020B0503020204020204" charset="-122"/>
              </a:rPr>
              <a:t>用户体验优化</a:t>
            </a:r>
            <a:endParaRPr sz="1575" b="0" i="0">
              <a:solidFill>
                <a:srgbClr val="FFFFFF"/>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9EDBFF"/>
                </a:solidFill>
                <a:latin typeface="微软雅黑" panose="020B0503020204020204" charset="-122"/>
              </a:rPr>
              <a:t>10</a:t>
            </a:r>
            <a:r>
              <a:rPr sz="1800">
                <a:latin typeface="微软雅黑" panose="020B0503020204020204" charset="-122"/>
              </a:rPr>
              <a:t> </a:t>
            </a:r>
            <a:r>
              <a:rPr sz="1575" b="0" i="0">
                <a:solidFill>
                  <a:srgbClr val="FFFFFF"/>
                </a:solidFill>
                <a:latin typeface="微软雅黑" panose="020B0503020204020204" charset="-122"/>
              </a:rPr>
              <a:t>未来应用场景</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自适应学习机制</a:t>
            </a:r>
            <a:endParaRPr sz="3000" b="1" i="0">
              <a:solidFill>
                <a:srgbClr val="FFFFFF"/>
              </a:solidFill>
              <a:latin typeface="微软雅黑" panose="020B0503020204020204" charset="-122"/>
            </a:endParaRPr>
          </a:p>
        </p:txBody>
      </p:sp>
      <p:sp>
        <p:nvSpPr>
          <p:cNvPr id="4" name="New shape"/>
          <p:cNvSpPr/>
          <p:nvPr/>
        </p:nvSpPr>
        <p:spPr>
          <a:xfrm>
            <a:off x="1558800" y="1754200"/>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自适应学习机制通过评估用户表现和反馈，动态调整教学内容和难度，以满足不同用户的个性化学习需求。</a:t>
            </a:r>
            <a:endParaRPr sz="1575" b="0" i="0">
              <a:solidFill>
                <a:srgbClr val="FFFFFF"/>
              </a:solidFill>
              <a:latin typeface="微软雅黑" panose="020B0503020204020204" charset="-122"/>
            </a:endParaRPr>
          </a:p>
        </p:txBody>
      </p:sp>
      <p:sp>
        <p:nvSpPr>
          <p:cNvPr id="5" name="New shape"/>
          <p:cNvSpPr/>
          <p:nvPr/>
        </p:nvSpPr>
        <p:spPr>
          <a:xfrm>
            <a:off x="1558800" y="1627200"/>
            <a:ext cx="2462400" cy="0"/>
          </a:xfrm>
          <a:prstGeom prst="roundRect">
            <a:avLst>
              <a:gd name="adj" fmla="val 50000"/>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该系统实时监测用户语音评测结果，快速提供准确反馈，帮助用户及时纠正发音错误，提高学习效率。</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实时反馈系统</a:t>
            </a:r>
            <a:endParaRPr sz="2100" b="1" i="0">
              <a:solidFill>
                <a:srgbClr val="9EDB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基于用户初始水平和学习进度，自适应学习机制设计个性化学习路径，确保每个用户都能以最适合自己的方式进步。</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个性化学习路径规划</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挑战与解决方案</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噪声干扰处理</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噪声干扰影响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噪声干扰会显著降低语音评测的准确性，影响模型对发音的识别和评价。</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噪声类型与特征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噪声可分为环境噪声、设备噪声等，每种噪声有其独特的频率和幅度特征。</a:t>
            </a:r>
            <a:endParaRPr sz="1575" b="0" i="0">
              <a:solidFill>
                <a:srgbClr val="FFFFFF"/>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降噪技术应用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通过滤波器、回声消除等技术，有效减少噪声干扰，提升语音评测的精度。</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方言识别突破</a:t>
            </a:r>
            <a:endParaRPr sz="3000" b="1" i="0">
              <a:solidFill>
                <a:srgbClr val="FFFFFF"/>
              </a:solidFill>
              <a:latin typeface="微软雅黑" panose="020B0503020204020204" charset="-122"/>
            </a:endParaRPr>
          </a:p>
        </p:txBody>
      </p:sp>
      <p:sp>
        <p:nvSpPr>
          <p:cNvPr id="4" name="New shape"/>
          <p:cNvSpPr/>
          <p:nvPr/>
        </p:nvSpPr>
        <p:spPr>
          <a:xfrm>
            <a:off x="1558800" y="1627202"/>
            <a:ext cx="3040564" cy="4348834"/>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方言识别技术进展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近年来，随着深度学习和大数据技术的发展，方言识别技术取得了显著进步。通过构建大规模的方言语音数据库和采用先进的神经网络模型，实现了对多种方言的高效识别和分类。</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63" y="1627203"/>
            <a:ext cx="3040583" cy="4348834"/>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应用场景拓展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方言识别技术在智能客服、教育辅导、智能家居等领域展现出广泛应用前景。例如，智能客服系统能够理解并回应用户的方言提问，提高服务效率；教育软件则能根据学生的方言口音调整发音指导。</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46" y="1627201"/>
            <a:ext cx="3040555" cy="4348834"/>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未来方言识别技术将更加注重多方言融合处理能力和实时交互体验的提升。同时，随着跨语言交流需求的增加，方言识别技术也将朝着支持更多语种和方言的方向发展。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标准化建设</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评测体系规范</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语音评测体系基于先进算法，通过分析语音特征评估发音准确性与流畅度，广泛应用于语言学习、教育评估等领域。</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评测体系概述</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主要指标包括音准、语调、语速及连贯性等。这些指标共同反映语音质量，为使用者提供全面反馈。</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关键性能指标</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利用深度学习模型训练大量语音数据，自动识别并纠正发音错误。结合实时反馈系统，提升用户学习效率和体验。</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技术实现路径</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数据标注标准</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数据标注流程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数据标注是语音评测系统构建的基础，通过人工或自动化方式对语音数据进行标签分类，确保模型训练的准确性和有效性。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标注质量控制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为确保数据标注质量，实施严格的审核机制，包括一致性检查、错误率监控等，以维护数据集的高标准和可靠性。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持续优化与更新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根据最新的语音识别技术和用户反馈，持续优化数据标注标准和方法，保持系统的先进性和适应性。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用户体验优化</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交互界面设计</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交互界面设计原则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交互界面设计应遵循用户友好性、一致性和简洁性原则，确保操作直观易懂，提高用户体验。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界面布局优化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通过合理的布局规划，如网格系统和对齐原则，使信息层次分明，方便用户快速获取所需内容。</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反馈机制设计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设置即时且明确的反馈提示，如加载指示器和错误提示，增强用户操作的确定感和安全感。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反馈机制完善</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用户反馈收集</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通过问卷、访谈等方式，主动收集用户对语音评测结果的意见和建议，确保反馈渠道畅通。</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数据分析应用</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利用大数据技术对收集到的用户反馈进行深入分析，找出评测过程中存在的问题和改进方向。</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持续优化升级</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根据分析结果，不断优化算法模型和评测流程，提升评测的准确性和用户体验。</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语音评测概述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未来应用场景</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智能家居集成</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语音交互技术融合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通过将先进的语音识别与处理技术应用于智能家居系统，实现用户通过自然语言控制家中设备，提升居住体验的智能化水平。</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集成场景应用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智能家居中的语音评测技术不仅支持单一设备的语音指令操作，还能在多种家居场景下进行智能联动，如照明、安防、娱乐等，为用户提供便捷、个性化的服务。</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安全性与隐私保护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在智能家居集成中，语音评测技术需确保用户语音数据的安全存储与传输，采取加密措施并遵循严格的隐私保护政策，以维护用户信息安全。</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车载语音交互</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车载语音交互概述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车载语音交互技术允许驾驶员通过自然语言控制车辆功能，如导航、娱乐和通讯，提高驾驶安全性和便利性。</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核心应用场景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在车载环境中，语音交互主要应用于导航指引、信息查询、电话通话和多媒体控制，极大地提升了用户体验和操作效率。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技术挑战与未来趋势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尽管语音识别技术已取得显著进步，但仍面临噪声干扰、方言识别等挑战。未来，深度学习和人工智能将进一步提升其准确性和适应性。</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定义与原理</a:t>
            </a:r>
            <a:endParaRPr sz="3000" b="1" i="0">
              <a:solidFill>
                <a:srgbClr val="FFFFFF"/>
              </a:solidFill>
              <a:latin typeface="微软雅黑" panose="020B0503020204020204" charset="-122"/>
            </a:endParaRPr>
          </a:p>
        </p:txBody>
      </p:sp>
      <p:sp>
        <p:nvSpPr>
          <p:cNvPr id="4" name="New shape"/>
          <p:cNvSpPr/>
          <p:nvPr/>
        </p:nvSpPr>
        <p:spPr>
          <a:xfrm>
            <a:off x="6458401" y="1555200"/>
            <a:ext cx="4545078"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语音评测技术是通过分析语音信号，评估发音准确性和语言流利度的技术。它广泛应用于语言学习、医疗诊断等领域。</a:t>
            </a:r>
            <a:endParaRPr sz="1575" b="0" i="0">
              <a:solidFill>
                <a:srgbClr val="FFFFFF"/>
              </a:solidFill>
              <a:latin typeface="微软雅黑" panose="020B0503020204020204" charset="-122"/>
            </a:endParaRPr>
          </a:p>
        </p:txBody>
      </p:sp>
      <p:sp>
        <p:nvSpPr>
          <p:cNvPr id="5" name="New shape"/>
          <p:cNvSpPr/>
          <p:nvPr/>
        </p:nvSpPr>
        <p:spPr>
          <a:xfrm>
            <a:off x="981860" y="2390400"/>
            <a:ext cx="4545077"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lnSpc>
                <a:spcPct val="150000"/>
              </a:lnSpc>
            </a:pPr>
            <a:r>
              <a:rPr sz="1575" b="0" i="0">
                <a:solidFill>
                  <a:srgbClr val="FFFFFF"/>
                </a:solidFill>
                <a:latin typeface="微软雅黑" panose="020B0503020204020204" charset="-122"/>
              </a:rPr>
              <a:t>语音评测依赖于声学模型、语言模型及评分算法。声学模型识别语音特征，语言模型判断语法正确性，评分算法综合两者给出评价。</a:t>
            </a:r>
            <a:endParaRPr sz="1575" b="0" i="0">
              <a:solidFill>
                <a:srgbClr val="FFFFFF"/>
              </a:solidFill>
              <a:latin typeface="微软雅黑" panose="020B0503020204020204" charset="-122"/>
            </a:endParaRPr>
          </a:p>
        </p:txBody>
      </p:sp>
      <p:sp>
        <p:nvSpPr>
          <p:cNvPr id="6" name="New shape"/>
          <p:cNvSpPr/>
          <p:nvPr/>
        </p:nvSpPr>
        <p:spPr>
          <a:xfrm>
            <a:off x="6458401" y="3045447"/>
            <a:ext cx="4554174"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语音评测技术在教育、医疗、客户服务等多个领域发挥重要作用。通过提供即时反馈，帮助用户提高发音质量和语言能力。</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84247"/>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41624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22598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4544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应用场景</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语音评测技术在教育领域广泛应用，通过分析学生的发音和语调，提供个性化的反馈和指导，有效提升语言学习效果。</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教育领域应用</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应用于客服系统的语音评测能够实时评估客户服务质量，自动识别问题点，帮助客服团队改进服务流程，提高客户满意度。</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客服系统优化</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集成语音评测功能的智能助手能够更准确地理解用户意图，提供更自然流畅的对话体验，增强用户体验和互动效率。</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智能助手升级</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技术实现基础</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声学模型构建</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声学模型概念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声学模型是语音识别系统中的关键组件，负责将声音信号转换为文本。通过分析语音的频谱特征，实现对发音的精确捕捉和识别。</a:t>
            </a:r>
            <a:endParaRPr sz="1575" b="0" i="0">
              <a:solidFill>
                <a:srgbClr val="FFFFFF"/>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构建方法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构建声学模型通常使用统计学习方法，如高斯混合模型（GMM）和深度神经网络（DNN）。这些方法能够有效处理复杂的声音数据，提高识别准确率。</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为提升声学模型的性能，需不断优化训练数据和算法。采用大规模数据集、调整网络结构及参数、引入正则化技术等手段，以获得更优的识别效果。</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语言特征提取</a:t>
            </a:r>
            <a:endParaRPr sz="3000" b="1" i="0">
              <a:solidFill>
                <a:srgbClr val="FFFFFF"/>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语音特征提取方法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语音特征提取是语音识别中的关键步骤，通过分析语音信号的频率、能量等参数，提取出能代表语音本质的特征信息。</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常用特征类型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主要包括梅尔频率倒谱系数（MFCC）、线性预测系数（LPC）等，这些特征能有效区分不同发音和语境，提升语音识别的准确性。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特征优化与选择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根据具体应用需求和环境条件，对提取的特征进行优化和选择，以提高系统对特定语言和口音的识别能力，增强系统的鲁棒性。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核心算法解析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3943</Words>
  <Application>WPS 演示</Application>
  <PresentationFormat>全屏显示(4:3)</PresentationFormat>
  <Paragraphs>359</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2025-09-30T14:09:00Z</dcterms:created>
  <dcterms:modified xsi:type="dcterms:W3CDTF">2025-09-30T14:08:35Z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828B0F0BE5A9488BBED995B14E81A094_12</vt:lpwstr>
  </property>
  <property fmtid="{D5CDD505-2E9C-101B-9397-08002B2CF9AE}" pid="3" name="KSOProductBuildVer">
    <vt:lpwstr>2052-12.1.0.22529</vt:lpwstr>
  </property>
</Properties>
</file>