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伽马射线深度解析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透视技术前沿应用</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三维重建算法</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三维重建算法通过分析二维图像序列或单幅图片，生成物体的三维模型。广泛应用于医学成像、虚拟现实等领域。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三维重建算法概述</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包括立体视觉、多视角几何和结构光扫描等。每种方法基于不同的物理原理和技术路线，适用于不同场景的三维重建需求。</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主要技术方法</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应用于文物保护、建筑设计和医疗诊断等领域。面临的挑战包括数据获取难度大、计算复杂度高及精度提升问题。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应用场景与挑战</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医学领域应用场景</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肿瘤精准定位</a:t>
            </a:r>
            <a:endParaRPr sz="3000" b="1" i="0">
              <a:solidFill>
                <a:srgbClr val="FFFFFF"/>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肿瘤精准定位技术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伽马透视技术通过放射性同位素标记，精确定位肿瘤位置，为治疗提供关键信息。</a:t>
            </a:r>
            <a:endParaRPr sz="1575" b="0" i="0">
              <a:solidFill>
                <a:srgbClr val="FFFFFF"/>
              </a:solidFill>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伽马射线成像原理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利用伽马射线与物质相互作用产生图像，实现对体内深层组织和器官的清晰观察。</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临床应用价值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在肿瘤诊断中，伽马透视能够提供肿瘤大小、形态及代谢活性信息，辅助制定治疗方案。</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放疗剂量规划</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放疗剂量规划概述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放疗剂量规划是放射治疗的核心环节，通过精确计算和调整射线剂量，确保肿瘤组织受到足够的辐射，同时保护周围正常组织。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剂量计算方法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采用先进的计算机算法和医学影像技术，对患者的肿瘤位置、大小及周边正常组织进行三维重建，精确计算每个治疗点的合适剂量。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0"/>
            <a:ext cx="3040517" cy="3627421"/>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剂量优化策略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根据患者具体情况，制定个性化的剂量分布方案，平衡治疗效果与副作用，实现精准放疗的目标，提升患者生活质量。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功能代谢显像</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功能代谢显像基础</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功能代谢显像通过探测组织器官的代谢活动，为疾病诊断和治疗提供重要依据，广泛应用于临床。</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主要应用领域</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包括肿瘤诊断、心脏功能评估、脑部疾病检测等，帮助医生制定个性化治疗方案，提高治疗效果。</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技术优势及挑战</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功能代谢显像具有高灵敏度、非侵入性等优点，但也存在分辨率低、成本高等挑战，需进一步优化技术。</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工业检测创新实践</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焊缝质量评估</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焊缝质量评估的重要性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焊缝质量直接影响结构的强度和安全性，通过专业评估可以有效预防潜在缺陷，确保工程的可靠性与耐久性。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焊缝质量评估方法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包括目视检查、无损检测（如X射线、超声波）等技术手段，能够全面检测焊缝内部和表面缺陷，提高评估的准确性和效率。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焊缝质量评估标准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遵循国际及行业标准进行评估，如ISO、API等，确保评估结果的公正性和一致性，为工程质量提供可靠保障。</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材料缺陷识别</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材料缺陷分类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材料缺陷主要包括裂纹、气孔、夹杂物等，每种缺陷对材料性能影响不同，需根据其特征进行识别和分类。</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缺陷检测方法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常用的材料缺陷检测方法包括超声波检测、磁粉检测、渗透检测等，每种方法有其适用场景和优势。</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缺陷预防措施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通过优化生产工艺、加强原材料质量控制及定期设备维护，可有效预防材料缺陷，提高产品质量与安全性。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设备无损探伤</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无损探伤技术概述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伽马透视是一种利用伽马射线进行材料内部结构检测的无损探伤技术，通过分析射线穿透后的衰减情况，评估材料的内部缺陷。</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应用领域与优势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广泛应用于航空航天、核能、石油化工等行业，伽马透视以其高精度和对复杂形状材料的适应性，成为不可或缺的检测手段。</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操作流程与注意事项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包括设备校准、射线源选择、扫描路径设计等关键步骤，需注意防护措施，确保人员安全及检测结果的准确性。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科研探索前沿方向</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伽马射线基础认知</a:t>
            </a:r>
            <a:endParaRPr sz="1575" b="0" i="0">
              <a:solidFill>
                <a:srgbClr val="FFFFFF"/>
              </a:solidFill>
              <a:latin typeface="微软雅黑" panose="020B0503020204020204" charset="-122"/>
            </a:endParaRPr>
          </a:p>
        </p:txBody>
      </p:sp>
      <p:sp>
        <p:nvSpPr>
          <p:cNvPr id="5" name="New shape"/>
          <p:cNvSpPr/>
          <p:nvPr/>
        </p:nvSpPr>
        <p:spPr>
          <a:xfrm>
            <a:off x="3455314" y="2854800"/>
            <a:ext cx="1841514" cy="105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成像原理与技术架构</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医学领域应用场景</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工业检测创新实践</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科研探索前沿方向</a:t>
            </a:r>
            <a:endParaRPr sz="1575" b="0" i="0">
              <a:solidFill>
                <a:srgbClr val="FFFFFF"/>
              </a:solidFill>
              <a:latin typeface="微软雅黑" panose="020B0503020204020204" charset="-122"/>
            </a:endParaRPr>
          </a:p>
        </p:txBody>
      </p:sp>
      <p:sp>
        <p:nvSpPr>
          <p:cNvPr id="9" name="New shape"/>
          <p:cNvSpPr/>
          <p:nvPr/>
        </p:nvSpPr>
        <p:spPr>
          <a:xfrm>
            <a:off x="1486800" y="4034411"/>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安全防护体系构建</a:t>
            </a:r>
            <a:endParaRPr sz="1575" b="0" i="0">
              <a:solidFill>
                <a:srgbClr val="FFFFFF"/>
              </a:solidFill>
              <a:latin typeface="微软雅黑" panose="020B0503020204020204" charset="-122"/>
            </a:endParaRPr>
          </a:p>
        </p:txBody>
      </p:sp>
      <p:sp>
        <p:nvSpPr>
          <p:cNvPr id="10" name="New shape"/>
          <p:cNvSpPr/>
          <p:nvPr/>
        </p:nvSpPr>
        <p:spPr>
          <a:xfrm>
            <a:off x="3455314" y="4034411"/>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07</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设备性能优化路径</a:t>
            </a:r>
            <a:endParaRPr sz="1575" b="0" i="0">
              <a:solidFill>
                <a:srgbClr val="FFFFFF"/>
              </a:solidFill>
              <a:latin typeface="微软雅黑" panose="020B0503020204020204" charset="-122"/>
            </a:endParaRPr>
          </a:p>
        </p:txBody>
      </p:sp>
      <p:sp>
        <p:nvSpPr>
          <p:cNvPr id="11" name="New shape"/>
          <p:cNvSpPr/>
          <p:nvPr/>
        </p:nvSpPr>
        <p:spPr>
          <a:xfrm>
            <a:off x="5423828" y="4034411"/>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08</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临床诊断价值延伸</a:t>
            </a:r>
            <a:endParaRPr sz="1575" b="0" i="0">
              <a:solidFill>
                <a:srgbClr val="FFFFFF"/>
              </a:solidFill>
              <a:latin typeface="微软雅黑" panose="020B0503020204020204" charset="-122"/>
            </a:endParaRPr>
          </a:p>
        </p:txBody>
      </p:sp>
      <p:sp>
        <p:nvSpPr>
          <p:cNvPr id="12" name="New shape"/>
          <p:cNvSpPr/>
          <p:nvPr/>
        </p:nvSpPr>
        <p:spPr>
          <a:xfrm>
            <a:off x="7392342" y="4034411"/>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09</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行业发展趋势研判</a:t>
            </a:r>
            <a:endParaRPr sz="1575" b="0" i="0">
              <a:solidFill>
                <a:srgbClr val="FFFFFF"/>
              </a:solidFill>
              <a:latin typeface="微软雅黑" panose="020B0503020204020204" charset="-122"/>
            </a:endParaRPr>
          </a:p>
        </p:txBody>
      </p:sp>
      <p:sp>
        <p:nvSpPr>
          <p:cNvPr id="13" name="New shape"/>
          <p:cNvSpPr/>
          <p:nvPr/>
        </p:nvSpPr>
        <p:spPr>
          <a:xfrm>
            <a:off x="9360857" y="4034411"/>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10</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标准化建设进程</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天体物理观测</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伽马射线观测通过高能望远镜和探测器实现，用于研究宇宙中的极端天体现象，如黑洞、中子星等。</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伽马射线观测技术</a:t>
            </a:r>
            <a:endParaRPr sz="2100" b="1" i="0">
              <a:solidFill>
                <a:srgbClr val="F6E7A9"/>
              </a:solidFill>
              <a:latin typeface="微软雅黑" panose="020B0503020204020204" charset="-122"/>
            </a:endParaRPr>
          </a:p>
        </p:txBody>
      </p:sp>
      <p:sp>
        <p:nvSpPr>
          <p:cNvPr id="6" name="New shape"/>
          <p:cNvSpPr/>
          <p:nvPr/>
        </p:nvSpPr>
        <p:spPr>
          <a:xfrm>
            <a:off x="4430015" y="2878465"/>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伽马射线是来自宇宙深处的极高能量辐射，通过其观测可揭示宇宙中的高能过程与极端环境。</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天体物理中的伽马射线</a:t>
            </a:r>
            <a:endParaRPr sz="2100" b="1" i="0">
              <a:solidFill>
                <a:srgbClr val="F6E7A9"/>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伽马射线望远镜在天文学中发挥重要作用，通过捕捉伽马射线源，帮助科学家理解宇宙的起源与演化。</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伽马射线望远镜应用</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核反应堆监控</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核反应堆监控重要性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核反应堆监控是确保核电站安全运行的关键，通过实时监测反应堆状态，预防潜在风险，保障人员和环境安全。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主要监控技术介绍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包括温度、压力、辐射水平等参数的精确测量，运用先进传感器与数据采集系统，实现全方位、多层次的监控。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数据分析与预警系统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收集的数据经过处理分析，用于评估反应堆运行状况，及时发现并预警潜在异常，为决策提供科学依据。</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粒子加速器研究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粒子加速器原理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粒子加速器利用电磁场加速带电粒子，通过高频振荡和射频加速技术，使粒子达到接近光速的速度，为高能物理实验提供必要的条件。</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粒子加速器类型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根据加速方式不同，粒子加速器可分为直线加速器、圆形加速器和储存环等。每种类型的设备都有其特点和应用范围，适用于不同的科学研究需求。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粒子加速器应用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粒子加速器在核物理、粒子物理、材料科学等领域有广泛应用。它能够产生高能粒子束，用于研究物质结构、探索宇宙起源等问题，是现代科学研究的重要工具。</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安全防护体系构建</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辐射剂量管控</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辐射剂量管控定义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辐射剂量管控是监测和限制辐射暴露的科学过程，旨在保护人体健康，防止过度辐射。</a:t>
            </a:r>
            <a:endParaRPr sz="1575" b="0" i="0">
              <a:solidFill>
                <a:srgbClr val="FFFFFF"/>
              </a:solidFill>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辐射剂量计算方法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通过物理公式和实验数据，精确计算辐射剂量，为制定防护措施提供依据。</a:t>
            </a:r>
            <a:endParaRPr sz="1575" b="0" i="0">
              <a:solidFill>
                <a:srgbClr val="FFFFFF"/>
              </a:solidFill>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辐射防护策略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根据辐射剂量评估结果，制定有效的防护策略，包括时间、距离和屏障等控制手段。</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屏蔽材料选型</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在伽马透视中，屏蔽材料的选择对保护工作人员和环境至关重要。合适的屏蔽材料可以有效阻挡伽马射线。</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屏蔽材料的重要性</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常见的屏蔽材料包括铅、铁、混凝土等。这些材料因其密度高，能有效阻挡伽马射线穿透。</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常见屏蔽材料类型</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在选择屏蔽材料时，需考虑其密度、厚度、成本及施工可行性等因素，确保达到预期的防护效果。</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屏蔽材料选型标准</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操作规程规范</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伽马射线检测流程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伽马射线检测是利用高能射线穿透物体，通过探测射线衰减情况来分析物体内部结构的过程。该技术广泛应用于工业无损检测和医疗影像等领域。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操作人员资质要求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操作伽马射线设备的人员需具备相应的专业资格认证，熟悉相关安全规程和操作技巧，以确保检测过程的安全性和准确性。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安全防护措施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进行伽马射线检测时，必须采取严格的安全防护措施，包括使用防护装备、设置警示标志以及确保作业区域的安全隔离，以保护操作人员和公众免受辐射伤害。</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设备性能优化路径</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分辨率提升策略</a:t>
            </a:r>
            <a:endParaRPr sz="3000" b="1" i="0">
              <a:solidFill>
                <a:srgbClr val="FFFFFF"/>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提高图像清晰度</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通过优化伽马曲线，调整图像的亮度和对比度，有效提升整体画面的清晰度和视觉效果。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应用先进算法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引入先进的图像处理算法如深度学习技术，自动识别并修复低分辨率图像中的细节，显著提高分辨率。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增强边缘细节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采用边缘增强技术，突出图像中的边缘细节，使得图像更加锐利，细节更为清晰可见。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伪影抑制技术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伪影抑制技术概述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伪影抑制技术是医学影像处理中的关键步骤，旨在减少图像中的噪声和不必要信息，提高诊断的准确性和可靠性。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常见伪影类型及其影响</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包括运动伪影、金属伪影等，这些伪影会干扰医生对病灶的观察，可能误导诊断结果，需要有效的抑制方法来降低其影响。</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伪影抑制方法与应用</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通过滤波、校正等技术手段，结合先进的算法优化，实现伪影的有效抑制，广泛应用于CT、MRI等医学影像领域，提升临床诊疗水平。</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伽马射线基础认知</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快速扫描方案</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快速扫描方案简介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快速扫描方案是一种高效的信息处理技术，通过优化算法和硬件配置，实现对大量数据的快速检索与分析。</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快速扫描方案广泛应用于金融、医疗、科研等领域，帮助用户在短时间内获取所需数据，提高工作效率。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实施步骤概述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实施快速扫描方案需进行需求分析、系统设计、测试与优化等步骤，确保方案的高效性和稳定性。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08</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临床诊断价值延伸</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多模态融合应用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多模态融合概述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多模态融合指整合图像、声音、文本等不同数据类型，通过算法分析实现信息互补和优化处理，提升系统整体效能。</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应用领域与实例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多模态融合广泛应用于医疗诊断、自动驾驶、智能客服等领域，如利用视觉与语音数据提高机器人交互能力，或在医疗中结合影像与病理资料辅助诊断。</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技术挑战与发展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面对数据异构性、处理复杂性等挑战，研究人员正探索更有效的算法与模型，以实现更高效的多模态数据处理和更广泛的应用场景。</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动态监测优势</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实时数据更新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动态监测系统能够实时收集并更新数据，确保信息的准确性和时效性，为决策提供及时支持。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预警机制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通过设置阈值和算法分析，动态监测能及时发现异常情况并发出预警，有效避免潜在风险。</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资源优化配置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动态监测技术可实时监控资源使用状况，根据需求变化智能调整，提高资源利用效率，降低成本。</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个性化诊疗支持</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个性化诊疗概述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个性化诊疗通过分析患者遗传、环境和生活方式等数据，制定符合个体特征的治疗方案，以提高疗效和减少副作用。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数据分析在个性化诊疗中的作用</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利用大数据和人工智能技术，从海量医疗信息中提取有用知识，为医生提供决策支持，实现精准诊断和治疗。</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个性化诊疗的未来趋势</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随着技术进步，个性化诊疗将更广泛地应用于临床实践，推动医疗行业向更加智能化、精准化方向发展。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09</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行业发展趋势研判</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智能化升级方向</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人工智能起源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人工智能起源于20世纪50年代，最初目标是构建模拟人类智能的机器。经历符号推理、神经网络等技术演进，现已广泛应用于各个领域。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机器学习应用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机器学习通过算法从数据中学习规律，实现预测与决策。在金融风险控制、医疗影像诊断等领域发挥重要作用，推动智能化进程。</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自然语言处理使计算机能够理解、生成和翻译人类语言。应用于机器翻译、语音识别等场景，提升人机交互体验，促进信息交流。</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微型化设备突破</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微型化技术进展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随着科技发展，微型化技术已取得显著进步，使得设备尺寸和重量大幅减小，同时保持甚至提升性能。</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应用领域扩展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微型化设备广泛应用于医疗、消费电子、航空航天等领域，推动相关行业创新与变革，提升产品竞争力。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挑战与机遇并存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面对微型化过程中的技术难题和成本控制问题，企业需不断探索创新解决方案，以把握市场机遇并实现可持续发展。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云端协同平台</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云端协同平台概述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云端协同平台是利用云计算技术，实现团队成员间文档共享、实时编辑和沟通协作的工具，提高团队工作效率。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功能特点详解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该平台具备多人在线协作、版本控制、任务分配等功能，支持多种文件格式，满足不同行业需求，促进团队无缝合作。</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应用场景举例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适用于远程办公、项目管理、教育培训等多个场景，通过云端协同平台，打破地域限制，实现高效沟通与资源共享。</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10</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标准化建设进程</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电磁波谱定位</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电磁波谱概述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电磁波谱是按波长和频率排列的光谱，涵盖从无线电波到伽马射线的广泛范围。每种类型的电磁波有其独特的特性和应用。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伽马射线定位技术</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伽马射线定位利用高能光子与物质相互作用的原理，通过分析散射或吸收信息来精确定位放射性源。该技术在医学成像等领域具有重要应用。</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伽马射线探测方法</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探测伽马射线主要依靠闪烁体探测器和半导体探测器等设备，通过检测伽马射线与探测器材料作用产生的光电效应实现信号转换与放大，最终获取伽马射线的位置、能量等信息。</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国际标准对接</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介绍国际标准对接的基本概念、重要性及其在全球化背景下的必要性。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国际标准对接概述</a:t>
            </a:r>
            <a:endParaRPr sz="2100" b="1" i="0">
              <a:solidFill>
                <a:srgbClr val="F6E7A9"/>
              </a:solidFill>
              <a:latin typeface="微软雅黑" panose="020B0503020204020204" charset="-122"/>
            </a:endParaRPr>
          </a:p>
        </p:txBody>
      </p:sp>
      <p:sp>
        <p:nvSpPr>
          <p:cNvPr id="6" name="New shape"/>
          <p:cNvSpPr/>
          <p:nvPr/>
        </p:nvSpPr>
        <p:spPr>
          <a:xfrm>
            <a:off x="4430015" y="2878466"/>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阐述伽马透视如何遵循ISO标准，保证产品质量和服务质量的国际认可。</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伽马透视与ISO标准对接</a:t>
            </a:r>
            <a:endParaRPr sz="2100" b="1" i="0">
              <a:solidFill>
                <a:srgbClr val="F6E7A9"/>
              </a:solidFill>
              <a:latin typeface="微软雅黑" panose="020B0503020204020204" charset="-122"/>
            </a:endParaRPr>
          </a:p>
        </p:txBody>
      </p:sp>
      <p:sp>
        <p:nvSpPr>
          <p:cNvPr id="8" name="New shape"/>
          <p:cNvSpPr/>
          <p:nvPr/>
        </p:nvSpPr>
        <p:spPr>
          <a:xfrm>
            <a:off x="7301229" y="2878466"/>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分析伽马透视在对接国际标准过程中采取的策略，以及这些策略带来的实际成效。</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实施策略与成效分析</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质量控制体系</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质量体系构建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伽马透视通过建立全面质量管理体系，确保产品和服务从设计到交付各环节均符合高标准要求。</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持续改进机制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实施PDCA循环，不断优化流程和提升效率，通过定期审核与反馈，确保质量控制体系的有效性和适应性。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员工培训与发展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重视员工的质量意识和技能培养，组织定期培训，提高团队整体素质，促进质量管理文化深入人心。</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认证检测规范</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认证检测标准概述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伽马透视认证检测规范，确保产品符合国际安全与质量标准。涵盖材料、工艺和性能测试，保障产品质量。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关键测试指标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伽马透视认证重点关注X光透射能力、分辨率及成像质量等核心指标，确保设备在不同应用场景下的高效表现。</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认证流程与周期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从申请到获得认证，需经过初步评估、样品测试和最终审查等阶段。整个认证过程通常需数月至一年不等，具体时间依产品复杂度而定。</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穿透特性解析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伽马射线具有极强的穿透力，能够穿透大多数物质，包括金属和混凝土，常用于医学成像、工业探伤等领域。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伽马射线穿透力</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伽马射线穿透物质时，与原子核发生相互作用，使原子激发或电离，从而改变物质内部结构。</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穿透原理解析</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伽马透视技术广泛应用于医疗诊断、工业无损检测等领域，通过图像显示被测物体内部结构和缺陷情况。</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应用领域展示</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能量强度分级</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能量强度分级概述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伽马透视中的能量强度分级是用于评估辐射剂量的重要指标，通过量化不同能量级别的伽马射线强度，为辐射防护提供科学依据。</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低能伽马射线特性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低能伽马射线主要来源于放射性同位素衰变，其穿透能力较弱，常用于医学成像等领域，对人体组织影响较小。</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高能伽马射线应用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高能伽马射线具有极强的穿透力，常用于工业探伤和地质勘探等，但其辐射风险较高，需采取严格防护措施。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成像原理与技术架构</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探测器工作机制</a:t>
            </a:r>
            <a:endParaRPr sz="3000" b="1" i="0">
              <a:solidFill>
                <a:srgbClr val="FFFFFF"/>
              </a:solidFill>
              <a:latin typeface="微软雅黑" panose="020B0503020204020204" charset="-122"/>
            </a:endParaRPr>
          </a:p>
        </p:txBody>
      </p:sp>
      <p:sp>
        <p:nvSpPr>
          <p:cNvPr id="4" name="New shape"/>
          <p:cNvSpPr/>
          <p:nvPr/>
        </p:nvSpPr>
        <p:spPr>
          <a:xfrm>
            <a:off x="1558800" y="1627201"/>
            <a:ext cx="3040503" cy="3988067"/>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探测器工作原理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伽马射线探测器通过检测高能光子，利用物质相互作用产生电离或激发效应，进而转换为可测量的电信号。</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66" cy="3988067"/>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核心组件解析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探测器的关键组成部分包括闪烁体、光电倍增管和电子学系统。闪烁体捕捉伽马射线并转化为光信号，光电倍增管增强光信号，电子学系统将光信号转换为电信号进行记录和分析。</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9" y="1627201"/>
            <a:ext cx="3040555" cy="3988066"/>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应用及优势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伽马探测器广泛应用于医学成像、安全检查及天文学研究等领域。其高灵敏度和分辨率使其在探测微弱信号及区分不同类型伽马射线方面具有明显优势。</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数据采集流程</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数据采集准备</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在开始采集数据之前，需明确目标和范围，选择合适的工具和技术，确保数据的质量和完整性。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数据收集方法</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包括在线调查、现场记录、传感器监测等方式，根据不同需求选择最合适的数据收集手段，以提高数据的准确性和有效性。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数据清洗与预处理</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收集到的原始数据往往包含噪声和不完整信息，通过数据清洗去除异常值，并进行必要的预处理，保证后续分析的质量。</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5675</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2025-09-30T15:21:00Z</dcterms:created>
  <dcterms:modified xsi:type="dcterms:W3CDTF">2025-09-30T15:21:05Z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C638FFFF62154498BAD2E52506961BEA_12</vt:lpwstr>
  </property>
  <property fmtid="{D5CDD505-2E9C-101B-9397-08002B2CF9AE}" pid="3" name="KSOProductBuildVer">
    <vt:lpwstr>2052-12.1.0.22529</vt:lpwstr>
  </property>
</Properties>
</file>