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Lst>
  <p:sldSz cx="12192000" cy="6858000" type="screen16x9"/>
  <p:notesSz cx="6858000" cy="9144000"/>
  <p:custDataLst>
    <p:tags r:id="rId3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7" Type="http://schemas.openxmlformats.org/officeDocument/2006/relationships/tags" Target="tags/tag1.xml"/><Relationship Id="rId36" Type="http://schemas.openxmlformats.org/officeDocument/2006/relationships/tableStyles" Target="tableStyles.xml"/><Relationship Id="rId35" Type="http://schemas.openxmlformats.org/officeDocument/2006/relationships/viewProps" Target="viewProps.xml"/><Relationship Id="rId34" Type="http://schemas.openxmlformats.org/officeDocument/2006/relationships/presProps" Target="presProps.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2.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4.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筑牢保密网络防线</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445164"/>
                </a:solidFill>
                <a:latin typeface="微软雅黑" panose="020B0503020204020204" charset="-122"/>
              </a:rPr>
              <a:t>守护信息安全稳定</a:t>
            </a:r>
            <a:endParaRPr sz="3000" b="1" i="0">
              <a:solidFill>
                <a:srgbClr val="445164"/>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2025/10/01</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动态访问管理</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动态访问管理指在网络环境中根据用户状态和需求实时调整访问权限的策略，确保数据安全与合规性。</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动态访问管理概念</a:t>
            </a:r>
            <a:endParaRPr sz="2100" b="1" i="0">
              <a:solidFill>
                <a:srgbClr val="445164"/>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通过身份认证、授权及审计等技术手段，结合AI算法，实现对用户行为的实时监控和权限的动态调整。</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实现机制与技术</a:t>
            </a:r>
            <a:endParaRPr sz="2100" b="1" i="0">
              <a:solidFill>
                <a:srgbClr val="445164"/>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广泛应用于企业信息安全、云计算服务等领域，有效提升安全防护能力，减少人为操作失误带来的风险。</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应用场景与优势</a:t>
            </a:r>
            <a:endParaRPr sz="2100" b="1" i="0">
              <a:solidFill>
                <a:srgbClr val="445164"/>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03</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安全防护技术支撑</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加密传输协议</a:t>
            </a:r>
            <a:endParaRPr sz="3000" b="1" i="0">
              <a:solidFill>
                <a:srgbClr val="000000"/>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加密传输协议概述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加密传输协议是保障数据在网络中安全传输的技术，通过加密算法对数据进行编码，以防止在传输过程中被窃取或篡改。</a:t>
            </a:r>
            <a:endParaRPr sz="1575" b="0" i="0">
              <a:solidFill>
                <a:srgbClr val="000000"/>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常用加密协议介绍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目前常用的加密传输协议包括SSL/TLS、IPSec等。这些协议广泛应用于HTTPS、VPN等场景，确保数据传输的安全性和完整性。</a:t>
            </a:r>
            <a:endParaRPr sz="1575" b="0" i="0">
              <a:solidFill>
                <a:srgbClr val="000000"/>
              </a:solidFill>
              <a:latin typeface="微软雅黑" panose="020B0503020204020204" charset="-122"/>
            </a:endParaRPr>
          </a:p>
        </p:txBody>
      </p:sp>
      <p:sp>
        <p:nvSpPr>
          <p:cNvPr id="6" name="New shape"/>
          <p:cNvSpPr/>
          <p:nvPr/>
        </p:nvSpPr>
        <p:spPr>
          <a:xfrm>
            <a:off x="7301229" y="3011880"/>
            <a:ext cx="2744216" cy="31692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加密传输协议的应用案例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在电子商务、在线银行、远程办公等领域，加密传输协议被广泛应用，有效防止了用户数据泄露和网络攻击的风险，提升了用户体验和信任度。</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身份认证体系</a:t>
            </a:r>
            <a:endParaRPr sz="3000" b="1" i="0">
              <a:solidFill>
                <a:srgbClr val="000000"/>
              </a:solidFill>
              <a:latin typeface="微软雅黑" panose="020B0503020204020204" charset="-122"/>
            </a:endParaRPr>
          </a:p>
        </p:txBody>
      </p:sp>
      <p:sp>
        <p:nvSpPr>
          <p:cNvPr id="4" name="New shape"/>
          <p:cNvSpPr/>
          <p:nvPr/>
        </p:nvSpPr>
        <p:spPr>
          <a:xfrm>
            <a:off x="1558799" y="1627201"/>
            <a:ext cx="3031739" cy="2898928"/>
          </a:xfrm>
          <a:prstGeom prst="roundRect">
            <a:avLst>
              <a:gd name="adj" fmla="val 10032"/>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身份认证体系概述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介绍身份认证体系的基本概念、重要性及其在网络安全中的作用。</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17538" y="1627200"/>
            <a:ext cx="3031738" cy="2898928"/>
          </a:xfrm>
          <a:prstGeom prst="roundRect">
            <a:avLst>
              <a:gd name="adj" fmla="val 10032"/>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常见身份认证方式</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分析常见的身份认证技术，如密码认证、生物识别等，并比较其优缺点。</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76276" y="1627201"/>
            <a:ext cx="3031739" cy="2898928"/>
          </a:xfrm>
          <a:prstGeom prst="roundRect">
            <a:avLst>
              <a:gd name="adj" fmla="val 10032"/>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身份认证发展趋势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探讨未来身份认证技术的发展方向，包括新技术的应用和挑战。</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入侵检测系统</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入侵检测系统定义</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入侵检测系统是一种网络安全工具，用于识别和响应未授权的系统访问或攻击行为，通过监控网络流量和系统活动来保护信息安全。</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445164"/>
                </a:solidFill>
                <a:latin typeface="微软雅黑" panose="020B0503020204020204" charset="-122"/>
              </a:rPr>
              <a:t>工作原理概述</a:t>
            </a:r>
            <a:endParaRPr sz="2100" b="1" i="0">
              <a:solidFill>
                <a:srgbClr val="445164"/>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入侵检测系统通过分析网络数据包、系统日志等，使用模式匹配、异常检测等方法，自动识别潜在的安全威胁，并及时发出警报。</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部署与配置策略</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部署入侵检测系统时，需考虑网络拓扑、数据流量大小等因素，合理选择传感器位置及配置参数，确保系统覆盖全面且高效运行。</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04</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合规管理标准规范</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国家法规要求</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国家保密法规概述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介绍国家保密法规的基本框架，包括保密法、网络安全法等，旨在保护国家秘密和重要信息不被泄露。</a:t>
            </a:r>
            <a:endParaRPr sz="1575" b="0" i="0">
              <a:solidFill>
                <a:srgbClr val="000000"/>
              </a:solidFill>
              <a:latin typeface="微软雅黑" panose="020B0503020204020204" charset="-122"/>
            </a:endParaRPr>
          </a:p>
        </p:txBody>
      </p:sp>
      <p:sp>
        <p:nvSpPr>
          <p:cNvPr id="5" name="New shape"/>
          <p:cNvSpPr/>
          <p:nvPr/>
        </p:nvSpPr>
        <p:spPr>
          <a:xfrm>
            <a:off x="1774800" y="3089497"/>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网络保密责任与义务</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阐述网络运营者在保密工作中的法律责任和义务，强调对用户数据的保护措施和安全要求。</a:t>
            </a:r>
            <a:endParaRPr sz="1575" b="0" i="0">
              <a:solidFill>
                <a:srgbClr val="000000"/>
              </a:solidFill>
              <a:latin typeface="微软雅黑" panose="020B0503020204020204" charset="-122"/>
            </a:endParaRPr>
          </a:p>
        </p:txBody>
      </p:sp>
      <p:sp>
        <p:nvSpPr>
          <p:cNvPr id="6" name="New shape"/>
          <p:cNvSpPr/>
          <p:nvPr/>
        </p:nvSpPr>
        <p:spPr>
          <a:xfrm>
            <a:off x="1774800" y="4263387"/>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违反保密规定的处罚</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列举违反国家保密法规的具体行为及其相应的法律后果，以警示并预防违规行为的发生。</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263387"/>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行业标准指南</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行业标准制定</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行业保密网络的构建需遵循特定标准，确保信息传输和处理的安全性与合规性，涵盖加密技术、访问控制等多个方面。</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安全协议应用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在保密网络中，采用先进的安全协议是保障数据安全的关键环节，如TLS、IPSec等，能够有效防止数据泄露和未授权访问。</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合规性要求</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保密网络必须符合国家及行业的法律法规要求，包括数据保护法、网络安全法等，确保所有操作均在法律框架内进行。</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审计追踪机制</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审计追踪机制概述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审计追踪机制是通过记录和分析网络活动中的关键信息，以确保网络行为符合组织的安全策略和合规要求。</a:t>
            </a:r>
            <a:endParaRPr sz="1575" b="0" i="0">
              <a:solidFill>
                <a:srgbClr val="000000"/>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关键信息记录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审计追踪机制能够记录用户登录、数据访问、文件传输等关键活动的时间、地点及参与者信息，为后续审查提供依据。</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合规性与安全性提升</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通过实施审计追踪，企业能够及时发现潜在的安全威胁和违规行为，有效提升网络安全性和合规性管理水平。</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05</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风险评估与应对策略</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目录</a:t>
            </a:r>
            <a:endParaRPr sz="4800" b="1" i="0">
              <a:solidFill>
                <a:srgbClr val="0050AF"/>
              </a:solidFill>
              <a:latin typeface="微软雅黑" panose="020B0503020204020204" charset="-122"/>
            </a:endParaRPr>
          </a:p>
        </p:txBody>
      </p:sp>
      <p:sp>
        <p:nvSpPr>
          <p:cNvPr id="4" name="New shape"/>
          <p:cNvSpPr/>
          <p:nvPr/>
        </p:nvSpPr>
        <p:spPr>
          <a:xfrm>
            <a:off x="2340000" y="2494800"/>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445164"/>
                </a:solidFill>
                <a:latin typeface="微软雅黑" panose="020B0503020204020204" charset="-122"/>
              </a:rPr>
              <a:t>01</a:t>
            </a:r>
            <a:r>
              <a:rPr sz="1800">
                <a:latin typeface="微软雅黑" panose="020B0503020204020204" charset="-122"/>
              </a:rPr>
              <a:t> </a:t>
            </a:r>
            <a:r>
              <a:rPr sz="1575" b="0" i="0">
                <a:solidFill>
                  <a:srgbClr val="000000"/>
                </a:solidFill>
                <a:latin typeface="微软雅黑" panose="020B0503020204020204" charset="-122"/>
              </a:rPr>
              <a:t>保密网络概念解析</a:t>
            </a:r>
            <a:endParaRPr sz="1575" b="0" i="0">
              <a:solidFill>
                <a:srgbClr val="000000"/>
              </a:solidFill>
              <a:latin typeface="微软雅黑" panose="020B0503020204020204" charset="-122"/>
            </a:endParaRPr>
          </a:p>
        </p:txBody>
      </p:sp>
      <p:sp>
        <p:nvSpPr>
          <p:cNvPr id="5" name="New shape"/>
          <p:cNvSpPr/>
          <p:nvPr/>
        </p:nvSpPr>
        <p:spPr>
          <a:xfrm>
            <a:off x="6484141" y="2494800"/>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445164"/>
                </a:solidFill>
                <a:latin typeface="微软雅黑" panose="020B0503020204020204" charset="-122"/>
              </a:rPr>
              <a:t>02</a:t>
            </a:r>
            <a:r>
              <a:rPr sz="1800">
                <a:latin typeface="微软雅黑" panose="020B0503020204020204" charset="-122"/>
              </a:rPr>
              <a:t> </a:t>
            </a:r>
            <a:r>
              <a:rPr sz="1575" b="0" i="0">
                <a:solidFill>
                  <a:srgbClr val="000000"/>
                </a:solidFill>
                <a:latin typeface="微软雅黑" panose="020B0503020204020204" charset="-122"/>
              </a:rPr>
              <a:t>体系架构设计原则</a:t>
            </a:r>
            <a:endParaRPr sz="1575" b="0" i="0">
              <a:solidFill>
                <a:srgbClr val="000000"/>
              </a:solidFill>
              <a:latin typeface="微软雅黑" panose="020B0503020204020204" charset="-122"/>
            </a:endParaRPr>
          </a:p>
        </p:txBody>
      </p:sp>
      <p:sp>
        <p:nvSpPr>
          <p:cNvPr id="6" name="New shape"/>
          <p:cNvSpPr/>
          <p:nvPr/>
        </p:nvSpPr>
        <p:spPr>
          <a:xfrm>
            <a:off x="2340000" y="2998223"/>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445164"/>
                </a:solidFill>
                <a:latin typeface="微软雅黑" panose="020B0503020204020204" charset="-122"/>
              </a:rPr>
              <a:t>03</a:t>
            </a:r>
            <a:r>
              <a:rPr sz="1800">
                <a:latin typeface="微软雅黑" panose="020B0503020204020204" charset="-122"/>
              </a:rPr>
              <a:t> </a:t>
            </a:r>
            <a:r>
              <a:rPr sz="1575" b="0" i="0">
                <a:solidFill>
                  <a:srgbClr val="000000"/>
                </a:solidFill>
                <a:latin typeface="微软雅黑" panose="020B0503020204020204" charset="-122"/>
              </a:rPr>
              <a:t>安全防护技术支撑</a:t>
            </a:r>
            <a:endParaRPr sz="1575" b="0" i="0">
              <a:solidFill>
                <a:srgbClr val="000000"/>
              </a:solidFill>
              <a:latin typeface="微软雅黑" panose="020B0503020204020204" charset="-122"/>
            </a:endParaRPr>
          </a:p>
        </p:txBody>
      </p:sp>
      <p:sp>
        <p:nvSpPr>
          <p:cNvPr id="7" name="New shape"/>
          <p:cNvSpPr/>
          <p:nvPr/>
        </p:nvSpPr>
        <p:spPr>
          <a:xfrm>
            <a:off x="6484141" y="2998223"/>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445164"/>
                </a:solidFill>
                <a:latin typeface="微软雅黑" panose="020B0503020204020204" charset="-122"/>
              </a:rPr>
              <a:t>04</a:t>
            </a:r>
            <a:r>
              <a:rPr sz="1800">
                <a:latin typeface="微软雅黑" panose="020B0503020204020204" charset="-122"/>
              </a:rPr>
              <a:t> </a:t>
            </a:r>
            <a:r>
              <a:rPr sz="1575" b="0" i="0">
                <a:solidFill>
                  <a:srgbClr val="000000"/>
                </a:solidFill>
                <a:latin typeface="微软雅黑" panose="020B0503020204020204" charset="-122"/>
              </a:rPr>
              <a:t>合规管理标准规范</a:t>
            </a:r>
            <a:endParaRPr sz="1575" b="0" i="0">
              <a:solidFill>
                <a:srgbClr val="000000"/>
              </a:solidFill>
              <a:latin typeface="微软雅黑" panose="020B0503020204020204" charset="-122"/>
            </a:endParaRPr>
          </a:p>
        </p:txBody>
      </p:sp>
      <p:sp>
        <p:nvSpPr>
          <p:cNvPr id="8" name="New shape"/>
          <p:cNvSpPr/>
          <p:nvPr/>
        </p:nvSpPr>
        <p:spPr>
          <a:xfrm>
            <a:off x="2340000" y="3501646"/>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445164"/>
                </a:solidFill>
                <a:latin typeface="微软雅黑" panose="020B0503020204020204" charset="-122"/>
              </a:rPr>
              <a:t>05</a:t>
            </a:r>
            <a:r>
              <a:rPr sz="1800">
                <a:latin typeface="微软雅黑" panose="020B0503020204020204" charset="-122"/>
              </a:rPr>
              <a:t> </a:t>
            </a:r>
            <a:r>
              <a:rPr sz="1575" b="0" i="0">
                <a:solidFill>
                  <a:srgbClr val="000000"/>
                </a:solidFill>
                <a:latin typeface="微软雅黑" panose="020B0503020204020204" charset="-122"/>
              </a:rPr>
              <a:t>风险评估与应对策略</a:t>
            </a:r>
            <a:endParaRPr sz="1575" b="0" i="0">
              <a:solidFill>
                <a:srgbClr val="000000"/>
              </a:solidFill>
              <a:latin typeface="微软雅黑" panose="020B0503020204020204" charset="-122"/>
            </a:endParaRPr>
          </a:p>
        </p:txBody>
      </p:sp>
      <p:sp>
        <p:nvSpPr>
          <p:cNvPr id="9" name="New shape"/>
          <p:cNvSpPr/>
          <p:nvPr/>
        </p:nvSpPr>
        <p:spPr>
          <a:xfrm>
            <a:off x="6484141" y="3501646"/>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445164"/>
                </a:solidFill>
                <a:latin typeface="微软雅黑" panose="020B0503020204020204" charset="-122"/>
              </a:rPr>
              <a:t>06</a:t>
            </a:r>
            <a:r>
              <a:rPr sz="1800">
                <a:latin typeface="微软雅黑" panose="020B0503020204020204" charset="-122"/>
              </a:rPr>
              <a:t> </a:t>
            </a:r>
            <a:r>
              <a:rPr sz="1575" b="0" i="0">
                <a:solidFill>
                  <a:srgbClr val="000000"/>
                </a:solidFill>
                <a:latin typeface="微软雅黑" panose="020B0503020204020204" charset="-122"/>
              </a:rPr>
              <a:t>运维保障实践要点</a:t>
            </a:r>
            <a:endParaRPr sz="1575" b="0" i="0">
              <a:solidFill>
                <a:srgbClr val="000000"/>
              </a:solidFill>
              <a:latin typeface="微软雅黑" panose="020B0503020204020204" charset="-122"/>
            </a:endParaRPr>
          </a:p>
        </p:txBody>
      </p:sp>
      <p:sp>
        <p:nvSpPr>
          <p:cNvPr id="10" name="New shape"/>
          <p:cNvSpPr/>
          <p:nvPr/>
        </p:nvSpPr>
        <p:spPr>
          <a:xfrm>
            <a:off x="2340000" y="4005069"/>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445164"/>
                </a:solidFill>
                <a:latin typeface="微软雅黑" panose="020B0503020204020204" charset="-122"/>
              </a:rPr>
              <a:t>07</a:t>
            </a:r>
            <a:r>
              <a:rPr sz="1800">
                <a:latin typeface="微软雅黑" panose="020B0503020204020204" charset="-122"/>
              </a:rPr>
              <a:t> </a:t>
            </a:r>
            <a:r>
              <a:rPr sz="1575" b="0" i="0">
                <a:solidFill>
                  <a:srgbClr val="000000"/>
                </a:solidFill>
                <a:latin typeface="微软雅黑" panose="020B0503020204020204" charset="-122"/>
              </a:rPr>
              <a:t>前沿发展趋势展望</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威胁建模分析</a:t>
            </a:r>
            <a:endParaRPr sz="3000" b="1" i="0">
              <a:solidFill>
                <a:srgbClr val="000000"/>
              </a:solidFill>
              <a:latin typeface="微软雅黑" panose="020B0503020204020204" charset="-122"/>
            </a:endParaRPr>
          </a:p>
        </p:txBody>
      </p:sp>
      <p:sp>
        <p:nvSpPr>
          <p:cNvPr id="4" name="New shape"/>
          <p:cNvSpPr/>
          <p:nvPr/>
        </p:nvSpPr>
        <p:spPr>
          <a:xfrm>
            <a:off x="1558800" y="2402271"/>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威胁建模是一种安全分析方法，旨在识别和评估系统中可能的安全威胁。通过系统地分析攻击者的可能行为及系统漏洞，为制定防御策略提供依据。</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威胁建模基础概念</a:t>
            </a:r>
            <a:endParaRPr sz="2100" b="1" i="0">
              <a:solidFill>
                <a:srgbClr val="445164"/>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威胁建模流程包括资产识别、威胁识别、脆弱性分析和风险评估四个步骤。每个步骤都需要详细记录，确保全面覆盖所有潜在风险。</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威胁建模流程</a:t>
            </a:r>
            <a:endParaRPr sz="2100" b="1" i="0">
              <a:solidFill>
                <a:srgbClr val="445164"/>
              </a:solidFill>
              <a:latin typeface="微软雅黑" panose="020B0503020204020204" charset="-122"/>
            </a:endParaRPr>
          </a:p>
        </p:txBody>
      </p:sp>
      <p:sp>
        <p:nvSpPr>
          <p:cNvPr id="8" name="New shape"/>
          <p:cNvSpPr/>
          <p:nvPr/>
        </p:nvSpPr>
        <p:spPr>
          <a:xfrm>
            <a:off x="7301229" y="2878465"/>
            <a:ext cx="2744216"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威胁建模过程中可使用多种工具和技术，如UML图、威胁树、攻击树等。这些工具帮助分析师更直观地理解复杂系统的安全状况，提高分析效率。</a:t>
            </a:r>
            <a:endParaRPr sz="1575" b="0" i="0">
              <a:solidFill>
                <a:srgbClr val="000000"/>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威胁建模工具与技术</a:t>
            </a:r>
            <a:endParaRPr sz="2100" b="1" i="0">
              <a:solidFill>
                <a:srgbClr val="445164"/>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漏洞修复流程</a:t>
            </a:r>
            <a:endParaRPr sz="3000" b="1" i="0">
              <a:solidFill>
                <a:srgbClr val="000000"/>
              </a:solidFill>
              <a:latin typeface="微软雅黑" panose="020B0503020204020204" charset="-122"/>
            </a:endParaRPr>
          </a:p>
        </p:txBody>
      </p:sp>
      <p:sp>
        <p:nvSpPr>
          <p:cNvPr id="4" name="New shape"/>
          <p:cNvSpPr/>
          <p:nvPr/>
        </p:nvSpPr>
        <p:spPr>
          <a:xfrm>
            <a:off x="1774800" y="1555200"/>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漏洞识别方法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通过自动化扫描工具和手动检查，对系统进行全方位扫描，发现潜在的安全漏洞。</a:t>
            </a:r>
            <a:endParaRPr sz="1575" b="0" i="0">
              <a:solidFill>
                <a:srgbClr val="000000"/>
              </a:solidFill>
              <a:latin typeface="微软雅黑" panose="020B0503020204020204" charset="-122"/>
            </a:endParaRPr>
          </a:p>
        </p:txBody>
      </p:sp>
      <p:sp>
        <p:nvSpPr>
          <p:cNvPr id="5" name="New shape"/>
          <p:cNvSpPr/>
          <p:nvPr/>
        </p:nvSpPr>
        <p:spPr>
          <a:xfrm>
            <a:off x="1774800" y="2729091"/>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漏洞评估流程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根据漏洞的严重程度、影响范围等因素进行评估，确定修复优先级和策略。</a:t>
            </a:r>
            <a:endParaRPr sz="1575" b="0" i="0">
              <a:solidFill>
                <a:srgbClr val="000000"/>
              </a:solidFill>
              <a:latin typeface="微软雅黑" panose="020B0503020204020204" charset="-122"/>
            </a:endParaRPr>
          </a:p>
        </p:txBody>
      </p:sp>
      <p:sp>
        <p:nvSpPr>
          <p:cNvPr id="6" name="New shape"/>
          <p:cNvSpPr/>
          <p:nvPr/>
        </p:nvSpPr>
        <p:spPr>
          <a:xfrm>
            <a:off x="1774800" y="3902982"/>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修复实施步骤</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制定详细的修复计划，包括补丁安装、配置调整等，确保漏洞得到有效解决。</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2729091"/>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3902982"/>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应急响应预案</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应急响应流程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明确在网络安全事故中各阶段的具体操作步骤，如立即隔离受影响系统、通知相关人员和启动备份恢复计划，确保快速有效处理。</a:t>
            </a:r>
            <a:endParaRPr sz="1575" b="0" i="0">
              <a:solidFill>
                <a:srgbClr val="000000"/>
              </a:solidFill>
              <a:latin typeface="微软雅黑" panose="020B0503020204020204" charset="-122"/>
            </a:endParaRPr>
          </a:p>
        </p:txBody>
      </p:sp>
      <p:sp>
        <p:nvSpPr>
          <p:cNvPr id="5" name="New shape"/>
          <p:cNvSpPr/>
          <p:nvPr/>
        </p:nvSpPr>
        <p:spPr>
          <a:xfrm>
            <a:off x="4430015"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关键角色职责</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定义不同团队成员在应急响应中的具体职责，例如安全管理员负责监控安全事件，技术支持团队负责问题修复，管理层负责协调资源和决策支持。</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演练与培训</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定期进行应急响应演练，提升团队应对突发事件的能力；同时，对员工进行网络安全意识培训，增强整体防范意识和技能。</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06</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运维保障实践要点</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日志监控体系</a:t>
            </a:r>
            <a:endParaRPr sz="3000" b="1" i="0">
              <a:solidFill>
                <a:srgbClr val="000000"/>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日志监控体系概述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日志监控体系是保密网络中的关键组成部分，通过实时收集和分析日志数据，帮助识别潜在的安全威胁和异常行为。</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核心功能与优势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该体系具备实时监控、异常检测和快速响应等功能，能够有效提升网络安全水平，降低安全事件发生的风险。</a:t>
            </a:r>
            <a:endParaRPr sz="1575" b="0" i="0">
              <a:solidFill>
                <a:srgbClr val="000000"/>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实施步骤与最佳实践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实施日志监控体系需遵循标准化流程，包括系统选择、部署配置及定期审计等步骤，以确保其高效运行和持续改进。</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备份恢复方案</a:t>
            </a:r>
            <a:endParaRPr sz="3000" b="1" i="0">
              <a:solidFill>
                <a:srgbClr val="000000"/>
              </a:solidFill>
              <a:latin typeface="微软雅黑" panose="020B0503020204020204" charset="-122"/>
            </a:endParaRPr>
          </a:p>
        </p:txBody>
      </p:sp>
      <p:sp>
        <p:nvSpPr>
          <p:cNvPr id="4" name="New shape"/>
          <p:cNvSpPr/>
          <p:nvPr/>
        </p:nvSpPr>
        <p:spPr>
          <a:xfrm>
            <a:off x="1558800" y="2402271"/>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采用定期全量与增量备份相结合的策略，确保数据在意外丢失时能够快速恢复。同时，备份数据应存储在安全、可靠的环境中，防止物理损坏和网络攻击。</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数据备份策略</a:t>
            </a:r>
            <a:endParaRPr sz="2100" b="1" i="0">
              <a:solidFill>
                <a:srgbClr val="445164"/>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明确数据恢复的步骤和责任人，包括数据验证、系统配置恢复、应用服务重启等环节。通过模拟演练，确保恢复流程的有效性和高效性。</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恢复流程设计</a:t>
            </a:r>
            <a:endParaRPr sz="2100" b="1" i="0">
              <a:solidFill>
                <a:srgbClr val="445164"/>
              </a:solidFill>
              <a:latin typeface="微软雅黑" panose="020B0503020204020204" charset="-122"/>
            </a:endParaRPr>
          </a:p>
        </p:txBody>
      </p:sp>
      <p:sp>
        <p:nvSpPr>
          <p:cNvPr id="8" name="New shape"/>
          <p:cNvSpPr/>
          <p:nvPr/>
        </p:nvSpPr>
        <p:spPr>
          <a:xfrm>
            <a:off x="7301229" y="2402270"/>
            <a:ext cx="2744216"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建立备份恢复系统的持续监控机制，及时发现并解决潜在问题。根据业务需求和技术发展，不断优化备份策略和恢复流程，提升整体数据保护能力。</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持续监控与改进</a:t>
            </a:r>
            <a:endParaRPr sz="2100" b="1" i="0">
              <a:solidFill>
                <a:srgbClr val="445164"/>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人员培训考核</a:t>
            </a:r>
            <a:endParaRPr sz="3000" b="1" i="0">
              <a:solidFill>
                <a:srgbClr val="000000"/>
              </a:solidFill>
              <a:latin typeface="微软雅黑" panose="020B0503020204020204" charset="-122"/>
            </a:endParaRPr>
          </a:p>
        </p:txBody>
      </p:sp>
      <p:sp>
        <p:nvSpPr>
          <p:cNvPr id="4" name="New shape"/>
          <p:cNvSpPr/>
          <p:nvPr/>
        </p:nvSpPr>
        <p:spPr>
          <a:xfrm>
            <a:off x="1774800" y="1555200"/>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保密网络意识培养</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通过定期培训提升员工对保密网络重要性的认识，增强信息安全意识，防范信息泄露风险。</a:t>
            </a:r>
            <a:endParaRPr sz="1575" b="0" i="0">
              <a:solidFill>
                <a:srgbClr val="000000"/>
              </a:solidFill>
              <a:latin typeface="微软雅黑" panose="020B0503020204020204" charset="-122"/>
            </a:endParaRPr>
          </a:p>
        </p:txBody>
      </p:sp>
      <p:sp>
        <p:nvSpPr>
          <p:cNvPr id="5" name="New shape"/>
          <p:cNvSpPr/>
          <p:nvPr/>
        </p:nvSpPr>
        <p:spPr>
          <a:xfrm>
            <a:off x="1774800" y="2729091"/>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技能操作标准制定</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明确保密网络操作规范和流程，确保每位员工熟练掌握，以减少人为操作失误导致的安全事件。</a:t>
            </a:r>
            <a:endParaRPr sz="1575" b="0" i="0">
              <a:solidFill>
                <a:srgbClr val="000000"/>
              </a:solidFill>
              <a:latin typeface="微软雅黑" panose="020B0503020204020204" charset="-122"/>
            </a:endParaRPr>
          </a:p>
        </p:txBody>
      </p:sp>
      <p:sp>
        <p:nvSpPr>
          <p:cNvPr id="6" name="New shape"/>
          <p:cNvSpPr/>
          <p:nvPr/>
        </p:nvSpPr>
        <p:spPr>
          <a:xfrm>
            <a:off x="1774800" y="4263387"/>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考核评估机制建立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实施定期与不定期的保密网络知识与技能考核，确保培训效果，促进员工持续学习和提升。</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2729091"/>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263387"/>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07</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前沿发展趋势展望</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零信任架构融合</a:t>
            </a:r>
            <a:endParaRPr sz="3000" b="1" i="0">
              <a:solidFill>
                <a:srgbClr val="000000"/>
              </a:solidFill>
              <a:latin typeface="微软雅黑" panose="020B0503020204020204" charset="-122"/>
            </a:endParaRPr>
          </a:p>
        </p:txBody>
      </p:sp>
      <p:sp>
        <p:nvSpPr>
          <p:cNvPr id="4" name="New shape"/>
          <p:cNvSpPr/>
          <p:nvPr/>
        </p:nvSpPr>
        <p:spPr>
          <a:xfrm>
            <a:off x="1558800" y="1627201"/>
            <a:ext cx="3040516" cy="3267239"/>
          </a:xfrm>
          <a:prstGeom prst="roundRect">
            <a:avLst>
              <a:gd name="adj" fmla="val 9999"/>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零信任架构简介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零信任架构是一种安全模型，核心思想是不信任任何网络内部或外部的实体，始终对访问权限进行严格控制和验证。</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6" y="1627201"/>
            <a:ext cx="3040502" cy="3267239"/>
          </a:xfrm>
          <a:prstGeom prst="roundRect">
            <a:avLst>
              <a:gd name="adj" fmla="val 10000"/>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融合必要性分析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随着企业数字化转型加速，传统安全边界逐渐模糊，零信任架构的融合成为保障信息安全的关键措施。</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17" y="1627201"/>
            <a:ext cx="3040517" cy="3267239"/>
          </a:xfrm>
          <a:prstGeom prst="roundRect">
            <a:avLst>
              <a:gd name="adj" fmla="val 9999"/>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实施策略与挑战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零信任架构的实施需要综合考虑技术、组织和文化因素，面临的主要挑战包括成本投入、员工培训和持续的安全监控。</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AI智能防护应用</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AI智能防护概述</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AI智能防护是使用人工智能技术保护网络免受攻击。通过机器学习和大数据分析，实时监控并识别潜在威胁，确保网络安全稳定运行。</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445164"/>
                </a:solidFill>
                <a:latin typeface="微软雅黑" panose="020B0503020204020204" charset="-122"/>
              </a:rPr>
              <a:t>核心技术应用</a:t>
            </a:r>
            <a:endParaRPr sz="2100" b="1" i="0">
              <a:solidFill>
                <a:srgbClr val="445164"/>
              </a:solidFill>
              <a:latin typeface="微软雅黑" panose="020B0503020204020204" charset="-122"/>
            </a:endParaRPr>
          </a:p>
          <a:p>
            <a:pPr algn="r">
              <a:lnSpc>
                <a:spcPct val="150000"/>
              </a:lnSpc>
            </a:pPr>
            <a:r>
              <a:rPr sz="1575" b="0" i="0">
                <a:solidFill>
                  <a:srgbClr val="000000"/>
                </a:solidFill>
                <a:latin typeface="微软雅黑" panose="020B0503020204020204" charset="-122"/>
              </a:rPr>
              <a:t>核心AI技术包括深度学习、自然语言处理和图像识别等，用于检测恶意软件、钓鱼网站及异常流量。这些技术提高了防护系统的智能化和准确性。</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未来发展趋势</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随着技术的发展，AI智能防护将更加精准高效。未来可能融合区块链技术，增强数据安全，同时实现跨平台协同防御，全面保障网络环境。</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01</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保密网络概念解析</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量子加密技术演进</a:t>
            </a:r>
            <a:endParaRPr sz="3000" b="1" i="0">
              <a:solidFill>
                <a:srgbClr val="000000"/>
              </a:solidFill>
              <a:latin typeface="微软雅黑" panose="020B0503020204020204" charset="-122"/>
            </a:endParaRPr>
          </a:p>
        </p:txBody>
      </p:sp>
      <p:sp>
        <p:nvSpPr>
          <p:cNvPr id="4" name="New shape"/>
          <p:cNvSpPr/>
          <p:nvPr/>
        </p:nvSpPr>
        <p:spPr>
          <a:xfrm>
            <a:off x="1558800" y="3011879"/>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量子加密技术简介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量子加密技术利用量子力学特性，通过量子密钥分发实现信息传输的绝对安全。其基于量子态不可克隆和测量干扰原理，是当前信息安全领域的前沿技术。</a:t>
            </a:r>
            <a:endParaRPr sz="1575" b="0" i="0">
              <a:solidFill>
                <a:srgbClr val="000000"/>
              </a:solidFill>
              <a:latin typeface="微软雅黑" panose="020B0503020204020204" charset="-122"/>
            </a:endParaRPr>
          </a:p>
        </p:txBody>
      </p:sp>
      <p:sp>
        <p:nvSpPr>
          <p:cNvPr id="5" name="New shape"/>
          <p:cNvSpPr/>
          <p:nvPr/>
        </p:nvSpPr>
        <p:spPr>
          <a:xfrm>
            <a:off x="4430015" y="3011879"/>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关键技术进展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随着量子计算和通信技术的发展，量子加密技术在算法和协议方面取得显著进展。如BB84、E91等协议被广泛研究与应用，提高了系统的安全性和实用性。</a:t>
            </a:r>
            <a:endParaRPr sz="1575" b="0" i="0">
              <a:solidFill>
                <a:srgbClr val="000000"/>
              </a:solidFill>
              <a:latin typeface="微软雅黑" panose="020B0503020204020204" charset="-122"/>
            </a:endParaRPr>
          </a:p>
        </p:txBody>
      </p:sp>
      <p:sp>
        <p:nvSpPr>
          <p:cNvPr id="6" name="New shape"/>
          <p:cNvSpPr/>
          <p:nvPr/>
        </p:nvSpPr>
        <p:spPr>
          <a:xfrm>
            <a:off x="7301229" y="3011879"/>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应用领域展望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量子加密技术在金融、国防、政务等领域有广泛应用前景。其高安全性特点，使其成为保护敏感信息和关键基础设施的重要手段，未来发展潜力巨大。</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定义与范畴界定</a:t>
            </a:r>
            <a:endParaRPr sz="3000" b="1" i="0">
              <a:solidFill>
                <a:srgbClr val="000000"/>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保密网络的定义</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保密网络是指使用特定技术手段，确保信息在传输和存储过程中不被非法访问的专用网络。</a:t>
            </a:r>
            <a:endParaRPr sz="1575" b="0" i="0">
              <a:solidFill>
                <a:srgbClr val="000000"/>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445164"/>
                </a:solidFill>
                <a:latin typeface="微软雅黑" panose="020B0503020204020204" charset="-122"/>
              </a:rPr>
              <a:t>保密网络的范畴界定</a:t>
            </a:r>
            <a:endParaRPr sz="2100" b="1" i="0">
              <a:solidFill>
                <a:srgbClr val="445164"/>
              </a:solidFill>
              <a:latin typeface="微软雅黑" panose="020B0503020204020204" charset="-122"/>
            </a:endParaRPr>
          </a:p>
          <a:p>
            <a:pPr algn="r">
              <a:lnSpc>
                <a:spcPct val="150000"/>
              </a:lnSpc>
            </a:pPr>
            <a:r>
              <a:rPr sz="1575" b="0" i="0">
                <a:solidFill>
                  <a:srgbClr val="000000"/>
                </a:solidFill>
                <a:latin typeface="微软雅黑" panose="020B0503020204020204" charset="-122"/>
              </a:rPr>
              <a:t>主要包括物理隔离、加密通信等技术，广泛应用于政府、军事及商业领域，以保障敏感数据安全。</a:t>
            </a:r>
            <a:endParaRPr sz="1575" b="0" i="0">
              <a:solidFill>
                <a:srgbClr val="000000"/>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保密网络的重要性</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对于保护信息安全、防止数据泄露至关重要，是现代信息安全体系中的重要组成部分。</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核心特征概述</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保密网络是一种专用网络，通过加密技术保护数据在传输过程中的机密性和完整性，适用于处理敏感信息。</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保密网络定义</a:t>
            </a:r>
            <a:endParaRPr sz="2100" b="1" i="0">
              <a:solidFill>
                <a:srgbClr val="445164"/>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保密网络的核心在于采用高级加密标准和安全协议，确保数据在互联网或内部网络中传输的安全，防止未经授权的访问。</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核心技术要素</a:t>
            </a:r>
            <a:endParaRPr sz="2100" b="1" i="0">
              <a:solidFill>
                <a:srgbClr val="445164"/>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保密网络广泛应用于金融交易、政府通信以及企业间数据传输等领域，保障关键信息的安全性和隐私性。</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应用场景分析</a:t>
            </a:r>
            <a:endParaRPr sz="2100" b="1" i="0">
              <a:solidFill>
                <a:srgbClr val="445164"/>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典型应用场景</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企业数据保护</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在企业环境中，保密网络用于保护敏感数据不被未授权访问，确保商业机密和客户信息的安全。</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政府机构安全通信</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政府机构利用保密网络进行内部及对外的敏感通信，防止信息泄露给外部威胁，如间谍活动或黑客攻击。</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金融服务行业应用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金融行业采用保密网络来处理交易数据、客户资料等重要信息，防止数据在传输过程中被截获或篡改。</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02</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体系架构设计原则</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分层防护机制</a:t>
            </a:r>
            <a:endParaRPr sz="3000" b="1" i="0">
              <a:solidFill>
                <a:srgbClr val="000000"/>
              </a:solidFill>
              <a:latin typeface="微软雅黑" panose="020B0503020204020204" charset="-122"/>
            </a:endParaRPr>
          </a:p>
        </p:txBody>
      </p:sp>
      <p:sp>
        <p:nvSpPr>
          <p:cNvPr id="4" name="New shape"/>
          <p:cNvSpPr/>
          <p:nvPr/>
        </p:nvSpPr>
        <p:spPr>
          <a:xfrm>
            <a:off x="1558800" y="1627200"/>
            <a:ext cx="3040555" cy="4348834"/>
          </a:xfrm>
          <a:prstGeom prst="roundRect">
            <a:avLst>
              <a:gd name="adj" fmla="val 10000"/>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网络分层防护概述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网络分层防护是一种通过在不同网络层次上实施安全措施来保护信息安全的技术。它包括物理层、数据链路层、网络层等，旨在防止外部攻击和内部泄露。</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54" y="1627202"/>
            <a:ext cx="3040582" cy="4348834"/>
          </a:xfrm>
          <a:prstGeom prst="roundRect">
            <a:avLst>
              <a:gd name="adj" fmla="val 10000"/>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各层防护技术应用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在物理层，采用防火墙和入侵检测系统来监控进出网络的数据流；在数据链路层，使用加密技术和访问控制列表确保通信安全；网络层则依靠虚拟私人网络和路由协议优化来加强数据传输的安全性。</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938" y="1627201"/>
            <a:ext cx="3040555" cy="4348834"/>
          </a:xfrm>
          <a:prstGeom prst="roundRect">
            <a:avLst>
              <a:gd name="adj" fmla="val 10000"/>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分层防护优势分析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分层防护机制的优势在于能够针对特定层次的威胁进行定制防御策略，提高了整体网络的安全性和稳定性。此外，它还便于管理和监控，有助于快速响应安全事件。</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最小权限控制</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最小权限控制概念</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最小权限控制是一种信息安全策略，确保用户仅获得完成其任务所必需的最少权限，从而降低安全风险。</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445164"/>
                </a:solidFill>
                <a:latin typeface="微软雅黑" panose="020B0503020204020204" charset="-122"/>
              </a:rPr>
              <a:t>实施方法与步骤</a:t>
            </a:r>
            <a:endParaRPr sz="2100" b="1" i="0">
              <a:solidFill>
                <a:srgbClr val="445164"/>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实施最小权限控制需明确角色职责，分配适当权限，定期审计权限使用情况，及时调整以应对变化。</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应用价值与挑战</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最小权限控制能有效防止数据泄露和内部威胁，但实施过程中需平衡灵活性与安全性，确保业务连续性。</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4108</Words>
  <Application>WPS 演示</Application>
  <PresentationFormat>全屏显示(4:3)</PresentationFormat>
  <Paragraphs>348</Paragraphs>
  <Slides>31</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31</vt:i4>
      </vt:variant>
    </vt:vector>
  </HeadingPairs>
  <TitlesOfParts>
    <vt:vector size="38"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2025-09-30T16:39:00Z</dcterms:created>
  <dcterms:modified xsi:type="dcterms:W3CDTF">2025-09-30T16:39:10Z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4BDEFC056AD24DB68C773EA4C19DE21D_12</vt:lpwstr>
  </property>
  <property fmtid="{D5CDD505-2E9C-101B-9397-08002B2CF9AE}" pid="3" name="KSOProductBuildVer">
    <vt:lpwstr>2052-12.1.0.22529</vt:lpwstr>
  </property>
</Properties>
</file>