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12192000" cy="6858000" type="screen16x9"/>
  <p:notesSz cx="6858000" cy="9144000"/>
  <p:custDataLst>
    <p:tags r:id="rId3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9" Type="http://schemas.openxmlformats.org/officeDocument/2006/relationships/tags" Target="tags/tag1.xml"/><Relationship Id="rId38" Type="http://schemas.openxmlformats.org/officeDocument/2006/relationships/tableStyles" Target="tableStyles.xml"/><Relationship Id="rId37" Type="http://schemas.openxmlformats.org/officeDocument/2006/relationships/viewProps" Target="viewProps.xml"/><Relationship Id="rId36" Type="http://schemas.openxmlformats.org/officeDocument/2006/relationships/presProps" Target="presProps.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转基因技术前沿探索</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0F3552"/>
                </a:solidFill>
                <a:latin typeface="微软雅黑" panose="020B0503020204020204" charset="-122"/>
              </a:rPr>
              <a:t>科学应用与安全解析</a:t>
            </a:r>
            <a:endParaRPr sz="3000" b="1" i="0">
              <a:solidFill>
                <a:srgbClr val="0F3552"/>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2025/09/30</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提高效率增产</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转基因技术通过基因编辑，使作物具备更高的光合效率和生长速度，有效提升产量，满足日益增长的食物需求。</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提高作物产量</a:t>
            </a:r>
            <a:endParaRPr sz="2100" b="1" i="0">
              <a:solidFill>
                <a:srgbClr val="0F3552"/>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利用转基因技术，可以加速作物的生长周期，减少种植时间和成本，同时保持甚至提高作物的营养价值和品质。</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缩短生长周期</a:t>
            </a:r>
            <a:endParaRPr sz="2100" b="1" i="0">
              <a:solidFill>
                <a:srgbClr val="0F3552"/>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转基因作物能够抵抗干旱、盐碱等恶劣环境，显著提高作物的生存率和产量稳定性，适应更广泛的种植条件。</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增强抗逆性</a:t>
            </a:r>
            <a:endParaRPr sz="2100" b="1" i="0">
              <a:solidFill>
                <a:srgbClr val="0F3552"/>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抗逆性增强</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抗逆性增强定义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抗逆性增强是指通过转基因技术使作物在逆境条件下仍能维持正常生长和产量，包括抗旱、耐盐碱、抗寒等特性。</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抗逆性增强的机制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主要通过引入外源基因表达抗逆相关蛋白或酶，调控植物生理反应，提高细胞膜稳定性，减少逆境伤害，增强适应能力。</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抗逆性增强的应用实例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如转基因水稻、玉米等作物，通过导入耐旱耐盐基因，显著提高了其在干旱、盐碱地区的种植适应性和产量表现。</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04</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安全性争议探讨</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生态影响评估</a:t>
            </a:r>
            <a:endParaRPr sz="3000" b="1" i="0">
              <a:solidFill>
                <a:srgbClr val="000000"/>
              </a:solidFill>
              <a:latin typeface="微软雅黑" panose="020B0503020204020204" charset="-122"/>
            </a:endParaRPr>
          </a:p>
        </p:txBody>
      </p:sp>
      <p:sp>
        <p:nvSpPr>
          <p:cNvPr id="4" name="New shape"/>
          <p:cNvSpPr/>
          <p:nvPr/>
        </p:nvSpPr>
        <p:spPr>
          <a:xfrm>
            <a:off x="1558799" y="1627201"/>
            <a:ext cx="3031739" cy="2898928"/>
          </a:xfrm>
          <a:prstGeom prst="roundRect">
            <a:avLst>
              <a:gd name="adj" fmla="val 10032"/>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转基因生态风险</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转基因技术可能改变生物多样性，影响生态系统平衡，需进行长期监测和评估。</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17538" y="1627200"/>
            <a:ext cx="3031738" cy="2898928"/>
          </a:xfrm>
          <a:prstGeom prst="roundRect">
            <a:avLst>
              <a:gd name="adj" fmla="val 10032"/>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生物入侵与竞争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转基因作物可能成为入侵物种，对本地植物构成竞争压力，破坏生态平衡。</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76274" y="1627200"/>
            <a:ext cx="3032171" cy="2898928"/>
          </a:xfrm>
          <a:prstGeom prst="roundRect">
            <a:avLst>
              <a:gd name="adj" fmla="val 10000"/>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基因流动与变异</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转基因通过花粉等途径可能导致基因流动，引发非目标生物的基因变异，影响生态安全。</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食品安全考量</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转基因食品安全性评估</a:t>
            </a:r>
            <a:endParaRPr sz="2100" b="1" i="0">
              <a:solidFill>
                <a:srgbClr val="0F3552"/>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通过严格的实验室检测和田间试验，评估转基因食品对人体健康的潜在影响，确保其安全性符合国际标准。</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F3552"/>
                </a:solidFill>
                <a:latin typeface="微软雅黑" panose="020B0503020204020204" charset="-122"/>
              </a:rPr>
              <a:t>长期食用风险研究</a:t>
            </a:r>
            <a:endParaRPr sz="2100" b="1" i="0">
              <a:solidFill>
                <a:srgbClr val="0F3552"/>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对长期食用转基因食品的人群进行跟踪调查，监测可能的慢性健康问题，如过敏反应、遗传变异等，以科学数据支持决策。</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监管措施与公众沟通</a:t>
            </a:r>
            <a:endParaRPr sz="2100" b="1" i="0">
              <a:solidFill>
                <a:srgbClr val="0F3552"/>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建立完善的转基因食品安全监管体系，加强与公众的信息交流，提高透明度，增强公众对转基因食品安全性的信心。</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05</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伦理道德挑战</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生物多样性保护</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生物多样性价值</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生物多样性是地球生命的基础，对于维持生态平衡、提供食物资源和药物研发具有不可替代的重要性。</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转基因技术在保护中的角色</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转基因技术通过改造作物的基因，增强其对病虫害的抵抗力，有助于减少农药使用，间接保护生物多样性。</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面临挑战与前景展望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尽管转基因技术为生物多样性保护提供了新途径，但其安全性和长期影响仍需深入探讨，未来需平衡科技进步与生态保护。</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人类干预边界</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人类干预的伦理边界</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探讨转基因技术在改变生物基因组时，面临的伦理和道德问题。包括对自然法则的干预、生态平衡的破坏以及可能引发的社会伦理争议。</a:t>
            </a:r>
            <a:endParaRPr sz="1575" b="0" i="0">
              <a:solidFill>
                <a:srgbClr val="000000"/>
              </a:solidFill>
              <a:latin typeface="微软雅黑" panose="020B0503020204020204" charset="-122"/>
            </a:endParaRPr>
          </a:p>
        </p:txBody>
      </p:sp>
      <p:sp>
        <p:nvSpPr>
          <p:cNvPr id="5" name="New shape"/>
          <p:cNvSpPr/>
          <p:nvPr/>
        </p:nvSpPr>
        <p:spPr>
          <a:xfrm>
            <a:off x="4430015"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科学与自然的和谐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分析转基因技术如何促进科学研究，同时强调保持人与自然和谐共生的重要性。讨论科学家在推动科技进步时，应如何尊重自然规律和生态系统。</a:t>
            </a:r>
            <a:endParaRPr sz="1575" b="0" i="0">
              <a:solidFill>
                <a:srgbClr val="000000"/>
              </a:solidFill>
              <a:latin typeface="微软雅黑" panose="020B0503020204020204" charset="-122"/>
            </a:endParaRPr>
          </a:p>
        </p:txBody>
      </p:sp>
      <p:sp>
        <p:nvSpPr>
          <p:cNvPr id="6" name="New shape"/>
          <p:cNvSpPr/>
          <p:nvPr/>
        </p:nvSpPr>
        <p:spPr>
          <a:xfrm>
            <a:off x="7301229" y="1627200"/>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法律与规范的角色</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阐述法律法规在界定转基因技术使用范围中的作用，包括对转基因产品安全性的评估标准、审批流程及市场监管机制，确保科技发展不超越道德和法律边界。</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06</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监管政策现状</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国际法规对比</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国际转基因法规概览</a:t>
            </a:r>
            <a:endParaRPr sz="2100" b="1" i="0">
              <a:solidFill>
                <a:srgbClr val="0F3552"/>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全球主要国家对转基因技术制定不同法规，如美国强调产品安全和公众参与，欧盟严格限制基因转移，中国则注重生物安全与监管。</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F3552"/>
                </a:solidFill>
                <a:latin typeface="微软雅黑" panose="020B0503020204020204" charset="-122"/>
              </a:rPr>
              <a:t>转基因食品监管差异</a:t>
            </a:r>
            <a:endParaRPr sz="2100" b="1" i="0">
              <a:solidFill>
                <a:srgbClr val="0F3552"/>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各国在转基因食品的标识、审批流程上存在显著差异，部分国家强制标识所有含转基因成分的食品，而其他国家仅要求特定条件下标识。</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国际合作与标准化进程</a:t>
            </a:r>
            <a:endParaRPr sz="2100" b="1" i="0">
              <a:solidFill>
                <a:srgbClr val="0F3552"/>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面对全球化挑战，国际组织推动转基因技术标准化，促进跨国合作与信息共享，以期实现科学共识与市场准入的一致性。</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目录</a:t>
            </a:r>
            <a:endParaRPr sz="4800" b="1" i="0">
              <a:solidFill>
                <a:srgbClr val="5197FC"/>
              </a:solidFill>
              <a:latin typeface="微软雅黑" panose="020B0503020204020204" charset="-122"/>
            </a:endParaRPr>
          </a:p>
        </p:txBody>
      </p:sp>
      <p:sp>
        <p:nvSpPr>
          <p:cNvPr id="4" name="New shape"/>
          <p:cNvSpPr/>
          <p:nvPr/>
        </p:nvSpPr>
        <p:spPr>
          <a:xfrm>
            <a:off x="1486800"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F3552"/>
                </a:solidFill>
                <a:latin typeface="微软雅黑" panose="020B0503020204020204" charset="-122"/>
              </a:rPr>
              <a:t>01</a:t>
            </a:r>
            <a:endParaRPr sz="1575" b="1">
              <a:solidFill>
                <a:srgbClr val="0F3552"/>
              </a:solidFill>
              <a:latin typeface="微软雅黑" panose="020B0503020204020204" charset="-122"/>
            </a:endParaRPr>
          </a:p>
          <a:p>
            <a:pPr>
              <a:lnSpc>
                <a:spcPct val="150000"/>
              </a:lnSpc>
            </a:pPr>
            <a:r>
              <a:rPr sz="1575" b="0" i="0">
                <a:solidFill>
                  <a:srgbClr val="000000"/>
                </a:solidFill>
                <a:latin typeface="微软雅黑" panose="020B0503020204020204" charset="-122"/>
              </a:rPr>
              <a:t>转基因技术概述</a:t>
            </a:r>
            <a:endParaRPr sz="1575" b="0" i="0">
              <a:solidFill>
                <a:srgbClr val="000000"/>
              </a:solidFill>
              <a:latin typeface="微软雅黑" panose="020B0503020204020204" charset="-122"/>
            </a:endParaRPr>
          </a:p>
        </p:txBody>
      </p:sp>
      <p:sp>
        <p:nvSpPr>
          <p:cNvPr id="5" name="New shape"/>
          <p:cNvSpPr/>
          <p:nvPr/>
        </p:nvSpPr>
        <p:spPr>
          <a:xfrm>
            <a:off x="3455314"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F3552"/>
                </a:solidFill>
                <a:latin typeface="微软雅黑" panose="020B0503020204020204" charset="-122"/>
              </a:rPr>
              <a:t>02</a:t>
            </a:r>
            <a:endParaRPr sz="1575" b="1">
              <a:solidFill>
                <a:srgbClr val="0F3552"/>
              </a:solidFill>
              <a:latin typeface="微软雅黑" panose="020B0503020204020204" charset="-122"/>
            </a:endParaRPr>
          </a:p>
          <a:p>
            <a:pPr>
              <a:lnSpc>
                <a:spcPct val="150000"/>
              </a:lnSpc>
            </a:pPr>
            <a:r>
              <a:rPr sz="1575" b="0" i="0">
                <a:solidFill>
                  <a:srgbClr val="000000"/>
                </a:solidFill>
                <a:latin typeface="微软雅黑" panose="020B0503020204020204" charset="-122"/>
              </a:rPr>
              <a:t>应用领域展示</a:t>
            </a:r>
            <a:endParaRPr sz="1575" b="0" i="0">
              <a:solidFill>
                <a:srgbClr val="000000"/>
              </a:solidFill>
              <a:latin typeface="微软雅黑" panose="020B0503020204020204" charset="-122"/>
            </a:endParaRPr>
          </a:p>
        </p:txBody>
      </p:sp>
      <p:sp>
        <p:nvSpPr>
          <p:cNvPr id="6" name="New shape"/>
          <p:cNvSpPr/>
          <p:nvPr/>
        </p:nvSpPr>
        <p:spPr>
          <a:xfrm>
            <a:off x="5423828"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F3552"/>
                </a:solidFill>
                <a:latin typeface="微软雅黑" panose="020B0503020204020204" charset="-122"/>
              </a:rPr>
              <a:t>03</a:t>
            </a:r>
            <a:endParaRPr sz="1575" b="1">
              <a:solidFill>
                <a:srgbClr val="0F3552"/>
              </a:solidFill>
              <a:latin typeface="微软雅黑" panose="020B0503020204020204" charset="-122"/>
            </a:endParaRPr>
          </a:p>
          <a:p>
            <a:pPr>
              <a:lnSpc>
                <a:spcPct val="150000"/>
              </a:lnSpc>
            </a:pPr>
            <a:r>
              <a:rPr sz="1575" b="0" i="0">
                <a:solidFill>
                  <a:srgbClr val="000000"/>
                </a:solidFill>
                <a:latin typeface="微软雅黑" panose="020B0503020204020204" charset="-122"/>
              </a:rPr>
              <a:t>优势特点分析</a:t>
            </a:r>
            <a:endParaRPr sz="1575" b="0" i="0">
              <a:solidFill>
                <a:srgbClr val="000000"/>
              </a:solidFill>
              <a:latin typeface="微软雅黑" panose="020B0503020204020204" charset="-122"/>
            </a:endParaRPr>
          </a:p>
        </p:txBody>
      </p:sp>
      <p:sp>
        <p:nvSpPr>
          <p:cNvPr id="7" name="New shape"/>
          <p:cNvSpPr/>
          <p:nvPr/>
        </p:nvSpPr>
        <p:spPr>
          <a:xfrm>
            <a:off x="7392342"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F3552"/>
                </a:solidFill>
                <a:latin typeface="微软雅黑" panose="020B0503020204020204" charset="-122"/>
              </a:rPr>
              <a:t>04</a:t>
            </a:r>
            <a:endParaRPr sz="1575" b="1">
              <a:solidFill>
                <a:srgbClr val="0F3552"/>
              </a:solidFill>
              <a:latin typeface="微软雅黑" panose="020B0503020204020204" charset="-122"/>
            </a:endParaRPr>
          </a:p>
          <a:p>
            <a:pPr>
              <a:lnSpc>
                <a:spcPct val="150000"/>
              </a:lnSpc>
            </a:pPr>
            <a:r>
              <a:rPr sz="1575" b="0" i="0">
                <a:solidFill>
                  <a:srgbClr val="000000"/>
                </a:solidFill>
                <a:latin typeface="微软雅黑" panose="020B0503020204020204" charset="-122"/>
              </a:rPr>
              <a:t>安全性争议探讨</a:t>
            </a:r>
            <a:endParaRPr sz="1575" b="0" i="0">
              <a:solidFill>
                <a:srgbClr val="000000"/>
              </a:solidFill>
              <a:latin typeface="微软雅黑" panose="020B0503020204020204" charset="-122"/>
            </a:endParaRPr>
          </a:p>
        </p:txBody>
      </p:sp>
      <p:sp>
        <p:nvSpPr>
          <p:cNvPr id="8" name="New shape"/>
          <p:cNvSpPr/>
          <p:nvPr/>
        </p:nvSpPr>
        <p:spPr>
          <a:xfrm>
            <a:off x="9360857"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F3552"/>
                </a:solidFill>
                <a:latin typeface="微软雅黑" panose="020B0503020204020204" charset="-122"/>
              </a:rPr>
              <a:t>05</a:t>
            </a:r>
            <a:endParaRPr sz="1575" b="1">
              <a:solidFill>
                <a:srgbClr val="0F3552"/>
              </a:solidFill>
              <a:latin typeface="微软雅黑" panose="020B0503020204020204" charset="-122"/>
            </a:endParaRPr>
          </a:p>
          <a:p>
            <a:pPr>
              <a:lnSpc>
                <a:spcPct val="150000"/>
              </a:lnSpc>
            </a:pPr>
            <a:r>
              <a:rPr sz="1575" b="0" i="0">
                <a:solidFill>
                  <a:srgbClr val="000000"/>
                </a:solidFill>
                <a:latin typeface="微软雅黑" panose="020B0503020204020204" charset="-122"/>
              </a:rPr>
              <a:t>伦理道德挑战</a:t>
            </a:r>
            <a:endParaRPr sz="1575" b="0" i="0">
              <a:solidFill>
                <a:srgbClr val="000000"/>
              </a:solidFill>
              <a:latin typeface="微软雅黑" panose="020B0503020204020204" charset="-122"/>
            </a:endParaRPr>
          </a:p>
        </p:txBody>
      </p:sp>
      <p:sp>
        <p:nvSpPr>
          <p:cNvPr id="9" name="New shape"/>
          <p:cNvSpPr/>
          <p:nvPr/>
        </p:nvSpPr>
        <p:spPr>
          <a:xfrm>
            <a:off x="1486800"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F3552"/>
                </a:solidFill>
                <a:latin typeface="微软雅黑" panose="020B0503020204020204" charset="-122"/>
              </a:rPr>
              <a:t>06</a:t>
            </a:r>
            <a:endParaRPr sz="1575" b="1">
              <a:solidFill>
                <a:srgbClr val="0F3552"/>
              </a:solidFill>
              <a:latin typeface="微软雅黑" panose="020B0503020204020204" charset="-122"/>
            </a:endParaRPr>
          </a:p>
          <a:p>
            <a:pPr>
              <a:lnSpc>
                <a:spcPct val="150000"/>
              </a:lnSpc>
            </a:pPr>
            <a:r>
              <a:rPr sz="1575" b="0" i="0">
                <a:solidFill>
                  <a:srgbClr val="000000"/>
                </a:solidFill>
                <a:latin typeface="微软雅黑" panose="020B0503020204020204" charset="-122"/>
              </a:rPr>
              <a:t>监管政策现状</a:t>
            </a:r>
            <a:endParaRPr sz="1575" b="0" i="0">
              <a:solidFill>
                <a:srgbClr val="000000"/>
              </a:solidFill>
              <a:latin typeface="微软雅黑" panose="020B0503020204020204" charset="-122"/>
            </a:endParaRPr>
          </a:p>
        </p:txBody>
      </p:sp>
      <p:sp>
        <p:nvSpPr>
          <p:cNvPr id="10" name="New shape"/>
          <p:cNvSpPr/>
          <p:nvPr/>
        </p:nvSpPr>
        <p:spPr>
          <a:xfrm>
            <a:off x="3455314"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F3552"/>
                </a:solidFill>
                <a:latin typeface="微软雅黑" panose="020B0503020204020204" charset="-122"/>
              </a:rPr>
              <a:t>07</a:t>
            </a:r>
            <a:endParaRPr sz="1575" b="1">
              <a:solidFill>
                <a:srgbClr val="0F3552"/>
              </a:solidFill>
              <a:latin typeface="微软雅黑" panose="020B0503020204020204" charset="-122"/>
            </a:endParaRPr>
          </a:p>
          <a:p>
            <a:pPr>
              <a:lnSpc>
                <a:spcPct val="150000"/>
              </a:lnSpc>
            </a:pPr>
            <a:r>
              <a:rPr sz="1575" b="0" i="0">
                <a:solidFill>
                  <a:srgbClr val="000000"/>
                </a:solidFill>
                <a:latin typeface="微软雅黑" panose="020B0503020204020204" charset="-122"/>
              </a:rPr>
              <a:t>未来发展趋势</a:t>
            </a:r>
            <a:endParaRPr sz="1575" b="0" i="0">
              <a:solidFill>
                <a:srgbClr val="000000"/>
              </a:solidFill>
              <a:latin typeface="微软雅黑" panose="020B0503020204020204" charset="-122"/>
            </a:endParaRPr>
          </a:p>
        </p:txBody>
      </p:sp>
      <p:sp>
        <p:nvSpPr>
          <p:cNvPr id="11" name="New shape"/>
          <p:cNvSpPr/>
          <p:nvPr/>
        </p:nvSpPr>
        <p:spPr>
          <a:xfrm>
            <a:off x="5423828"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F3552"/>
                </a:solidFill>
                <a:latin typeface="微软雅黑" panose="020B0503020204020204" charset="-122"/>
              </a:rPr>
              <a:t>08</a:t>
            </a:r>
            <a:endParaRPr sz="1575" b="1">
              <a:solidFill>
                <a:srgbClr val="0F3552"/>
              </a:solidFill>
              <a:latin typeface="微软雅黑" panose="020B0503020204020204" charset="-122"/>
            </a:endParaRPr>
          </a:p>
          <a:p>
            <a:pPr>
              <a:lnSpc>
                <a:spcPct val="150000"/>
              </a:lnSpc>
            </a:pPr>
            <a:r>
              <a:rPr sz="1575" b="0" i="0">
                <a:solidFill>
                  <a:srgbClr val="000000"/>
                </a:solidFill>
                <a:latin typeface="微软雅黑" panose="020B0503020204020204" charset="-122"/>
              </a:rPr>
              <a:t>公众认知调查</a:t>
            </a:r>
            <a:endParaRPr sz="1575" b="0" i="0">
              <a:solidFill>
                <a:srgbClr val="000000"/>
              </a:solidFill>
              <a:latin typeface="微软雅黑" panose="020B0503020204020204" charset="-122"/>
            </a:endParaRPr>
          </a:p>
        </p:txBody>
      </p:sp>
      <p:sp>
        <p:nvSpPr>
          <p:cNvPr id="12" name="New shape"/>
          <p:cNvSpPr/>
          <p:nvPr/>
        </p:nvSpPr>
        <p:spPr>
          <a:xfrm>
            <a:off x="7392342"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F3552"/>
                </a:solidFill>
                <a:latin typeface="微软雅黑" panose="020B0503020204020204" charset="-122"/>
              </a:rPr>
              <a:t>09</a:t>
            </a:r>
            <a:endParaRPr sz="1575" b="1">
              <a:solidFill>
                <a:srgbClr val="0F3552"/>
              </a:solidFill>
              <a:latin typeface="微软雅黑" panose="020B0503020204020204" charset="-122"/>
            </a:endParaRPr>
          </a:p>
          <a:p>
            <a:pPr>
              <a:lnSpc>
                <a:spcPct val="150000"/>
              </a:lnSpc>
            </a:pPr>
            <a:r>
              <a:rPr sz="1575" b="0" i="0">
                <a:solidFill>
                  <a:srgbClr val="000000"/>
                </a:solidFill>
                <a:latin typeface="微软雅黑" panose="020B0503020204020204" charset="-122"/>
              </a:rPr>
              <a:t>案例研究分享</a:t>
            </a:r>
            <a:endParaRPr sz="1575" b="0" i="0">
              <a:solidFill>
                <a:srgbClr val="000000"/>
              </a:solidFill>
              <a:latin typeface="微软雅黑" panose="020B0503020204020204" charset="-122"/>
            </a:endParaRPr>
          </a:p>
        </p:txBody>
      </p:sp>
      <p:sp>
        <p:nvSpPr>
          <p:cNvPr id="13" name="New shape"/>
          <p:cNvSpPr/>
          <p:nvPr/>
        </p:nvSpPr>
        <p:spPr>
          <a:xfrm>
            <a:off x="9360857"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F3552"/>
                </a:solidFill>
                <a:latin typeface="微软雅黑" panose="020B0503020204020204" charset="-122"/>
              </a:rPr>
              <a:t>10</a:t>
            </a:r>
            <a:endParaRPr sz="1575" b="1">
              <a:solidFill>
                <a:srgbClr val="0F3552"/>
              </a:solidFill>
              <a:latin typeface="微软雅黑" panose="020B0503020204020204" charset="-122"/>
            </a:endParaRPr>
          </a:p>
          <a:p>
            <a:pPr>
              <a:lnSpc>
                <a:spcPct val="150000"/>
              </a:lnSpc>
            </a:pPr>
            <a:r>
              <a:rPr sz="1575" b="0" i="0">
                <a:solidFill>
                  <a:srgbClr val="000000"/>
                </a:solidFill>
                <a:latin typeface="微软雅黑" panose="020B0503020204020204" charset="-122"/>
              </a:rPr>
              <a:t>行业专家观点</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国内管理措施</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中国对转基因技术实施严格监管，通过《农业转基因生物安全管理条例》确保转基因作物的生态安全和公众健康。</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国内转基因法规</a:t>
            </a:r>
            <a:endParaRPr sz="2100" b="1" i="0">
              <a:solidFill>
                <a:srgbClr val="0F3552"/>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转基因生物在商业化前需经过严格的环境释放和食用安全性评估，只有满足特定标准的项目才能获得生产和应用许可。</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审批流程与标准</a:t>
            </a:r>
            <a:endParaRPr sz="2100" b="1" i="0">
              <a:solidFill>
                <a:srgbClr val="0F3552"/>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建立国家级和地方级监管网络，加强对转基因产品的市场监控和质量抽检，确保消费者权益不受侵害。</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监管体系与执法</a:t>
            </a:r>
            <a:endParaRPr sz="2100" b="1" i="0">
              <a:solidFill>
                <a:srgbClr val="0F3552"/>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07</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未来发展趋势</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技术创新方向</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基因编辑技术进展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基因编辑技术，如CRISPR-Cas9系统，使得科学家能够精确修改生物体的遗传信息，为转基因研究开辟了新的可能。</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合成生物学创新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合成生物学利用设计原理创建新的生物系统，通过组合不同生物元件，加速了转基因作物的研发进程，提高了效率。</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基因表达调控策略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通过调控基因的表达，可以优化转基因植物或动物的特性，如提高产量、增强抗病性等，这是技术创新的重要方向之一。</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产业融合前景</a:t>
            </a:r>
            <a:endParaRPr sz="3000" b="1" i="0">
              <a:solidFill>
                <a:srgbClr val="000000"/>
              </a:solidFill>
              <a:latin typeface="微软雅黑" panose="020B0503020204020204" charset="-122"/>
            </a:endParaRPr>
          </a:p>
        </p:txBody>
      </p:sp>
      <p:sp>
        <p:nvSpPr>
          <p:cNvPr id="4" name="New shape"/>
          <p:cNvSpPr/>
          <p:nvPr/>
        </p:nvSpPr>
        <p:spPr>
          <a:xfrm>
            <a:off x="1558800" y="1627201"/>
            <a:ext cx="3040532" cy="3627439"/>
          </a:xfrm>
          <a:prstGeom prst="roundRect">
            <a:avLst>
              <a:gd name="adj" fmla="val 9999"/>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生物技术融合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转基因技术通过与其他生物技术如基因编辑、合成生物学等结合，实现更精确的基因操作和功能优化，推动生物产业创新发展。</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0"/>
            <a:ext cx="3040542" cy="3627439"/>
          </a:xfrm>
          <a:prstGeom prst="roundRect">
            <a:avLst>
              <a:gd name="adj" fmla="val 10000"/>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农业与食品工业</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转基因作物在提高产量、抗病虫害能力方面具有显著优势，对保障粮食安全和提升食品加工品质有重要影响，促进农业与食品工业深度融合。</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74" y="1627201"/>
            <a:ext cx="3040532" cy="3627439"/>
          </a:xfrm>
          <a:prstGeom prst="roundRect">
            <a:avLst>
              <a:gd name="adj" fmla="val 9999"/>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医药健康领域</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转基因技术在药物生产、疾病治疗及新药研发等方面展现出巨大潜力，为解决重大医疗问题提供创新解决方案，推动医药健康产业进步。</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08</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公众认知调查</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接受程度分布</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转基因技术在社会中的接受程度存在明显分歧，一部分人认为其是解决食品短缺的有效手段，而另一部分人则担忧潜在风险。</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公众接受度现状</a:t>
            </a:r>
            <a:endParaRPr sz="2100" b="1" i="0">
              <a:solidFill>
                <a:srgbClr val="0F3552"/>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各地区对转基因技术的接受程度受文化、经济和政策等因素影响，发达国家通常持开放态度，而发展中国家则较为谨慎。</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不同地区差异</a:t>
            </a:r>
            <a:endParaRPr sz="2100" b="1" i="0">
              <a:solidFill>
                <a:srgbClr val="0F3552"/>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影响公众接受度的因素包括科学认知水平、媒体宣传以及政策法规等，这些因素共同作用于人们对转基因技术的看法与评价。</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影响因素分析</a:t>
            </a:r>
            <a:endParaRPr sz="2100" b="1" i="0">
              <a:solidFill>
                <a:srgbClr val="0F3552"/>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科普教育需求</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转基因技术定义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转基因技术是一种通过人工方法，将特定基因从一种生物体转移至另一种生物体的生物技术。</a:t>
            </a:r>
            <a:endParaRPr sz="1575" b="0" i="0">
              <a:solidFill>
                <a:srgbClr val="000000"/>
              </a:solidFill>
              <a:latin typeface="微软雅黑" panose="020B0503020204020204" charset="-122"/>
            </a:endParaRPr>
          </a:p>
        </p:txBody>
      </p:sp>
      <p:sp>
        <p:nvSpPr>
          <p:cNvPr id="5" name="New shape"/>
          <p:cNvSpPr/>
          <p:nvPr/>
        </p:nvSpPr>
        <p:spPr>
          <a:xfrm>
            <a:off x="1774800" y="3089497"/>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转基因技术应用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转基因技术在农业、医药等领域有着广泛应用，如转基因作物提高了产量和抗病性。</a:t>
            </a:r>
            <a:endParaRPr sz="1575" b="0" i="0">
              <a:solidFill>
                <a:srgbClr val="000000"/>
              </a:solidFill>
              <a:latin typeface="微软雅黑" panose="020B0503020204020204" charset="-122"/>
            </a:endParaRPr>
          </a:p>
        </p:txBody>
      </p:sp>
      <p:sp>
        <p:nvSpPr>
          <p:cNvPr id="6" name="New shape"/>
          <p:cNvSpPr/>
          <p:nvPr/>
        </p:nvSpPr>
        <p:spPr>
          <a:xfrm>
            <a:off x="1774800" y="4263387"/>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公众科普需求</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随着科技发展，公众对转基因技术的了解需求增加，科普教育有助于消除误解和恐慌。</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263387"/>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09</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案例研究分享</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成功应用实例</a:t>
            </a:r>
            <a:endParaRPr sz="3000" b="1" i="0">
              <a:solidFill>
                <a:srgbClr val="000000"/>
              </a:solidFill>
              <a:latin typeface="微软雅黑" panose="020B0503020204020204" charset="-122"/>
            </a:endParaRPr>
          </a:p>
        </p:txBody>
      </p:sp>
      <p:sp>
        <p:nvSpPr>
          <p:cNvPr id="4" name="New shape"/>
          <p:cNvSpPr/>
          <p:nvPr/>
        </p:nvSpPr>
        <p:spPr>
          <a:xfrm>
            <a:off x="1558800" y="1627201"/>
            <a:ext cx="2962463" cy="2228825"/>
          </a:xfrm>
          <a:prstGeom prst="roundRect">
            <a:avLst>
              <a:gd name="adj" fmla="val 12976"/>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抗虫转基因作物</a:t>
            </a:r>
            <a:br>
              <a:rPr sz="1800">
                <a:latin typeface="微软雅黑" panose="020B0503020204020204" charset="-122"/>
              </a:rPr>
            </a:br>
            <a:endParaRPr sz="1800">
              <a:latin typeface="微软雅黑" panose="020B0503020204020204" charset="-122"/>
            </a:endParaRPr>
          </a:p>
          <a:p>
            <a:pPr algn="l">
              <a:lnSpc>
                <a:spcPct val="150000"/>
              </a:lnSpc>
            </a:pP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648262" y="1627201"/>
            <a:ext cx="2962462" cy="2228826"/>
          </a:xfrm>
          <a:prstGeom prst="roundRect">
            <a:avLst>
              <a:gd name="adj" fmla="val 12976"/>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耐旱转基因植物</a:t>
            </a:r>
            <a:br>
              <a:rPr sz="1800">
                <a:latin typeface="微软雅黑" panose="020B0503020204020204" charset="-122"/>
              </a:rPr>
            </a:br>
            <a:endParaRPr sz="1800">
              <a:latin typeface="微软雅黑" panose="020B0503020204020204" charset="-122"/>
            </a:endParaRPr>
          </a:p>
          <a:p>
            <a:pPr algn="l">
              <a:lnSpc>
                <a:spcPct val="150000"/>
              </a:lnSpc>
            </a:pP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737725" y="1627201"/>
            <a:ext cx="2962462" cy="2228825"/>
          </a:xfrm>
          <a:prstGeom prst="roundRect">
            <a:avLst>
              <a:gd name="adj" fmla="val 12976"/>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抗病毒转基因作物</a:t>
            </a:r>
            <a:br>
              <a:rPr sz="1800">
                <a:latin typeface="微软雅黑" panose="020B0503020204020204" charset="-122"/>
              </a:rPr>
            </a:br>
            <a:endParaRPr sz="1800">
              <a:latin typeface="微软雅黑" panose="020B0503020204020204" charset="-122"/>
            </a:endParaRPr>
          </a:p>
          <a:p>
            <a:pPr algn="l">
              <a:lnSpc>
                <a:spcPct val="150000"/>
              </a:lnSpc>
            </a:pP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失败教训总结</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技术应用失败案例</a:t>
            </a:r>
            <a:endParaRPr sz="2100" b="1" i="0">
              <a:solidFill>
                <a:srgbClr val="0F3552"/>
              </a:solidFill>
              <a:latin typeface="微软雅黑" panose="020B0503020204020204" charset="-122"/>
            </a:endParaRPr>
          </a:p>
          <a:p>
            <a:pPr algn="l">
              <a:lnSpc>
                <a:spcPct val="150000"/>
              </a:lnSpc>
            </a:pPr>
            <a:r>
              <a:rPr sz="1575" b="0" i="0">
                <a:solidFill>
                  <a:srgbClr val="000000"/>
                </a:solidFill>
                <a:latin typeface="微软雅黑" panose="020B0503020204020204" charset="-122"/>
              </a:rPr>
              <a:t>转基因技术在实际应用中遭遇诸多挑战，如基因表达不稳定、环境适应能力差等问题，导致部分项目未能达到预期效果。</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F3552"/>
                </a:solidFill>
                <a:latin typeface="微软雅黑" panose="020B0503020204020204" charset="-122"/>
              </a:rPr>
              <a:t>安全性问题反思</a:t>
            </a:r>
            <a:endParaRPr sz="2100" b="1" i="0">
              <a:solidFill>
                <a:srgbClr val="0F3552"/>
              </a:solidFill>
              <a:latin typeface="微软雅黑" panose="020B0503020204020204" charset="-122"/>
            </a:endParaRPr>
          </a:p>
          <a:p>
            <a:pPr algn="r">
              <a:lnSpc>
                <a:spcPct val="150000"/>
              </a:lnSpc>
            </a:pPr>
            <a:r>
              <a:rPr sz="1575" b="0" i="0">
                <a:solidFill>
                  <a:srgbClr val="000000"/>
                </a:solidFill>
                <a:latin typeface="微软雅黑" panose="020B0503020204020204" charset="-122"/>
              </a:rPr>
              <a:t>转基因作物的安全性受到质疑，包括可能对非目标生物的影响，以及长期生态效应未明，促使科学家和监管机构重新审视相关风险。</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法规监管不足</a:t>
            </a:r>
            <a:endParaRPr sz="2100" b="1" i="0">
              <a:solidFill>
                <a:srgbClr val="0F3552"/>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早期转基因技术研发与推广过程中，法规监管体系不完善，缺乏统一的标准和评估机制，为后续问题埋下隐患。</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01</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转基因技术概述</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10</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行业专家观点</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科研进展展望</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基因编辑技术突破</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CRISPR-Cas9基因编辑技术的快速发展，为转基因研究提供了新工具，使得对特定基因的精准修改成为可能。</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抗病虫转基因作物研发</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通过转基因技术培育出抗病虫害的作物品种，有效减少农药使用，提高农业生产效率与食品安全性。</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生物能源领域应用探索</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利用转基因技术改良微生物，提升生物燃料产量，为可再生能源开发开辟新途径，助力绿色低碳经济发展。</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政策建议汇总</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加强转基因技术监管</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建议政府制定严格的转基因产品审批流程和安全评估标准，确保公众健康和生态环境安全。</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提升公众科学素养</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通过教育和宣传活动，提高公众对转基因技术的科学认知，减少误解和恐慌，促进社会接受度。</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推动国际合作交流</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积极参与国际转基因技术研究与应用的合作项目，分享经验，共同应对全球食品安全挑战。</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定义与原理</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转基因技术定义</a:t>
            </a:r>
            <a:endParaRPr sz="2100" b="1" i="0">
              <a:solidFill>
                <a:srgbClr val="0F3552"/>
              </a:solidFill>
              <a:latin typeface="微软雅黑" panose="020B0503020204020204" charset="-122"/>
            </a:endParaRPr>
          </a:p>
          <a:p>
            <a:pPr algn="l">
              <a:lnSpc>
                <a:spcPct val="150000"/>
              </a:lnSpc>
            </a:pPr>
            <a:r>
              <a:rPr sz="1575" b="0" i="0">
                <a:solidFill>
                  <a:srgbClr val="000000"/>
                </a:solidFill>
                <a:latin typeface="微软雅黑" panose="020B0503020204020204" charset="-122"/>
              </a:rPr>
              <a:t>转基因技术，即通过基因工程技术将特定外源基因引入生物体基因组中，以实现对生物性状的改造和优化。</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F3552"/>
                </a:solidFill>
                <a:latin typeface="微软雅黑" panose="020B0503020204020204" charset="-122"/>
              </a:rPr>
              <a:t>转基因技术原理</a:t>
            </a:r>
            <a:endParaRPr sz="2100" b="1" i="0">
              <a:solidFill>
                <a:srgbClr val="0F3552"/>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利用分子生物学手段识别、提取、剪切并重新组合DNA片段，通过载体导入目标生物体内，从而改变其遗传特性。</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转基因技术应用</a:t>
            </a:r>
            <a:endParaRPr sz="2100" b="1" i="0">
              <a:solidFill>
                <a:srgbClr val="0F3552"/>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广泛应用于农业、医药、工业等领域，如培育抗虫害作物、生产药物、改良生物材料等，极大推动相关领域发展。</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发展历程简述</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转基因技术起源于20世纪70年代，通过基因工程手段将一个生物体的基因转移到另一个生物体中，实现特定性状的改造。</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转基因技术的起源</a:t>
            </a:r>
            <a:endParaRPr sz="2100" b="1" i="0">
              <a:solidFill>
                <a:srgbClr val="0F3552"/>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自诞生以来，转基因技术经历了从实验室研究到大规模商业化应用的转变，涉及农业、医药等多个领域，推动了生物技术的进步。</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发展历程概述</a:t>
            </a:r>
            <a:endParaRPr sz="2100" b="1" i="0">
              <a:solidFill>
                <a:srgbClr val="0F3552"/>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如今，转基因技术已成为现代农业的重要组成部分，提高了作物产量和抗逆性，但同时也引发了生态安全和伦理争议的讨论。</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当前地位与影响</a:t>
            </a:r>
            <a:endParaRPr sz="2100" b="1" i="0">
              <a:solidFill>
                <a:srgbClr val="0F3552"/>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02</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应用领域展示</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农业生产优化</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提高作物产量</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转基因技术通过改造作物基因，增强其对病虫害的抵抗力和营养吸收能力，有效提升单产，满足全球人口增长需求。</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抗逆性改良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利用转基因技术，培育出能够适应极端气候、贫瘠土壤等不利条件的作物品种，增强农业生产的稳定性和可持续性。</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减少农药使用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转基因作物具有天然抗虫、抗病特性，减少了化学农药的使用量，降低了农产品中的农药残留，有利于环境保护和人体健康。</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医药健康突破</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转基因药物研发</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利用转基因技术，科研人员能够生产出具有特定疗效的蛋白质或药物，为治疗遗传病、癌症等提供新方案。</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疾病治疗新进展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通过改造基因，可以针对特定疾病如糖尿病、心脏病设计治疗方案，提高治疗效果，减少副作用。</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2"/>
            <a:ext cx="3040502" cy="3267239"/>
          </a:xfrm>
          <a:prstGeom prst="roundRect">
            <a:avLst>
              <a:gd name="adj" fmla="val 10000"/>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医药健康未来展望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随着基因编辑技术的成熟，预计未来转基因技术将在个性化医疗领域发挥更大作用，实现精准治疗。</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03</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优势特点分析</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3730</Words>
  <Application>WPS 演示</Application>
  <PresentationFormat>全屏显示(4:3)</PresentationFormat>
  <Paragraphs>374</Paragraphs>
  <Slides>33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33</vt:i4>
      </vt:variant>
    </vt:vector>
  </HeadingPairs>
  <TitlesOfParts>
    <vt:vector size="40"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2025-09-30T12:39:00Z</dcterms:created>
  <dcterms:modified xsi:type="dcterms:W3CDTF">2025-09-30T12:38:59Z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7245C4464C2C42EBBE14F91C5A7A15A6_12</vt:lpwstr>
  </property>
  <property fmtid="{D5CDD505-2E9C-101B-9397-08002B2CF9AE}" pid="3" name="KSOProductBuildVer">
    <vt:lpwstr>2052-12.1.0.22529</vt:lpwstr>
  </property>
</Properties>
</file>