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type="screen16x9"/>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gs" Target="tags/tag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自定义地图全景解析</a:t>
            </a:r>
            <a:endParaRPr sz="4800" b="1" i="0">
              <a:solidFill>
                <a:srgbClr val="000000"/>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0CBE7C"/>
                </a:solidFill>
                <a:latin typeface="微软雅黑" panose="020B0503020204020204" charset="-122"/>
              </a:rPr>
              <a:t>个性化空间规划指南</a:t>
            </a:r>
            <a:endParaRPr sz="3000" b="1" i="0">
              <a:solidFill>
                <a:srgbClr val="0CBE7C"/>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作者：</a:t>
            </a:r>
            <a:r>
              <a:rPr lang="zh-CN" sz="1575" b="0" i="0">
                <a:solidFill>
                  <a:srgbClr val="000000"/>
                </a:solidFill>
                <a:latin typeface="微软雅黑" panose="020B0503020204020204" charset="-122"/>
              </a:rPr>
              <a:t>张抿</a:t>
            </a:r>
            <a:r>
              <a:rPr lang="zh-CN" sz="1575" b="0" i="0">
                <a:solidFill>
                  <a:srgbClr val="000000"/>
                </a:solidFill>
                <a:latin typeface="微软雅黑" panose="020B0503020204020204" charset="-122"/>
              </a:rPr>
              <a:t>轩</a:t>
            </a:r>
            <a:endParaRPr lang="zh-CN" sz="1575" b="0" i="0">
              <a:solidFill>
                <a:srgbClr val="000000"/>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汇报时间: 2025/09/30</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GPS定位应用</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GPS即全球定位系统，能在全球范围内提供精确的位置信息。通过卫星信号接收与处理，实现对地面、海空目标的实时定位。</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GPS定位技术概述</a:t>
            </a:r>
            <a:endParaRPr sz="2100" b="1" i="0">
              <a:solidFill>
                <a:srgbClr val="0CBE7C"/>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GPS定位技术广泛应用于导航、物流、测绘等多个领域。如车辆导航、无人机航拍、地图绘制等，极大提升了工作与生活效率。</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应用场景广泛</a:t>
            </a:r>
            <a:endParaRPr sz="2100" b="1" i="0">
              <a:solidFill>
                <a:srgbClr val="0CBE7C"/>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随着科技发展，GPS定位技术将更加精准、快速。同时，结合其他传感技术，如惯性导航系统，将进一步扩展其应用范围和功能。</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未来发展展望</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03</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设计制作流程</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需求分析阶段</a:t>
            </a:r>
            <a:endParaRPr sz="3000" b="1" i="0">
              <a:solidFill>
                <a:srgbClr val="000000"/>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需求分析阶段概述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需求分析是定制地图开发的第一步，通过深入了解用户需求、目标和限制条件，为后续设计提供指导。</a:t>
            </a:r>
            <a:endParaRPr sz="1575" b="0" i="0">
              <a:solidFill>
                <a:srgbClr val="000000"/>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用户研究与访谈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通过用户调研和深度访谈收集数据，明确用户的地理信息需求和使用场景，确保地图功能符合用户实际需要。</a:t>
            </a:r>
            <a:endParaRPr sz="1575" b="0" i="0">
              <a:solidFill>
                <a:srgbClr val="000000"/>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数据分析与处理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对收集到的需求数据进行整理和分析，识别关键需求和潜在问题，为地图设计提供科学依据和决策支持。</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符号系统构建</a:t>
            </a:r>
            <a:endParaRPr sz="3000" b="1" i="0">
              <a:solidFill>
                <a:srgbClr val="000000"/>
              </a:solidFill>
              <a:latin typeface="微软雅黑" panose="020B0503020204020204" charset="-122"/>
            </a:endParaRPr>
          </a:p>
        </p:txBody>
      </p:sp>
      <p:sp>
        <p:nvSpPr>
          <p:cNvPr id="4" name="New shape"/>
          <p:cNvSpPr/>
          <p:nvPr/>
        </p:nvSpPr>
        <p:spPr>
          <a:xfrm>
            <a:off x="1558800" y="1627201"/>
            <a:ext cx="3040541" cy="3627440"/>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符号系统定义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符号系统是地图设计中用于表示地理信息和空间关系的一种视觉语言。通过特定的符号、颜色和图形，传达地形特征、行政区域等关键信息。</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41" y="1627201"/>
            <a:ext cx="3040541" cy="36274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符号标准化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符号标准化确保地图信息的一致性和可读性。采用国际或国家标准的符号库，减少歧义，提高地图的通用性和易用性，满足不同用户的需求。</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83" y="1627201"/>
            <a:ext cx="3040532" cy="3627440"/>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符号创新应用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在传统符号基础上，结合现代科技和设计理念，创新符号系统。如利用增强现实技术，使地图符号更具互动性和表现力，提升用户体验。</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图层叠加规范</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图层叠加基础</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图层叠加是地图制作中的核心技能，通过将不同数据层叠加在一起，形成具有丰富信息的复合地图，增强地图的表达力。</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图层透明度调整</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调整图层透明度可以控制各层信息的可见度，避免信息重叠带来的视觉混乱，确保地图内容清晰易懂。</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图层顺序管理</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合理安排图层的顺序对于地图的视觉效果至关重要，通常按照从底到顶的顺序排列，确保重要信息优先显示。</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04</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可视化表达技巧</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色彩搭配原则</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色彩选择技巧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地图设计中的色彩选择至关重要，应根据目标受众和内容主题精心挑选，以增强视觉吸引力和信息传达效果。</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对比度与和谐性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在色彩搭配时，需注意色彩的对比度以突出重点信息，同时保持整体的和谐性，避免过于刺眼或混乱，影响阅读体验。</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文化与心理因素</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不同文化背景和个人心理偏好对色彩的理解各异，地图设计应考虑这些因素，选择普遍接受的色彩组合，提高信息的跨文化传播效果。</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注记排版逻辑</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注记排版基本原则</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在自定义地图中，注记排版应保持清晰、易读性高，确保信息准确传达，避免视觉干扰。</a:t>
            </a:r>
            <a:endParaRPr sz="1575" b="0" i="0">
              <a:solidFill>
                <a:srgbClr val="000000"/>
              </a:solidFill>
              <a:latin typeface="微软雅黑" panose="020B0503020204020204" charset="-122"/>
            </a:endParaRPr>
          </a:p>
        </p:txBody>
      </p:sp>
      <p:sp>
        <p:nvSpPr>
          <p:cNvPr id="5" name="New shape"/>
          <p:cNvSpPr/>
          <p:nvPr/>
        </p:nvSpPr>
        <p:spPr>
          <a:xfrm>
            <a:off x="4430015"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注记位置选择</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根据地图内容和用户阅读习惯，合理设置注记位置，使其既显眼又不影响整体美观。</a:t>
            </a:r>
            <a:endParaRPr sz="1575" b="0" i="0">
              <a:solidFill>
                <a:srgbClr val="000000"/>
              </a:solidFill>
              <a:latin typeface="微软雅黑" panose="020B0503020204020204" charset="-122"/>
            </a:endParaRPr>
          </a:p>
        </p:txBody>
      </p:sp>
      <p:sp>
        <p:nvSpPr>
          <p:cNvPr id="6" name="New shape"/>
          <p:cNvSpPr/>
          <p:nvPr/>
        </p:nvSpPr>
        <p:spPr>
          <a:xfrm>
            <a:off x="7301229" y="1627200"/>
            <a:ext cx="2744216"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注记字体与颜色搭配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选择合适的字体和颜色组合，确保注记在地图上易于识别，同时与地图风格保持一致。</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动态效果实现</a:t>
            </a:r>
            <a:endParaRPr sz="3000" b="1" i="0">
              <a:solidFill>
                <a:srgbClr val="000000"/>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动态效果技术概述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动态效果通过动画、变换等技术，使地图呈现更生动的视觉效果。包括路径指引、区域高亮等功能，提升用户体验与交互性。</a:t>
            </a:r>
            <a:endParaRPr sz="1575" b="0" i="0">
              <a:solidFill>
                <a:srgbClr val="000000"/>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实现步骤详解</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首先，设计动画效果和转换逻辑；其次，使用专业软件或编程语言实现；最后，测试并优化，确保效果流畅自然。</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应用场景拓展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自定义地图动态效果不仅用于导航，还可用于旅游推广、教育培训等领域。通过动态展示，提供直观信息，增强用户兴趣与参与度。</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05</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应用领域拓展</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目录</a:t>
            </a:r>
            <a:endParaRPr sz="4800" b="1" i="0">
              <a:solidFill>
                <a:srgbClr val="1A6550"/>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01</a:t>
            </a:r>
            <a:r>
              <a:rPr sz="1800">
                <a:latin typeface="微软雅黑" panose="020B0503020204020204" charset="-122"/>
              </a:rPr>
              <a:t> </a:t>
            </a:r>
            <a:r>
              <a:rPr sz="1575" b="0" i="0">
                <a:solidFill>
                  <a:srgbClr val="000000"/>
                </a:solidFill>
                <a:latin typeface="微软雅黑" panose="020B0503020204020204" charset="-122"/>
              </a:rPr>
              <a:t>地图基础概念</a:t>
            </a:r>
            <a:endParaRPr sz="1575" b="0" i="0">
              <a:solidFill>
                <a:srgbClr val="000000"/>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02</a:t>
            </a:r>
            <a:r>
              <a:rPr sz="1800">
                <a:latin typeface="微软雅黑" panose="020B0503020204020204" charset="-122"/>
              </a:rPr>
              <a:t> </a:t>
            </a:r>
            <a:r>
              <a:rPr sz="1575" b="0" i="0">
                <a:solidFill>
                  <a:srgbClr val="000000"/>
                </a:solidFill>
                <a:latin typeface="微软雅黑" panose="020B0503020204020204" charset="-122"/>
              </a:rPr>
              <a:t>数据采集技术</a:t>
            </a:r>
            <a:endParaRPr sz="1575" b="0" i="0">
              <a:solidFill>
                <a:srgbClr val="000000"/>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03</a:t>
            </a:r>
            <a:r>
              <a:rPr sz="1800">
                <a:latin typeface="微软雅黑" panose="020B0503020204020204" charset="-122"/>
              </a:rPr>
              <a:t> </a:t>
            </a:r>
            <a:r>
              <a:rPr sz="1575" b="0" i="0">
                <a:solidFill>
                  <a:srgbClr val="000000"/>
                </a:solidFill>
                <a:latin typeface="微软雅黑" panose="020B0503020204020204" charset="-122"/>
              </a:rPr>
              <a:t>设计制作流程</a:t>
            </a:r>
            <a:endParaRPr sz="1575" b="0" i="0">
              <a:solidFill>
                <a:srgbClr val="000000"/>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04</a:t>
            </a:r>
            <a:r>
              <a:rPr sz="1800">
                <a:latin typeface="微软雅黑" panose="020B0503020204020204" charset="-122"/>
              </a:rPr>
              <a:t> </a:t>
            </a:r>
            <a:r>
              <a:rPr sz="1575" b="0" i="0">
                <a:solidFill>
                  <a:srgbClr val="000000"/>
                </a:solidFill>
                <a:latin typeface="微软雅黑" panose="020B0503020204020204" charset="-122"/>
              </a:rPr>
              <a:t>可视化表达技巧</a:t>
            </a:r>
            <a:endParaRPr sz="1575" b="0" i="0">
              <a:solidFill>
                <a:srgbClr val="000000"/>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05</a:t>
            </a:r>
            <a:r>
              <a:rPr sz="1800">
                <a:latin typeface="微软雅黑" panose="020B0503020204020204" charset="-122"/>
              </a:rPr>
              <a:t> </a:t>
            </a:r>
            <a:r>
              <a:rPr sz="1575" b="0" i="0">
                <a:solidFill>
                  <a:srgbClr val="000000"/>
                </a:solidFill>
                <a:latin typeface="微软雅黑" panose="020B0503020204020204" charset="-122"/>
              </a:rPr>
              <a:t>应用领域拓展</a:t>
            </a:r>
            <a:endParaRPr sz="1575" b="0" i="0">
              <a:solidFill>
                <a:srgbClr val="000000"/>
              </a:solidFill>
              <a:latin typeface="微软雅黑" panose="020B0503020204020204" charset="-122"/>
            </a:endParaRPr>
          </a:p>
        </p:txBody>
      </p:sp>
      <p:sp>
        <p:nvSpPr>
          <p:cNvPr id="9" name="New shape"/>
          <p:cNvSpPr/>
          <p:nvPr/>
        </p:nvSpPr>
        <p:spPr>
          <a:xfrm>
            <a:off x="6484141" y="3501646"/>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06</a:t>
            </a:r>
            <a:r>
              <a:rPr sz="1800">
                <a:latin typeface="微软雅黑" panose="020B0503020204020204" charset="-122"/>
              </a:rPr>
              <a:t> </a:t>
            </a:r>
            <a:r>
              <a:rPr sz="1575" b="0" i="0">
                <a:solidFill>
                  <a:srgbClr val="000000"/>
                </a:solidFill>
                <a:latin typeface="微软雅黑" panose="020B0503020204020204" charset="-122"/>
              </a:rPr>
              <a:t>交互功能开发</a:t>
            </a:r>
            <a:endParaRPr sz="1575" b="0" i="0">
              <a:solidFill>
                <a:srgbClr val="000000"/>
              </a:solidFill>
              <a:latin typeface="微软雅黑" panose="020B0503020204020204" charset="-122"/>
            </a:endParaRPr>
          </a:p>
        </p:txBody>
      </p:sp>
      <p:sp>
        <p:nvSpPr>
          <p:cNvPr id="10" name="New shape"/>
          <p:cNvSpPr/>
          <p:nvPr/>
        </p:nvSpPr>
        <p:spPr>
          <a:xfrm>
            <a:off x="2340000" y="4005069"/>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07</a:t>
            </a:r>
            <a:r>
              <a:rPr sz="1800">
                <a:latin typeface="微软雅黑" panose="020B0503020204020204" charset="-122"/>
              </a:rPr>
              <a:t> </a:t>
            </a:r>
            <a:r>
              <a:rPr sz="1575" b="0" i="0">
                <a:solidFill>
                  <a:srgbClr val="000000"/>
                </a:solidFill>
                <a:latin typeface="微软雅黑" panose="020B0503020204020204" charset="-122"/>
              </a:rPr>
              <a:t>数字孪生融合</a:t>
            </a:r>
            <a:endParaRPr sz="1575" b="0" i="0">
              <a:solidFill>
                <a:srgbClr val="000000"/>
              </a:solidFill>
              <a:latin typeface="微软雅黑" panose="020B0503020204020204" charset="-122"/>
            </a:endParaRPr>
          </a:p>
        </p:txBody>
      </p:sp>
      <p:sp>
        <p:nvSpPr>
          <p:cNvPr id="11" name="New shape"/>
          <p:cNvSpPr/>
          <p:nvPr/>
        </p:nvSpPr>
        <p:spPr>
          <a:xfrm>
            <a:off x="6484141" y="4005069"/>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08</a:t>
            </a:r>
            <a:r>
              <a:rPr sz="1800">
                <a:latin typeface="微软雅黑" panose="020B0503020204020204" charset="-122"/>
              </a:rPr>
              <a:t> </a:t>
            </a:r>
            <a:r>
              <a:rPr sz="1575" b="0" i="0">
                <a:solidFill>
                  <a:srgbClr val="000000"/>
                </a:solidFill>
                <a:latin typeface="微软雅黑" panose="020B0503020204020204" charset="-122"/>
              </a:rPr>
              <a:t>精度优化策略</a:t>
            </a:r>
            <a:endParaRPr sz="1575" b="0" i="0">
              <a:solidFill>
                <a:srgbClr val="000000"/>
              </a:solidFill>
              <a:latin typeface="微软雅黑" panose="020B0503020204020204" charset="-122"/>
            </a:endParaRPr>
          </a:p>
        </p:txBody>
      </p:sp>
      <p:sp>
        <p:nvSpPr>
          <p:cNvPr id="12" name="New shape"/>
          <p:cNvSpPr/>
          <p:nvPr/>
        </p:nvSpPr>
        <p:spPr>
          <a:xfrm>
            <a:off x="2340000" y="4508491"/>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09</a:t>
            </a:r>
            <a:r>
              <a:rPr sz="1800">
                <a:latin typeface="微软雅黑" panose="020B0503020204020204" charset="-122"/>
              </a:rPr>
              <a:t> </a:t>
            </a:r>
            <a:r>
              <a:rPr sz="1575" b="0" i="0">
                <a:solidFill>
                  <a:srgbClr val="000000"/>
                </a:solidFill>
                <a:latin typeface="微软雅黑" panose="020B0503020204020204" charset="-122"/>
              </a:rPr>
              <a:t>版权保护机制</a:t>
            </a:r>
            <a:endParaRPr sz="1575" b="0" i="0">
              <a:solidFill>
                <a:srgbClr val="000000"/>
              </a:solidFill>
              <a:latin typeface="微软雅黑" panose="020B0503020204020204" charset="-122"/>
            </a:endParaRPr>
          </a:p>
        </p:txBody>
      </p:sp>
      <p:sp>
        <p:nvSpPr>
          <p:cNvPr id="13" name="New shape"/>
          <p:cNvSpPr/>
          <p:nvPr/>
        </p:nvSpPr>
        <p:spPr>
          <a:xfrm>
            <a:off x="6484141" y="4508491"/>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10</a:t>
            </a:r>
            <a:r>
              <a:rPr sz="1800">
                <a:latin typeface="微软雅黑" panose="020B0503020204020204" charset="-122"/>
              </a:rPr>
              <a:t> </a:t>
            </a:r>
            <a:r>
              <a:rPr sz="1575" b="0" i="0">
                <a:solidFill>
                  <a:srgbClr val="000000"/>
                </a:solidFill>
                <a:latin typeface="微软雅黑" panose="020B0503020204020204" charset="-122"/>
              </a:rPr>
              <a:t>未来发展趋势</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城市规划辅助</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自定义地图在城市规划中扮演关键角色，通过精确数据支持决策制定，提升规划效率与质量。</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城市规划辅助概述</a:t>
            </a:r>
            <a:endParaRPr sz="2100" b="1" i="0">
              <a:solidFill>
                <a:srgbClr val="0CBE7C"/>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利用GPS和传感器技术，自定义地图能够实时更新交通、人口分布等信息，为城市管理提供动态数据支持。</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实时数据更新</a:t>
            </a:r>
            <a:endParaRPr sz="2100" b="1" i="0">
              <a:solidFill>
                <a:srgbClr val="0CBE7C"/>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集成气象站等环境监测设备，自定义地图可实时反映空气质量、温度等环境指标，助力环境保护与治理。</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环境监测功能</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旅游导航服务</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旅游导航服务概述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旅游导航服务通过地图和定位技术，为游客提供目的地信息、路线规划等功能，提升旅游体验。</a:t>
            </a:r>
            <a:endParaRPr sz="1575" b="0" i="0">
              <a:solidFill>
                <a:srgbClr val="000000"/>
              </a:solidFill>
              <a:latin typeface="微软雅黑" panose="020B0503020204020204" charset="-122"/>
            </a:endParaRPr>
          </a:p>
        </p:txBody>
      </p:sp>
      <p:sp>
        <p:nvSpPr>
          <p:cNvPr id="5" name="New shape"/>
          <p:cNvSpPr/>
          <p:nvPr/>
        </p:nvSpPr>
        <p:spPr>
          <a:xfrm>
            <a:off x="1774800" y="3089497"/>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个性化推荐系统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利用大数据分析用户偏好，推送个性化旅游线路和景点建议，满足不同游客的多样化需求。</a:t>
            </a:r>
            <a:endParaRPr sz="1575" b="0" i="0">
              <a:solidFill>
                <a:srgbClr val="000000"/>
              </a:solidFill>
              <a:latin typeface="微软雅黑" panose="020B0503020204020204" charset="-122"/>
            </a:endParaRPr>
          </a:p>
        </p:txBody>
      </p:sp>
      <p:sp>
        <p:nvSpPr>
          <p:cNvPr id="6" name="New shape"/>
          <p:cNvSpPr/>
          <p:nvPr/>
        </p:nvSpPr>
        <p:spPr>
          <a:xfrm>
            <a:off x="1774800" y="4263387"/>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实时交通与天气更新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集成实时交通状况和天气信息，帮助游客规避拥堵路段，选择最佳出行时间，确保行程顺畅。</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应急救援支持</a:t>
            </a:r>
            <a:endParaRPr sz="3000" b="1" i="0">
              <a:solidFill>
                <a:srgbClr val="000000"/>
              </a:solidFill>
              <a:latin typeface="微软雅黑" panose="020B0503020204020204" charset="-122"/>
            </a:endParaRPr>
          </a:p>
        </p:txBody>
      </p:sp>
      <p:sp>
        <p:nvSpPr>
          <p:cNvPr id="4" name="New shape"/>
          <p:cNvSpPr/>
          <p:nvPr/>
        </p:nvSpPr>
        <p:spPr>
          <a:xfrm>
            <a:off x="1558800"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应急救援地图应用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在紧急情况下，使用自定义地图快速定位救援资源，包括医院、消防站和避难所。</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灾害信息实时更新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通过集成的传感器和网络技术，实时更新灾害相关信息，为救援团队提供最新数据支持。</a:t>
            </a:r>
            <a:endParaRPr sz="1575" b="0" i="0">
              <a:solidFill>
                <a:srgbClr val="000000"/>
              </a:solidFill>
              <a:latin typeface="微软雅黑" panose="020B0503020204020204" charset="-122"/>
            </a:endParaRPr>
          </a:p>
        </p:txBody>
      </p:sp>
      <p:sp>
        <p:nvSpPr>
          <p:cNvPr id="6" name="New shape"/>
          <p:cNvSpPr/>
          <p:nvPr/>
        </p:nvSpPr>
        <p:spPr>
          <a:xfrm>
            <a:off x="7301229" y="1627200"/>
            <a:ext cx="2744216"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路径规划与导航</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利用自定义地图进行最优路径规划，确保救援车辆和人员能够迅速到达事故现场。</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06</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交互功能开发</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缩放平移控制</a:t>
            </a:r>
            <a:endParaRPr sz="3000" b="1" i="0">
              <a:solidFill>
                <a:srgbClr val="000000"/>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缩放功能介绍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缩放功能允许用户根据需要放大或缩小地图视图，以便更细致地查看特定区域或概览整体布局。</a:t>
            </a:r>
            <a:endParaRPr sz="1575" b="0" i="0">
              <a:solidFill>
                <a:srgbClr val="000000"/>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平移操作说明</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平移功能使用户能够通过鼠标拖动来改变地图的位置，方便浏览地图上的不同部分，提高导航效率。</a:t>
            </a:r>
            <a:endParaRPr sz="1575" b="0" i="0">
              <a:solidFill>
                <a:srgbClr val="000000"/>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交互式控制体验</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自定义地图的缩放和平移控制提供直观且流畅的用户体验，确保用户能够轻松地进行地图探索和信息检索。</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属性信息查询</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属性信息查询功能允许用户获取自定义地图中的特定属性，如位置、大小和类型等，以便更好地理解和使用地图。</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属性信息查询概览</a:t>
            </a:r>
            <a:endParaRPr sz="2100" b="1" i="0">
              <a:solidFill>
                <a:srgbClr val="0CBE7C"/>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通过输入关键字或选择相关选项，用户可以快速定位到所需属性，系统将展示详细数据，帮助用户做出更明智的决策。</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查询方法与步骤</a:t>
            </a:r>
            <a:endParaRPr sz="2100" b="1" i="0">
              <a:solidFill>
                <a:srgbClr val="0CBE7C"/>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在城市规划、旅游导航和地理教学等多个领域，属性信息查询为用户提供了精确的数据支持，极大提升了工作效率和准确性。</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应用场景示例</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路径规划算法</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最短路径算法概述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最短路径算法是解决地图上两点之间距离问题的关键技术，通过计算最优路径实现高效导航。</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A*算法原理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A*算法结合启发式搜索与实际代价计算，通过评估函数引导搜索过程，快速找到最短路径。</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Dijkstra算法应用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Dijkstra算法适用于加权图的最短路径求解，广泛应用于网络路由、物流运输等领域，确保资源最优分配。</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07</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数字孪生融合</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三维建模对接</a:t>
            </a:r>
            <a:endParaRPr sz="3000" b="1" i="0">
              <a:solidFill>
                <a:srgbClr val="000000"/>
              </a:solidFill>
              <a:latin typeface="微软雅黑" panose="020B0503020204020204" charset="-122"/>
            </a:endParaRPr>
          </a:p>
        </p:txBody>
      </p:sp>
      <p:sp>
        <p:nvSpPr>
          <p:cNvPr id="4" name="New shape"/>
          <p:cNvSpPr/>
          <p:nvPr/>
        </p:nvSpPr>
        <p:spPr>
          <a:xfrm>
            <a:off x="1558800" y="1627201"/>
            <a:ext cx="3040541" cy="3627440"/>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三维建模技术概述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三维建模是一种创建三维数字模型的技术，广泛应用于建筑设计、游戏开发、影视制作等领域。通过精确的几何和纹理数据，构建出逼真的三维场景。</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41" y="1627201"/>
            <a:ext cx="3040532" cy="3627440"/>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对接流程与方法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将三维建模与地图数据进行有效对接，需经过数据采集、处理、模型构建等步骤。采用先进的算法和技术，确保数据的准确传输和高效整合。</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74" y="1627201"/>
            <a:ext cx="3040531" cy="3627440"/>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应用场景分析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三维建模在自定义地图中的应用广泛，如城市规划、虚拟旅游、灾害模拟等。通过高度还原现实环境，为用户提供沉浸式体验和决策支持。</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实时数据更新</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实时数据更新的重要性</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实时数据更新对于确保地图信息的时效性和准确性至关重要，能够为用户提供最新的地理位置和相关动态。</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实现实时数据更新的技术</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采用高效的数据处理技术和网络传输协议，确保地图上的数据能够及时更新，提高用户体验和服务质量。</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实时数据更新的挑战与解决方案</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面对数据量大、更新频繁等挑战，通过优化算法和增强系统架构，有效应对实时数据更新过程中的技术难题。</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01</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地图基础概念</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VR场景适配</a:t>
            </a:r>
            <a:endParaRPr sz="3000" b="1" i="0">
              <a:solidFill>
                <a:srgbClr val="000000"/>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VR场景适配基础</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VR场景适配涉及将虚拟环境与实际空间无缝对接，确保用户在沉浸式体验中感受到真实感与互动性。</a:t>
            </a:r>
            <a:endParaRPr sz="1575" b="0" i="0">
              <a:solidFill>
                <a:srgbClr val="000000"/>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关键技术解析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关键技术包括3D建模、实时渲染和传感器融合等，这些技术共同作用，实现高精度的VR场景适配。</a:t>
            </a:r>
            <a:endParaRPr sz="1575" b="0" i="0">
              <a:solidFill>
                <a:srgbClr val="000000"/>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应用场景示例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从教育训练到娱乐游戏，再到城市规划，VR场景适配为各行各业提供了创新解决方案，提升了用户体验。</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08</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精度优化策略</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误差校正机制</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误差校正原理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误差校正机制通过分析数据输入与地图生成之间的差异，采用算法调整地图坐标和位置信息，确保地图准确性。</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常用校正方法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包括几何校正、辐射校正和图像融合等技术，每种方法针对特定类型的误差进行修正，以提高地图数据的质量和可用性。</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校正效果评估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通过对比校正前后的地图数据，使用统计和视觉分析手段评估校正效果，确保误差得到显著降低，提升地图的应用价值。</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多源数据校验</a:t>
            </a:r>
            <a:endParaRPr sz="3000" b="1" i="0">
              <a:solidFill>
                <a:srgbClr val="000000"/>
              </a:solidFill>
              <a:latin typeface="微软雅黑" panose="020B0503020204020204" charset="-122"/>
            </a:endParaRPr>
          </a:p>
        </p:txBody>
      </p:sp>
      <p:sp>
        <p:nvSpPr>
          <p:cNvPr id="4" name="New shape"/>
          <p:cNvSpPr/>
          <p:nvPr/>
        </p:nvSpPr>
        <p:spPr>
          <a:xfrm>
            <a:off x="1558800" y="1627201"/>
            <a:ext cx="3040516" cy="3267222"/>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多源数据整合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将来自不同来源的数据进行整合，确保自定义地图的准确性和实用性。通过统一标准和格式，提高数据处理效率。</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5" y="1627201"/>
            <a:ext cx="3040515" cy="3267222"/>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校验方法选择</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根据数据类型和应用场景，选择合适的校验方法。包括逻辑一致性检查、重复性检测等，确保数据的完整性和准确性。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30" y="1627201"/>
            <a:ext cx="3040516" cy="3267222"/>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结果验证与优化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对校验后的多源数据进行验证，确保无错误。根据反馈调整校验策略，优化数据质量，提升自定义地图的精准度。</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智能修复工具</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智能修复工具简介</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智能修复工具是利用人工智能技术自动识别和修正地图中的错误或不完整信息，提高数据的准确性与完整性。</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核心技术原理</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该工具基于深度学习算法，通过分析大量地图数据样本学习错误模式，实现对新数据的精准识别与修正。</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应用案例分析</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在城市规划、地理信息系统等领域，智能修复工具有效提升了地图更新的效率和质量，为决策提供可靠支持。</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09</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版权保护机制</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水印嵌入技术</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水印嵌入原理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水印技术通过在数字媒体中嵌入不可见的信息，如图像、视频或音频文件，以保护版权。它利用信号处理技术确保水印的隐蔽性和鲁棒性。</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关键技术实现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水印嵌入涉及选择合适的嵌入位置和强度，确保水印信息不易被去除或损坏。常用的方法包括空间域和变换域技术，以及基于人类感知模型的方法。</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应用前景展望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随着数字内容保护的需求增加，水印技术在版权管理、认证和安全领域有广泛应用。未来，结合机器学习和大数据分析，水印技术将更加智能化和高效。</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权限分级管理</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权限分级的重要性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通过设定不同级别的访问权限，确保敏感数据和操作的安全性。有效防止未授权访问和潜在的数据泄露风险。</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权限分配原则</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根据用户角色、职责和需求，合理分配相应权限。确保用户仅能访问其工作所需的资源，同时保护系统的整体安全。</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权限管理工具</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使用专业的权限管理系统，简化权限设置和维护过程。支持细粒度控制，灵活适应组织变化和业务发展需求。</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防盗用追踪</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防盗用追踪技术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通过在地图数据中嵌入唯一识别码，实现对地图使用情况的实时监控与追踪，有效防止数据被非法复制或传播。</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加密与安全传输</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采用先进的加密算法保护地图数据，确保数据在传输过程中的安全性和完整性，防止未经授权的访问和篡改。</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3" y="1627201"/>
            <a:ext cx="3040515" cy="3267239"/>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用户行为分析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通过分析用户的使用习惯和行为模式，识别潜在的盗用风险，并及时采取相应的预防措施，保障地图数据的合法使用。</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10</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未来发展趋势</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定义与分类</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自定义地图定义</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自定义地图是根据用户需求，使用专业软件或在线工具创建的个性化地理信息展示，可定制颜色、图层及标注等元素。</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自定义地图分类</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主要分为矢量和栅格两种类型，前者以点线面形式精确表达地理信息，后者则通过像素化方式展现地形地貌。</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应用场景与优势</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广泛应用于城市规划、旅游导航等领域，提供直观的空间信息展示，便于用户理解并作出决策，同时支持数据更新与分享。</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AI自动制图</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利用机器学习和大数据分析技术，AI自动识别地理信息并生成地图。通过训练算法模型，实现高效、精准的地图绘制。</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AI自动制图原理</a:t>
            </a:r>
            <a:endParaRPr sz="2100" b="1" i="0">
              <a:solidFill>
                <a:srgbClr val="0CBE7C"/>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AI自动制图广泛应用于城市规划、交通导航等领域。其快速、准确的制图能力，为各行业提供了强大的数据支持和服务。</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应用场景广泛性</a:t>
            </a:r>
            <a:endParaRPr sz="2100" b="1" i="0">
              <a:solidFill>
                <a:srgbClr val="0CBE7C"/>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随着AI技术的不断进步，自动制图将更加智能化、精细化。未来，它将在更多领域发挥重要作用，推动社会进步与发展。</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未来发展趋势</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跨平台兼容</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多平台支持概述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自定义地图技术确保在多种操作系统和设备上运行，如Windows、MacOS及移动设备，实现无缝体验。</a:t>
            </a:r>
            <a:endParaRPr sz="1575" b="0" i="0">
              <a:solidFill>
                <a:srgbClr val="000000"/>
              </a:solidFill>
              <a:latin typeface="微软雅黑" panose="020B0503020204020204" charset="-122"/>
            </a:endParaRPr>
          </a:p>
        </p:txBody>
      </p:sp>
      <p:sp>
        <p:nvSpPr>
          <p:cNvPr id="5" name="New shape"/>
          <p:cNvSpPr/>
          <p:nvPr/>
        </p:nvSpPr>
        <p:spPr>
          <a:xfrm>
            <a:off x="1774800" y="3089497"/>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兼容性测试策略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通过全面测试覆盖各主流平台，确保自定义地图应用在不同环境下的稳定运行与良好表现。</a:t>
            </a:r>
            <a:endParaRPr sz="1575" b="0" i="0">
              <a:solidFill>
                <a:srgbClr val="000000"/>
              </a:solidFill>
              <a:latin typeface="微软雅黑" panose="020B0503020204020204" charset="-122"/>
            </a:endParaRPr>
          </a:p>
        </p:txBody>
      </p:sp>
      <p:sp>
        <p:nvSpPr>
          <p:cNvPr id="6" name="New shape"/>
          <p:cNvSpPr/>
          <p:nvPr/>
        </p:nvSpPr>
        <p:spPr>
          <a:xfrm>
            <a:off x="1774800" y="4263387"/>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跨平台开发工具</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利用专业的跨平台开发框架，如Electron或React Native，简化自定义地图项目的开发流程，提升兼容性。</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元宇宙集成</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元宇宙集成概述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元宇宙集成是指将虚拟世界与现实世界相结合，通过虚拟现实技术实现沉浸式体验，为用户带来全新的交互方式。</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技术融合与创新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在元宇宙集成过程中，需要综合运用多种前沿技术，如增强现实、虚拟现实、区块链等，以实现高度逼真的虚拟环境构建和数据安全传输。</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应用场景拓展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元宇宙集成为各行各业带来了无限可能，从游戏娱乐到教育培训，再到商业营销，其应用场景不断拓展，推动着产业的创新与发展。</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谢 谢 大 家</a:t>
            </a:r>
            <a:endParaRPr sz="4800" b="1"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历史演变脉络</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古代地图起源于人类对地理空间的认知需求，最初以手绘形式记录地形、城市和道路等，为军事、贸易等活动提供参考。</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古代地图的起源</a:t>
            </a:r>
            <a:endParaRPr sz="2100" b="1" i="0">
              <a:solidFill>
                <a:srgbClr val="0CBE7C"/>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中世纪时期，地图绘制技术得到进一步发展，开始使用经纬线和比例尺，地图内容也更加详细，涵盖更多地理信息。</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中世纪地图的发展</a:t>
            </a:r>
            <a:endParaRPr sz="2100" b="1" i="0">
              <a:solidFill>
                <a:srgbClr val="0CBE7C"/>
              </a:solidFill>
              <a:latin typeface="微软雅黑" panose="020B0503020204020204" charset="-122"/>
            </a:endParaRPr>
          </a:p>
        </p:txBody>
      </p:sp>
      <p:sp>
        <p:nvSpPr>
          <p:cNvPr id="8" name="New shape"/>
          <p:cNvSpPr/>
          <p:nvPr/>
        </p:nvSpPr>
        <p:spPr>
          <a:xfrm>
            <a:off x="7301229" y="2402270"/>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随着科技的进步，现代地图经历了数字化变革，利用卫星遥感、GIS等技术，实现高精度、实时更新的地图服务，广泛应用于导航、城市规划等领域。</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现代地图的变革</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核心构成要素</a:t>
            </a:r>
            <a:endParaRPr sz="3000" b="1" i="0">
              <a:solidFill>
                <a:srgbClr val="000000"/>
              </a:solidFill>
              <a:latin typeface="微软雅黑" panose="020B0503020204020204" charset="-122"/>
            </a:endParaRPr>
          </a:p>
        </p:txBody>
      </p:sp>
      <p:sp>
        <p:nvSpPr>
          <p:cNvPr id="4" name="New shape"/>
          <p:cNvSpPr/>
          <p:nvPr/>
        </p:nvSpPr>
        <p:spPr>
          <a:xfrm>
            <a:off x="1558800" y="3011879"/>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数据收集与处理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在自定义地图制作过程中，数据收集是基础。通过多种渠道获取地理信息，并利用数据处理技术进行清洗、整合，为地图生成提供精准的输入资料。</a:t>
            </a:r>
            <a:endParaRPr sz="1575" b="0" i="0">
              <a:solidFill>
                <a:srgbClr val="000000"/>
              </a:solidFill>
              <a:latin typeface="微软雅黑" panose="020B0503020204020204" charset="-122"/>
            </a:endParaRPr>
          </a:p>
        </p:txBody>
      </p:sp>
      <p:sp>
        <p:nvSpPr>
          <p:cNvPr id="5" name="New shape"/>
          <p:cNvSpPr/>
          <p:nvPr/>
        </p:nvSpPr>
        <p:spPr>
          <a:xfrm>
            <a:off x="4430015" y="3011879"/>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用户交互设计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优秀的自定义地图应具备良好的用户交互体验。设计直观的界面和流畅的操作流程，使用户能够轻松地定制地图内容和样式，满足不同场景下的需求。</a:t>
            </a:r>
            <a:endParaRPr sz="1575" b="0" i="0">
              <a:solidFill>
                <a:srgbClr val="000000"/>
              </a:solidFill>
              <a:latin typeface="微软雅黑" panose="020B0503020204020204" charset="-122"/>
            </a:endParaRPr>
          </a:p>
        </p:txBody>
      </p:sp>
      <p:sp>
        <p:nvSpPr>
          <p:cNvPr id="6" name="New shape"/>
          <p:cNvSpPr/>
          <p:nvPr/>
        </p:nvSpPr>
        <p:spPr>
          <a:xfrm>
            <a:off x="7301229" y="3011879"/>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实时更新功能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为确保地图信息的时效性，自定义地图系统需具备实时更新功能。通过集成最新的地理数据源，实现地图内容的自动刷新，保证用户获取到最新最准确的地理信息。</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02</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数据采集技术</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遥感影像解析</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遥感影像解析概述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遥感技术通过卫星或航空器收集地球表面信息，经图像处理提取有用数据，用于环境监测、城市规划等领域。</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影像预处理技术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包括几何校正、辐射校正和大气校正等步骤，确保数据质量与精度，为后续分析提供可靠基础。</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特征提取方法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采用边缘检测、纹理分析和光谱分析等技术，从影像中提取关键特征，以支持目标识别和分类任务。</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实地勘测方法</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实地勘测的重要性</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实地勘测是获取精确地图数据的关键步骤，通过直接观察和测量地理环境，确保地图的准确性和实用性。</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传统勘测方法应用</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包括徒步、使用测量工具如卷尺和角度仪等，这些方法虽然耗时但能提供高精度的数据，适用于复杂地形。</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现代技术辅助勘测</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利用无人机、GPS和激光扫描等现代技术进行勘测，提高了效率和精度，尤其适用于大范围或难以接近的区域。</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5708</Words>
  <Application>WPS 演示</Application>
  <PresentationFormat>全屏显示(4:3)</PresentationFormat>
  <Paragraphs>492</Paragraphs>
  <Slides>43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43</vt:i4>
      </vt:variant>
    </vt:vector>
  </HeadingPairs>
  <TitlesOfParts>
    <vt:vector size="5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2025-09-30T14:55:00Z</dcterms:created>
  <dcterms:modified xsi:type="dcterms:W3CDTF">2025-09-30T14:55:05Z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0B65EE878DB64D249066D3C9A3C7BD0E_12</vt:lpwstr>
  </property>
  <property fmtid="{D5CDD505-2E9C-101B-9397-08002B2CF9AE}" pid="3" name="KSOProductBuildVer">
    <vt:lpwstr>2052-12.1.0.22529</vt:lpwstr>
  </property>
</Properties>
</file>