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</p:sldIdLst>
  <p:sldSz cx="12192000" cy="6858000" type="screen16x9"/>
  <p:notesSz cx="6858000" cy="9144000"/>
  <p:custDataLst>
    <p:tags r:id="rId39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212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9" Type="http://schemas.openxmlformats.org/officeDocument/2006/relationships/tags" Target="tags/tag1.xml"/><Relationship Id="rId38" Type="http://schemas.openxmlformats.org/officeDocument/2006/relationships/tableStyles" Target="tableStyles.xml"/><Relationship Id="rId37" Type="http://schemas.openxmlformats.org/officeDocument/2006/relationships/viewProps" Target="viewProps.xml"/><Relationship Id="rId36" Type="http://schemas.openxmlformats.org/officeDocument/2006/relationships/presProps" Target="presProps.xml"/><Relationship Id="rId35" Type="http://schemas.openxmlformats.org/officeDocument/2006/relationships/slide" Target="slides/slide33.xml"/><Relationship Id="rId34" Type="http://schemas.openxmlformats.org/officeDocument/2006/relationships/slide" Target="slides/slide32.xml"/><Relationship Id="rId33" Type="http://schemas.openxmlformats.org/officeDocument/2006/relationships/slide" Target="slides/slide31.xml"/><Relationship Id="rId32" Type="http://schemas.openxmlformats.org/officeDocument/2006/relationships/slide" Target="slides/slide30.xml"/><Relationship Id="rId31" Type="http://schemas.openxmlformats.org/officeDocument/2006/relationships/slide" Target="slides/slide29.xml"/><Relationship Id="rId30" Type="http://schemas.openxmlformats.org/officeDocument/2006/relationships/slide" Target="slides/slide28.xml"/><Relationship Id="rId3" Type="http://schemas.openxmlformats.org/officeDocument/2006/relationships/slide" Target="slides/slide1.xml"/><Relationship Id="rId29" Type="http://schemas.openxmlformats.org/officeDocument/2006/relationships/slide" Target="slides/slide27.xml"/><Relationship Id="rId28" Type="http://schemas.openxmlformats.org/officeDocument/2006/relationships/slide" Target="slides/slide26.xml"/><Relationship Id="rId27" Type="http://schemas.openxmlformats.org/officeDocument/2006/relationships/slide" Target="slides/slide25.xml"/><Relationship Id="rId26" Type="http://schemas.openxmlformats.org/officeDocument/2006/relationships/slide" Target="slides/slide24.xml"/><Relationship Id="rId25" Type="http://schemas.openxmlformats.org/officeDocument/2006/relationships/slide" Target="slides/slide23.xml"/><Relationship Id="rId24" Type="http://schemas.openxmlformats.org/officeDocument/2006/relationships/slide" Target="slides/slide22.xml"/><Relationship Id="rId23" Type="http://schemas.openxmlformats.org/officeDocument/2006/relationships/slide" Target="slides/slide21.xml"/><Relationship Id="rId22" Type="http://schemas.openxmlformats.org/officeDocument/2006/relationships/slide" Target="slides/slide20.xml"/><Relationship Id="rId21" Type="http://schemas.openxmlformats.org/officeDocument/2006/relationships/slide" Target="slides/slide19.xml"/><Relationship Id="rId20" Type="http://schemas.openxmlformats.org/officeDocument/2006/relationships/slide" Target="slides/slide18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</p:spPr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737600" y="6356350"/>
            <a:ext cx="2844800" cy="365125"/>
          </a:xfrm>
        </p:spPr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/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3.png"/><Relationship Id="rId1" Type="http://schemas.openxmlformats.org/officeDocument/2006/relationships/image" Target="../media/image2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611778" y="1514467"/>
            <a:ext cx="11038043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4800" b="1" i="0">
                <a:solidFill>
                  <a:srgbClr val="FFFFFF"/>
                </a:solidFill>
                <a:latin typeface="微软雅黑" panose="020B0503020204020204" charset="-122"/>
              </a:rPr>
              <a:t>人像动漫化创意转化</a:t>
            </a:r>
            <a:endParaRPr sz="48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3" name="New shape"/>
          <p:cNvSpPr/>
          <p:nvPr/>
        </p:nvSpPr>
        <p:spPr>
          <a:xfrm>
            <a:off x="622800" y="3101012"/>
            <a:ext cx="11016000" cy="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/>
        </p:txBody>
      </p:sp>
      <p:sp>
        <p:nvSpPr>
          <p:cNvPr id="4" name="New shape"/>
          <p:cNvSpPr/>
          <p:nvPr/>
        </p:nvSpPr>
        <p:spPr>
          <a:xfrm>
            <a:off x="611778" y="3101012"/>
            <a:ext cx="11038043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3000" b="1" i="0">
                <a:solidFill>
                  <a:srgbClr val="FFB7B7"/>
                </a:solidFill>
                <a:latin typeface="微软雅黑" panose="020B0503020204020204" charset="-122"/>
              </a:rPr>
              <a:t>数字艺术风格重塑技法</a:t>
            </a:r>
            <a:endParaRPr sz="3000" b="1" i="0">
              <a:solidFill>
                <a:srgbClr val="FFB7B7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622800" y="4138369"/>
            <a:ext cx="11016000" cy="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/>
        </p:txBody>
      </p:sp>
      <p:sp>
        <p:nvSpPr>
          <p:cNvPr id="6" name="New shape"/>
          <p:cNvSpPr/>
          <p:nvPr/>
        </p:nvSpPr>
        <p:spPr>
          <a:xfrm>
            <a:off x="622800" y="4138369"/>
            <a:ext cx="11016000" cy="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/>
        </p:txBody>
      </p:sp>
      <p:sp>
        <p:nvSpPr>
          <p:cNvPr id="7" name="New shape"/>
          <p:cNvSpPr/>
          <p:nvPr/>
        </p:nvSpPr>
        <p:spPr>
          <a:xfrm>
            <a:off x="622800" y="4138369"/>
            <a:ext cx="11016000" cy="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/>
        </p:txBody>
      </p:sp>
      <p:sp>
        <p:nvSpPr>
          <p:cNvPr id="8" name="New shape"/>
          <p:cNvSpPr/>
          <p:nvPr/>
        </p:nvSpPr>
        <p:spPr>
          <a:xfrm>
            <a:off x="611778" y="4136689"/>
            <a:ext cx="11038043" cy="45529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作者：</a:t>
            </a:r>
            <a:r>
              <a:rPr lang="zh-CN" sz="1575" b="0" i="0">
                <a:solidFill>
                  <a:srgbClr val="FFFFFF"/>
                </a:solidFill>
                <a:latin typeface="微软雅黑" panose="020B0503020204020204" charset="-122"/>
              </a:rPr>
              <a:t>张抿</a:t>
            </a:r>
            <a:r>
              <a:rPr lang="zh-CN" sz="1575" b="0" i="0">
                <a:solidFill>
                  <a:srgbClr val="FFFFFF"/>
                </a:solidFill>
                <a:latin typeface="微软雅黑" panose="020B0503020204020204" charset="-122"/>
              </a:rPr>
              <a:t>轩</a:t>
            </a:r>
            <a:endParaRPr lang="zh-CN"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611778" y="4740950"/>
            <a:ext cx="11038043" cy="45193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汇报时间: 2025/09/30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面部特征提取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2402271"/>
            <a:ext cx="2744215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通过深度学习算法，从人像中自动识别并提取关键面部特征点，为后续动漫化处理提供基础数据支持。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556530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9A1607"/>
          </a:solidFill>
          <a:ln w="6350">
            <a:solidFill>
              <a:srgbClr val="FF7D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面部特征提取技术</a:t>
            </a:r>
            <a:endParaRPr sz="2100" b="1" i="0">
              <a:solidFill>
                <a:srgbClr val="FFB7B7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4430015" y="2402271"/>
            <a:ext cx="2744215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采用卷积神经网络等先进模型，精确定位人像五官、表情等细微特征，确保动漫效果的自然与真实。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4427745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9A1607"/>
          </a:solidFill>
          <a:ln w="6350">
            <a:solidFill>
              <a:srgbClr val="FF7D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关键点定位方法</a:t>
            </a:r>
            <a:endParaRPr sz="2100" b="1" i="0">
              <a:solidFill>
                <a:srgbClr val="FFB7B7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7301229" y="2402271"/>
            <a:ext cx="2744216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对提取的面部特征进行优化处理，如平滑边缘、调整比例等，以提升动漫化后的视觉效果和表现力。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7298959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9A1607"/>
          </a:solidFill>
          <a:ln w="6350">
            <a:solidFill>
              <a:srgbClr val="FF7D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特征优化与增强</a:t>
            </a:r>
            <a:endParaRPr sz="2100" b="1" i="0">
              <a:solidFill>
                <a:srgbClr val="FFB7B7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线条优化重构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774800" y="1555200"/>
            <a:ext cx="8016003" cy="104689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线条简化技巧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在动漫化过程中，通过减少细节和合并相似形状简化线条，以突出主要特征和结构。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774800" y="2729091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曲线流畅性处理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对人像轮廓进行平滑处理，使用柔和的曲线代替尖锐的角度，增强画面的整体协调性和美观性。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1774800" y="4263387"/>
            <a:ext cx="8016003" cy="104689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线条粗细调整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根据角色重要性和视觉焦点，适当调整线条的粗细，使人物形象更加立体和生动。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1270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FF7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New shape"/>
          <p:cNvSpPr/>
          <p:nvPr/>
        </p:nvSpPr>
        <p:spPr>
          <a:xfrm>
            <a:off x="1270800" y="2729091"/>
            <a:ext cx="360000" cy="370800"/>
          </a:xfrm>
          <a:prstGeom prst="roundRect">
            <a:avLst>
              <a:gd name="adj" fmla="val 8819"/>
            </a:avLst>
          </a:prstGeom>
          <a:solidFill>
            <a:srgbClr val="FF7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9" name="New shape"/>
          <p:cNvSpPr/>
          <p:nvPr/>
        </p:nvSpPr>
        <p:spPr>
          <a:xfrm>
            <a:off x="1270800" y="4263387"/>
            <a:ext cx="360000" cy="370800"/>
          </a:xfrm>
          <a:prstGeom prst="roundRect">
            <a:avLst>
              <a:gd name="adj" fmla="val 8819"/>
            </a:avLst>
          </a:prstGeom>
          <a:solidFill>
            <a:srgbClr val="FF7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A81F0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FB7B7"/>
                </a:solidFill>
                <a:latin typeface="微软雅黑" panose="020B0503020204020204" charset="-122"/>
              </a:rPr>
              <a:t>04</a:t>
            </a:r>
            <a:endParaRPr sz="4800" b="1" i="0">
              <a:solidFill>
                <a:srgbClr val="FFB7B7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F7D3C"/>
                </a:solidFill>
                <a:latin typeface="微软雅黑" panose="020B0503020204020204" charset="-122"/>
              </a:rPr>
              <a:t>色彩风格适配</a:t>
            </a:r>
            <a:endParaRPr sz="4800" b="1" i="0">
              <a:solidFill>
                <a:srgbClr val="FF7D3C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日系配色方案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0"/>
            <a:ext cx="3040516" cy="3627421"/>
          </a:xfrm>
          <a:prstGeom prst="roundRect">
            <a:avLst>
              <a:gd name="adj" fmla="val 9999"/>
            </a:avLst>
          </a:prstGeom>
          <a:solidFill>
            <a:srgbClr val="9A1607"/>
          </a:solidFill>
          <a:ln w="6350">
            <a:solidFill>
              <a:srgbClr val="FFB7B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日系色彩特点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日系配色方案通常采用柔和、清新的色彩，以浅粉色、淡蓝色和绿色为主。这种色调营造出一种温馨、自然的氛围。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726315" y="1627201"/>
            <a:ext cx="3040532" cy="3627421"/>
          </a:xfrm>
          <a:prstGeom prst="roundRect">
            <a:avLst>
              <a:gd name="adj" fmla="val 9999"/>
            </a:avLst>
          </a:prstGeom>
          <a:solidFill>
            <a:srgbClr val="9A1607"/>
          </a:solidFill>
          <a:ln w="6350">
            <a:solidFill>
              <a:srgbClr val="FFB7B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动漫化中的运用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在人像动漫化过程中，通过运用日系配色方案，可以增强角色的亲和力和视觉吸引力，使作品更加符合目标观众的审美偏好。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893848" y="1627202"/>
            <a:ext cx="3040503" cy="3627421"/>
          </a:xfrm>
          <a:prstGeom prst="roundRect">
            <a:avLst>
              <a:gd name="adj" fmla="val 10000"/>
            </a:avLst>
          </a:prstGeom>
          <a:solidFill>
            <a:srgbClr val="9A1607"/>
          </a:solidFill>
          <a:ln w="6350">
            <a:solidFill>
              <a:srgbClr val="FFB7B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配色技巧与建议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选择合适的背景色和角色服装配色，避免使用过于鲜艳或对比强烈的颜色组合，以达到和谐统一的视觉效果。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欧美色调对比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6458401" y="1555200"/>
            <a:ext cx="4545078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欧美色调特点</a:t>
            </a:r>
            <a:endParaRPr sz="2100" b="1" i="0">
              <a:solidFill>
                <a:srgbClr val="FFB7B7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欧美色调通常采用冷色系，以蓝色和灰色为主，营造现代、简洁的氛围。对比度较高，强调画面的层次感和立体感。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1860" y="2390401"/>
            <a:ext cx="4545077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r"/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动漫化色调处理</a:t>
            </a:r>
            <a:endParaRPr sz="2100" b="1" i="0">
              <a:solidFill>
                <a:srgbClr val="FFB7B7"/>
              </a:solidFill>
              <a:latin typeface="微软雅黑" panose="020B0503020204020204" charset="-122"/>
            </a:endParaRPr>
          </a:p>
          <a:p>
            <a:pPr algn="r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动漫化过程中，通过调整色彩饱和度和对比度，使人物更具活力和视觉冲击力。运用渐变和阴影效果增加深度感和动态感。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6458401" y="3365807"/>
            <a:ext cx="4554174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风格融合技巧</a:t>
            </a:r>
            <a:endParaRPr sz="2100" b="1" i="0">
              <a:solidFill>
                <a:srgbClr val="FFB7B7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在欧美动漫创作中，巧妙融合传统与现代元素，保留欧美色调的精髓，同时引入动漫特有的夸张和生动表现手法，创造出独特的视觉效果。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5965200" y="1926000"/>
            <a:ext cx="39600" cy="464400"/>
          </a:xfrm>
          <a:prstGeom prst="rect">
            <a:avLst/>
          </a:prstGeom>
          <a:solidFill>
            <a:srgbClr val="FFB7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New shape"/>
          <p:cNvSpPr/>
          <p:nvPr/>
        </p:nvSpPr>
        <p:spPr>
          <a:xfrm>
            <a:off x="6152400" y="1735740"/>
            <a:ext cx="309600" cy="39600"/>
          </a:xfrm>
          <a:prstGeom prst="rect">
            <a:avLst/>
          </a:prstGeom>
          <a:solidFill>
            <a:srgbClr val="FFB7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New shape"/>
          <p:cNvSpPr/>
          <p:nvPr/>
        </p:nvSpPr>
        <p:spPr>
          <a:xfrm>
            <a:off x="5806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FF7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5965200" y="2761201"/>
            <a:ext cx="39600" cy="604606"/>
          </a:xfrm>
          <a:prstGeom prst="rect">
            <a:avLst/>
          </a:prstGeom>
          <a:solidFill>
            <a:srgbClr val="FFB7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New shape"/>
          <p:cNvSpPr/>
          <p:nvPr/>
        </p:nvSpPr>
        <p:spPr>
          <a:xfrm>
            <a:off x="5515200" y="2570941"/>
            <a:ext cx="309600" cy="39600"/>
          </a:xfrm>
          <a:prstGeom prst="rect">
            <a:avLst/>
          </a:prstGeom>
          <a:solidFill>
            <a:srgbClr val="FFB7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New shape"/>
          <p:cNvSpPr/>
          <p:nvPr/>
        </p:nvSpPr>
        <p:spPr>
          <a:xfrm>
            <a:off x="5806800" y="2390401"/>
            <a:ext cx="360000" cy="370800"/>
          </a:xfrm>
          <a:prstGeom prst="roundRect">
            <a:avLst>
              <a:gd name="adj" fmla="val 8819"/>
            </a:avLst>
          </a:prstGeom>
          <a:solidFill>
            <a:srgbClr val="FF7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3" name="New shape"/>
          <p:cNvSpPr/>
          <p:nvPr/>
        </p:nvSpPr>
        <p:spPr>
          <a:xfrm>
            <a:off x="5965200" y="3736607"/>
            <a:ext cx="39600" cy="457200"/>
          </a:xfrm>
          <a:prstGeom prst="rect">
            <a:avLst/>
          </a:prstGeom>
          <a:solidFill>
            <a:srgbClr val="FFB7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New shape"/>
          <p:cNvSpPr/>
          <p:nvPr/>
        </p:nvSpPr>
        <p:spPr>
          <a:xfrm>
            <a:off x="6152400" y="3546347"/>
            <a:ext cx="309600" cy="39600"/>
          </a:xfrm>
          <a:prstGeom prst="rect">
            <a:avLst/>
          </a:prstGeom>
          <a:solidFill>
            <a:srgbClr val="FFB7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New shape"/>
          <p:cNvSpPr/>
          <p:nvPr/>
        </p:nvSpPr>
        <p:spPr>
          <a:xfrm>
            <a:off x="5806800" y="3365807"/>
            <a:ext cx="360000" cy="370800"/>
          </a:xfrm>
          <a:prstGeom prst="roundRect">
            <a:avLst>
              <a:gd name="adj" fmla="val 8819"/>
            </a:avLst>
          </a:prstGeom>
          <a:solidFill>
            <a:srgbClr val="FF7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A81F0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FB7B7"/>
                </a:solidFill>
                <a:latin typeface="微软雅黑" panose="020B0503020204020204" charset="-122"/>
              </a:rPr>
              <a:t>05</a:t>
            </a:r>
            <a:endParaRPr sz="4800" b="1" i="0">
              <a:solidFill>
                <a:srgbClr val="FFB7B7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F7D3C"/>
                </a:solidFill>
                <a:latin typeface="微软雅黑" panose="020B0503020204020204" charset="-122"/>
              </a:rPr>
              <a:t>细节增强技巧</a:t>
            </a:r>
            <a:endParaRPr sz="4800" b="1" i="0">
              <a:solidFill>
                <a:srgbClr val="FF7D3C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眼睛神态刻画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774800" y="1555200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眼神表达的重要性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眼睛是情感的窗口，通过动漫化技术赋予角色生动的眼神，可以增强观众的情感共鸣和角色的个性化表现。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774800" y="3089496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眼神设计技巧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利用不同大小的瞳孔、眼白比例及睫毛细节来表现角色的情绪变化，如惊讶时睁大眼睛，悲伤时眼角下垂等。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1774800" y="4623792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动态眼神的应用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在动画中加入眨眼、视线移动等动态元素，使得角色的眼睛更加生动，有助于讲述故事和展现角色内心世界。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1270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FF7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New shape"/>
          <p:cNvSpPr/>
          <p:nvPr/>
        </p:nvSpPr>
        <p:spPr>
          <a:xfrm>
            <a:off x="1270800" y="3089496"/>
            <a:ext cx="360000" cy="370800"/>
          </a:xfrm>
          <a:prstGeom prst="roundRect">
            <a:avLst>
              <a:gd name="adj" fmla="val 8819"/>
            </a:avLst>
          </a:prstGeom>
          <a:solidFill>
            <a:srgbClr val="FF7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9" name="New shape"/>
          <p:cNvSpPr/>
          <p:nvPr/>
        </p:nvSpPr>
        <p:spPr>
          <a:xfrm>
            <a:off x="1270800" y="4623792"/>
            <a:ext cx="360000" cy="370800"/>
          </a:xfrm>
          <a:prstGeom prst="roundRect">
            <a:avLst>
              <a:gd name="adj" fmla="val 8819"/>
            </a:avLst>
          </a:prstGeom>
          <a:solidFill>
            <a:srgbClr val="FF7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发型动态设计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0"/>
            <a:ext cx="2744215" cy="212810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发型设计原则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动漫化人像时，发型设计需考虑角色个性与风格。动态表现要流畅自然，体现人物情绪与动作的协调性。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1627200"/>
            <a:ext cx="2744215" cy="2128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动态表现技巧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利用关键帧技术捕捉发型变化瞬间，通过动画软件实现流畅过渡。注意发丝与头部运动的同步，增强真实感。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1627200"/>
            <a:ext cx="2744216" cy="24885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案例分析与应用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分析成功动漫作品中发型设计实例，探讨其创意与技术实现。指导实践，提升动漫人像制作中发型动态设计能力。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A81F0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FB7B7"/>
                </a:solidFill>
                <a:latin typeface="微软雅黑" panose="020B0503020204020204" charset="-122"/>
              </a:rPr>
              <a:t>06</a:t>
            </a:r>
            <a:endParaRPr sz="4800" b="1" i="0">
              <a:solidFill>
                <a:srgbClr val="FFB7B7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F7D3C"/>
                </a:solidFill>
                <a:latin typeface="微软雅黑" panose="020B0503020204020204" charset="-122"/>
              </a:rPr>
              <a:t>场景融合方法</a:t>
            </a:r>
            <a:endParaRPr sz="4800" b="1" i="0">
              <a:solidFill>
                <a:srgbClr val="FF7D3C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背景元素替换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6458401" y="1555200"/>
            <a:ext cx="4545078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背景元素替换原则</a:t>
            </a:r>
            <a:endParaRPr sz="2100" b="1" i="0">
              <a:solidFill>
                <a:srgbClr val="FFB7B7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在人像动漫化过程中，通过将现实场景中的元素替换为动漫风格的对应物，增强画面的视觉效果和故事性。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1860" y="2570603"/>
            <a:ext cx="4545077" cy="113270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r"/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常见替换元素类型</a:t>
            </a:r>
            <a:endParaRPr sz="2100" b="1" i="0">
              <a:solidFill>
                <a:srgbClr val="FFB7B7"/>
              </a:solidFill>
              <a:latin typeface="微软雅黑" panose="020B0503020204020204" charset="-122"/>
            </a:endParaRPr>
          </a:p>
          <a:p>
            <a:pPr algn="r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包括天空、建筑物、自然景观等，选择与动漫主题相符的设计，提升整体画面的和谐感和吸引力。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6458401" y="3365807"/>
            <a:ext cx="4554174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技术实现方法</a:t>
            </a:r>
            <a:endParaRPr sz="2100" b="1" i="0">
              <a:solidFill>
                <a:srgbClr val="FFB7B7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利用图形设计软件进行元素的选取和替换，确保色彩、风格与原图保持一致，以实现无缝融合的效果。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5965200" y="1926000"/>
            <a:ext cx="39600" cy="464400"/>
          </a:xfrm>
          <a:prstGeom prst="rect">
            <a:avLst/>
          </a:prstGeom>
          <a:solidFill>
            <a:srgbClr val="FFB7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New shape"/>
          <p:cNvSpPr/>
          <p:nvPr/>
        </p:nvSpPr>
        <p:spPr>
          <a:xfrm>
            <a:off x="6152400" y="1735740"/>
            <a:ext cx="309600" cy="39600"/>
          </a:xfrm>
          <a:prstGeom prst="rect">
            <a:avLst/>
          </a:prstGeom>
          <a:solidFill>
            <a:srgbClr val="FFB7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New shape"/>
          <p:cNvSpPr/>
          <p:nvPr/>
        </p:nvSpPr>
        <p:spPr>
          <a:xfrm>
            <a:off x="5806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FF7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5965200" y="2941403"/>
            <a:ext cx="39600" cy="424404"/>
          </a:xfrm>
          <a:prstGeom prst="rect">
            <a:avLst/>
          </a:prstGeom>
          <a:solidFill>
            <a:srgbClr val="FFB7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New shape"/>
          <p:cNvSpPr/>
          <p:nvPr/>
        </p:nvSpPr>
        <p:spPr>
          <a:xfrm>
            <a:off x="5515200" y="2751143"/>
            <a:ext cx="309600" cy="39600"/>
          </a:xfrm>
          <a:prstGeom prst="rect">
            <a:avLst/>
          </a:prstGeom>
          <a:solidFill>
            <a:srgbClr val="FFB7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New shape"/>
          <p:cNvSpPr/>
          <p:nvPr/>
        </p:nvSpPr>
        <p:spPr>
          <a:xfrm>
            <a:off x="5806800" y="2570603"/>
            <a:ext cx="360000" cy="370800"/>
          </a:xfrm>
          <a:prstGeom prst="roundRect">
            <a:avLst>
              <a:gd name="adj" fmla="val 8819"/>
            </a:avLst>
          </a:prstGeom>
          <a:solidFill>
            <a:srgbClr val="FF7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3" name="New shape"/>
          <p:cNvSpPr/>
          <p:nvPr/>
        </p:nvSpPr>
        <p:spPr>
          <a:xfrm>
            <a:off x="5965200" y="3736607"/>
            <a:ext cx="39600" cy="457200"/>
          </a:xfrm>
          <a:prstGeom prst="rect">
            <a:avLst/>
          </a:prstGeom>
          <a:solidFill>
            <a:srgbClr val="FFB7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New shape"/>
          <p:cNvSpPr/>
          <p:nvPr/>
        </p:nvSpPr>
        <p:spPr>
          <a:xfrm>
            <a:off x="6152400" y="3546347"/>
            <a:ext cx="309600" cy="39600"/>
          </a:xfrm>
          <a:prstGeom prst="rect">
            <a:avLst/>
          </a:prstGeom>
          <a:solidFill>
            <a:srgbClr val="FFB7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New shape"/>
          <p:cNvSpPr/>
          <p:nvPr/>
        </p:nvSpPr>
        <p:spPr>
          <a:xfrm>
            <a:off x="5806800" y="3365807"/>
            <a:ext cx="360000" cy="370800"/>
          </a:xfrm>
          <a:prstGeom prst="roundRect">
            <a:avLst>
              <a:gd name="adj" fmla="val 8819"/>
            </a:avLst>
          </a:prstGeom>
          <a:solidFill>
            <a:srgbClr val="FF7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838800" y="979200"/>
            <a:ext cx="3672000" cy="511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1054800" y="1037646"/>
            <a:ext cx="2482880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F7D3C"/>
                </a:solidFill>
                <a:latin typeface="微软雅黑" panose="020B0503020204020204" charset="-122"/>
              </a:rPr>
              <a:t>目录</a:t>
            </a:r>
            <a:endParaRPr sz="4800" b="1" i="0">
              <a:solidFill>
                <a:srgbClr val="FF7D3C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2340000" y="2494800"/>
            <a:ext cx="4152432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FFB7B7"/>
                </a:solidFill>
                <a:latin typeface="微软雅黑" panose="020B0503020204020204" charset="-122"/>
              </a:rPr>
              <a:t>01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人像动漫化概述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6484141" y="2494800"/>
            <a:ext cx="4152433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FFB7B7"/>
                </a:solidFill>
                <a:latin typeface="微软雅黑" panose="020B0503020204020204" charset="-122"/>
              </a:rPr>
              <a:t>02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技术实现原理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2340000" y="2998223"/>
            <a:ext cx="4152432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FFB7B7"/>
                </a:solidFill>
                <a:latin typeface="微软雅黑" panose="020B0503020204020204" charset="-122"/>
              </a:rPr>
              <a:t>03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核心处理流程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6484141" y="2998223"/>
            <a:ext cx="4152433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FFB7B7"/>
                </a:solidFill>
                <a:latin typeface="微软雅黑" panose="020B0503020204020204" charset="-122"/>
              </a:rPr>
              <a:t>04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色彩风格适配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2340000" y="3501646"/>
            <a:ext cx="4152432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FFB7B7"/>
                </a:solidFill>
                <a:latin typeface="微软雅黑" panose="020B0503020204020204" charset="-122"/>
              </a:rPr>
              <a:t>05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细节增强技巧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6484141" y="3501646"/>
            <a:ext cx="4152433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FFB7B7"/>
                </a:solidFill>
                <a:latin typeface="微软雅黑" panose="020B0503020204020204" charset="-122"/>
              </a:rPr>
              <a:t>06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场景融合方法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2340000" y="4005069"/>
            <a:ext cx="4152432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FFB7B7"/>
                </a:solidFill>
                <a:latin typeface="微软雅黑" panose="020B0503020204020204" charset="-122"/>
              </a:rPr>
              <a:t>07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工具软件推荐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11" name="New shape"/>
          <p:cNvSpPr/>
          <p:nvPr/>
        </p:nvSpPr>
        <p:spPr>
          <a:xfrm>
            <a:off x="6484141" y="4005069"/>
            <a:ext cx="4152433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FFB7B7"/>
                </a:solidFill>
                <a:latin typeface="微软雅黑" panose="020B0503020204020204" charset="-122"/>
              </a:rPr>
              <a:t>08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创作实践案例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12" name="New shape"/>
          <p:cNvSpPr/>
          <p:nvPr/>
        </p:nvSpPr>
        <p:spPr>
          <a:xfrm>
            <a:off x="2340000" y="4508491"/>
            <a:ext cx="4152432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FFB7B7"/>
                </a:solidFill>
                <a:latin typeface="微软雅黑" panose="020B0503020204020204" charset="-122"/>
              </a:rPr>
              <a:t>09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常见问题解析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13" name="New shape"/>
          <p:cNvSpPr/>
          <p:nvPr/>
        </p:nvSpPr>
        <p:spPr>
          <a:xfrm>
            <a:off x="6484141" y="4508491"/>
            <a:ext cx="4152433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FFB7B7"/>
                </a:solidFill>
                <a:latin typeface="微软雅黑" panose="020B0503020204020204" charset="-122"/>
              </a:rPr>
              <a:t>10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发展趋势展望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光影效果调整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2402271"/>
            <a:ext cx="2744215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光影效果在动漫化中扮演重要角色，通过调整光线强度和方向，增强人物立体感和氛围营造。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556530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9A1607"/>
          </a:solidFill>
          <a:ln w="6350">
            <a:solidFill>
              <a:srgbClr val="FF7D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光影效果基础概念</a:t>
            </a:r>
            <a:endParaRPr sz="2100" b="1" i="0">
              <a:solidFill>
                <a:srgbClr val="FFB7B7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4430015" y="2402271"/>
            <a:ext cx="2744215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利用高光强调人物特征，阴影处理增加深度，结合自然光源与人工光源，提升画面真实感和艺术感染力。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4427745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9A1607"/>
          </a:solidFill>
          <a:ln w="6350">
            <a:solidFill>
              <a:srgbClr val="FF7D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光影效果应用技巧</a:t>
            </a:r>
            <a:endParaRPr sz="2100" b="1" i="0">
              <a:solidFill>
                <a:srgbClr val="FFB7B7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7301229" y="2878466"/>
            <a:ext cx="2744216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介绍常用软件如Photoshop、Illustrator中的光影效果工具，包括渐变、滤镜等，帮助设计师高效实现光影效果。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7298841" y="1627200"/>
            <a:ext cx="2580658" cy="1124266"/>
          </a:xfrm>
          <a:prstGeom prst="roundRect">
            <a:avLst>
              <a:gd name="adj" fmla="val 10888"/>
            </a:avLst>
          </a:prstGeom>
          <a:solidFill>
            <a:srgbClr val="9A1607"/>
          </a:solidFill>
          <a:ln w="6350">
            <a:solidFill>
              <a:srgbClr val="FF7D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光影效果调整工具介绍</a:t>
            </a:r>
            <a:endParaRPr sz="2100" b="1" i="0">
              <a:solidFill>
                <a:srgbClr val="FFB7B7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A81F0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FB7B7"/>
                </a:solidFill>
                <a:latin typeface="微软雅黑" panose="020B0503020204020204" charset="-122"/>
              </a:rPr>
              <a:t>07</a:t>
            </a:r>
            <a:endParaRPr sz="4800" b="1" i="0">
              <a:solidFill>
                <a:srgbClr val="FFB7B7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F7D3C"/>
                </a:solidFill>
                <a:latin typeface="微软雅黑" panose="020B0503020204020204" charset="-122"/>
              </a:rPr>
              <a:t>工具软件推荐</a:t>
            </a:r>
            <a:endParaRPr sz="4800" b="1" i="0">
              <a:solidFill>
                <a:srgbClr val="FF7D3C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专业级解决方案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0"/>
            <a:ext cx="2744215" cy="212810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核心技术概览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人像动漫化涉及计算机图形学、深度学习和图像处理等技术，通过算法实现真实人物到动画风格的转换。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1627200"/>
            <a:ext cx="2744215" cy="24885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专业级软件工具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采用如Daz3D、Poser等专业软件进行人像动漫化，这些工具提供丰富的素材库和高级渲染功能，确保高质量输出。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1627200"/>
            <a:ext cx="2744216" cy="2128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行业应用案例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动漫化技术广泛应用于游戏角色设计、电影特效及社交媒体内容创作等领域，为视觉艺术带来全新表现力。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移动端应用选择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0"/>
            <a:ext cx="3040516" cy="3627439"/>
          </a:xfrm>
          <a:prstGeom prst="roundRect">
            <a:avLst>
              <a:gd name="adj" fmla="val 9999"/>
            </a:avLst>
          </a:prstGeom>
          <a:solidFill>
            <a:srgbClr val="9A1607"/>
          </a:solidFill>
          <a:ln w="6350">
            <a:solidFill>
              <a:srgbClr val="FFB7B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移动端应用概述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移动端应用是指专为智能手机和平板电脑设计的软件，提供便捷的操作界面和丰富的功能，满足用户的多样化需求。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726315" y="1627201"/>
            <a:ext cx="3040541" cy="3627439"/>
          </a:xfrm>
          <a:prstGeom prst="roundRect">
            <a:avLst>
              <a:gd name="adj" fmla="val 10000"/>
            </a:avLst>
          </a:prstGeom>
          <a:solidFill>
            <a:srgbClr val="9A1607"/>
          </a:solidFill>
          <a:ln w="6350">
            <a:solidFill>
              <a:srgbClr val="FFB7B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常见人像动漫化应用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市面上存在多款优秀的人像动漫化应用，如“脸萌”、“魔漫相机”等，这些应用通过算法将真实照片转化为动漫风格，操作简单且效果逼真。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893857" y="1627201"/>
            <a:ext cx="3040532" cy="3627439"/>
          </a:xfrm>
          <a:prstGeom prst="roundRect">
            <a:avLst>
              <a:gd name="adj" fmla="val 9999"/>
            </a:avLst>
          </a:prstGeom>
          <a:solidFill>
            <a:srgbClr val="9A1607"/>
          </a:solidFill>
          <a:ln w="6350">
            <a:solidFill>
              <a:srgbClr val="FFB7B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应用选择建议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在选择人像动漫化应用时，应考虑图像处理能力、用户评价、操作便捷性等因素，以确保获得满意的动漫化效果和使用体验。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A81F0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FB7B7"/>
                </a:solidFill>
                <a:latin typeface="微软雅黑" panose="020B0503020204020204" charset="-122"/>
              </a:rPr>
              <a:t>08</a:t>
            </a:r>
            <a:endParaRPr sz="4800" b="1" i="0">
              <a:solidFill>
                <a:srgbClr val="FFB7B7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F7D3C"/>
                </a:solidFill>
                <a:latin typeface="微软雅黑" panose="020B0503020204020204" charset="-122"/>
              </a:rPr>
              <a:t>创作实践案例</a:t>
            </a:r>
            <a:endParaRPr sz="4800" b="1" i="0">
              <a:solidFill>
                <a:srgbClr val="FF7D3C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真人转二次元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2878466"/>
            <a:ext cx="2744215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通过计算机图形学和深度学习算法，将真实人物形象转化为具有动漫风格的二维图像。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556410" y="1627200"/>
            <a:ext cx="2580658" cy="1124265"/>
          </a:xfrm>
          <a:prstGeom prst="roundRect">
            <a:avLst>
              <a:gd name="adj" fmla="val 10888"/>
            </a:avLst>
          </a:prstGeom>
          <a:solidFill>
            <a:srgbClr val="9A1607"/>
          </a:solidFill>
          <a:ln w="6350">
            <a:solidFill>
              <a:srgbClr val="FF7D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真人转二次元技术原理</a:t>
            </a:r>
            <a:endParaRPr sz="2100" b="1" i="0">
              <a:solidFill>
                <a:srgbClr val="FFB7B7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4430015" y="2402271"/>
            <a:ext cx="2744215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包括面部捕捉、纹理映射等步骤，利用专业软件如Adobe After Effects实现高效转换。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4427745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9A1607"/>
          </a:solidFill>
          <a:ln w="6350">
            <a:solidFill>
              <a:srgbClr val="FF7D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关键步骤与工具</a:t>
            </a:r>
            <a:endParaRPr sz="2100" b="1" i="0">
              <a:solidFill>
                <a:srgbClr val="FFB7B7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7301229" y="2402271"/>
            <a:ext cx="2744216" cy="117274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广泛应用于影视特效、游戏角色设计等领域，面临保持个性特征与风格协调等挑战。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7298959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9A1607"/>
          </a:solidFill>
          <a:ln w="6350">
            <a:solidFill>
              <a:srgbClr val="FF7D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应用场景与挑战</a:t>
            </a:r>
            <a:endParaRPr sz="2100" b="1" i="0">
              <a:solidFill>
                <a:srgbClr val="FFB7B7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历史人物重塑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774800" y="1555200"/>
            <a:ext cx="8016003" cy="104689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历史人物动漫化意义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通过动漫形式重塑历史人物，使传统文化与现代审美结合，增强公众对历史的认知和兴趣。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774800" y="2729091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技术实现方法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利用计算机图形学、3D建模等技术，将历史人物形象转化为生动的动漫角色，提升视觉效果。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1774800" y="4263387"/>
            <a:ext cx="8016003" cy="104689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案例分析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以秦始皇、孔子等为例，展示如何通过动漫化重塑历史人物，增强文化传播力和影响力。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1270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FF7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New shape"/>
          <p:cNvSpPr/>
          <p:nvPr/>
        </p:nvSpPr>
        <p:spPr>
          <a:xfrm>
            <a:off x="1270800" y="2729091"/>
            <a:ext cx="360000" cy="370800"/>
          </a:xfrm>
          <a:prstGeom prst="roundRect">
            <a:avLst>
              <a:gd name="adj" fmla="val 8819"/>
            </a:avLst>
          </a:prstGeom>
          <a:solidFill>
            <a:srgbClr val="FF7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9" name="New shape"/>
          <p:cNvSpPr/>
          <p:nvPr/>
        </p:nvSpPr>
        <p:spPr>
          <a:xfrm>
            <a:off x="1270800" y="4263387"/>
            <a:ext cx="360000" cy="370800"/>
          </a:xfrm>
          <a:prstGeom prst="roundRect">
            <a:avLst>
              <a:gd name="adj" fmla="val 8819"/>
            </a:avLst>
          </a:prstGeom>
          <a:solidFill>
            <a:srgbClr val="FF7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A81F0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FB7B7"/>
                </a:solidFill>
                <a:latin typeface="微软雅黑" panose="020B0503020204020204" charset="-122"/>
              </a:rPr>
              <a:t>09</a:t>
            </a:r>
            <a:endParaRPr sz="4800" b="1" i="0">
              <a:solidFill>
                <a:srgbClr val="FFB7B7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F7D3C"/>
                </a:solidFill>
                <a:latin typeface="微软雅黑" panose="020B0503020204020204" charset="-122"/>
              </a:rPr>
              <a:t>常见问题解析</a:t>
            </a:r>
            <a:endParaRPr sz="4800" b="1" i="0">
              <a:solidFill>
                <a:srgbClr val="FF7D3C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失真问题应对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0"/>
            <a:ext cx="3040516" cy="3627421"/>
          </a:xfrm>
          <a:prstGeom prst="roundRect">
            <a:avLst>
              <a:gd name="adj" fmla="val 9999"/>
            </a:avLst>
          </a:prstGeom>
          <a:solidFill>
            <a:srgbClr val="9A1607"/>
          </a:solidFill>
          <a:ln w="6350">
            <a:solidFill>
              <a:srgbClr val="FFB7B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失真问题识别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在人像动漫化过程中，识别图像失真至关重要。通过对比原图与动漫化效果，及时发现色彩、线条和比例等方面的偏差。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726315" y="1627201"/>
            <a:ext cx="3040532" cy="3627421"/>
          </a:xfrm>
          <a:prstGeom prst="roundRect">
            <a:avLst>
              <a:gd name="adj" fmla="val 9999"/>
            </a:avLst>
          </a:prstGeom>
          <a:solidFill>
            <a:srgbClr val="9A1607"/>
          </a:solidFill>
          <a:ln w="6350">
            <a:solidFill>
              <a:srgbClr val="FFB7B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优化算法应用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应用先进的图像处理算法，如深度学习和机器学习技术，自动校正图像失真。这些算法能够根据大量数据学习并调整动漫化过程。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893847" y="1627201"/>
            <a:ext cx="3040532" cy="3627420"/>
          </a:xfrm>
          <a:prstGeom prst="roundRect">
            <a:avLst>
              <a:gd name="adj" fmla="val 9999"/>
            </a:avLst>
          </a:prstGeom>
          <a:solidFill>
            <a:srgbClr val="9A1607"/>
          </a:solidFill>
          <a:ln w="6350">
            <a:solidFill>
              <a:srgbClr val="FFB7B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实时反馈机制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建立实时反馈机制，用户可即时查看动漫化结果并反馈失真问题。系统根据反馈自动调整参数，确保最终效果更接近预期。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比例失调修正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6458401" y="1735403"/>
            <a:ext cx="4545078" cy="113270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比例失调问题</a:t>
            </a:r>
            <a:endParaRPr sz="2100" b="1" i="0">
              <a:solidFill>
                <a:srgbClr val="FFB7B7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动漫化过程中，人物比例常常出现不协调现象，如头部过大或过小，这会影响作品整体美感。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1860" y="2390401"/>
            <a:ext cx="4545077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r"/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修正方法概览</a:t>
            </a:r>
            <a:endParaRPr sz="2100" b="1" i="0">
              <a:solidFill>
                <a:srgbClr val="FFB7B7"/>
              </a:solidFill>
              <a:latin typeface="微软雅黑" panose="020B0503020204020204" charset="-122"/>
            </a:endParaRPr>
          </a:p>
          <a:p>
            <a:pPr algn="r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通过调整身体各部分尺寸、优化视角和构图，以及使用专业软件工具，可以有效修正比例失调问题。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6458401" y="3365807"/>
            <a:ext cx="4554174" cy="113270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实践技巧分享</a:t>
            </a:r>
            <a:endParaRPr sz="2100" b="1" i="0">
              <a:solidFill>
                <a:srgbClr val="FFB7B7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分享在动漫化实践中，如何根据不同风格要求调整人物比例，确保作品符合预期视觉效果。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5965200" y="2106203"/>
            <a:ext cx="39600" cy="284197"/>
          </a:xfrm>
          <a:prstGeom prst="rect">
            <a:avLst/>
          </a:prstGeom>
          <a:solidFill>
            <a:srgbClr val="FFB7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New shape"/>
          <p:cNvSpPr/>
          <p:nvPr/>
        </p:nvSpPr>
        <p:spPr>
          <a:xfrm>
            <a:off x="6152400" y="1915943"/>
            <a:ext cx="309600" cy="39600"/>
          </a:xfrm>
          <a:prstGeom prst="rect">
            <a:avLst/>
          </a:prstGeom>
          <a:solidFill>
            <a:srgbClr val="FFB7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New shape"/>
          <p:cNvSpPr/>
          <p:nvPr/>
        </p:nvSpPr>
        <p:spPr>
          <a:xfrm>
            <a:off x="5806800" y="1735403"/>
            <a:ext cx="360000" cy="370800"/>
          </a:xfrm>
          <a:prstGeom prst="roundRect">
            <a:avLst>
              <a:gd name="adj" fmla="val 8819"/>
            </a:avLst>
          </a:prstGeom>
          <a:solidFill>
            <a:srgbClr val="FF7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5965200" y="2761201"/>
            <a:ext cx="39600" cy="604606"/>
          </a:xfrm>
          <a:prstGeom prst="rect">
            <a:avLst/>
          </a:prstGeom>
          <a:solidFill>
            <a:srgbClr val="FFB7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New shape"/>
          <p:cNvSpPr/>
          <p:nvPr/>
        </p:nvSpPr>
        <p:spPr>
          <a:xfrm>
            <a:off x="5515200" y="2570941"/>
            <a:ext cx="309600" cy="39600"/>
          </a:xfrm>
          <a:prstGeom prst="rect">
            <a:avLst/>
          </a:prstGeom>
          <a:solidFill>
            <a:srgbClr val="FFB7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New shape"/>
          <p:cNvSpPr/>
          <p:nvPr/>
        </p:nvSpPr>
        <p:spPr>
          <a:xfrm>
            <a:off x="5806800" y="2390401"/>
            <a:ext cx="360000" cy="370800"/>
          </a:xfrm>
          <a:prstGeom prst="roundRect">
            <a:avLst>
              <a:gd name="adj" fmla="val 8819"/>
            </a:avLst>
          </a:prstGeom>
          <a:solidFill>
            <a:srgbClr val="FF7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3" name="New shape"/>
          <p:cNvSpPr/>
          <p:nvPr/>
        </p:nvSpPr>
        <p:spPr>
          <a:xfrm>
            <a:off x="5965200" y="3736607"/>
            <a:ext cx="39600" cy="457200"/>
          </a:xfrm>
          <a:prstGeom prst="rect">
            <a:avLst/>
          </a:prstGeom>
          <a:solidFill>
            <a:srgbClr val="FFB7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New shape"/>
          <p:cNvSpPr/>
          <p:nvPr/>
        </p:nvSpPr>
        <p:spPr>
          <a:xfrm>
            <a:off x="6152400" y="3546347"/>
            <a:ext cx="309600" cy="39600"/>
          </a:xfrm>
          <a:prstGeom prst="rect">
            <a:avLst/>
          </a:prstGeom>
          <a:solidFill>
            <a:srgbClr val="FFB7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New shape"/>
          <p:cNvSpPr/>
          <p:nvPr/>
        </p:nvSpPr>
        <p:spPr>
          <a:xfrm>
            <a:off x="5806800" y="3365807"/>
            <a:ext cx="360000" cy="370800"/>
          </a:xfrm>
          <a:prstGeom prst="roundRect">
            <a:avLst>
              <a:gd name="adj" fmla="val 8819"/>
            </a:avLst>
          </a:prstGeom>
          <a:solidFill>
            <a:srgbClr val="FF7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A81F0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FB7B7"/>
                </a:solidFill>
                <a:latin typeface="微软雅黑" panose="020B0503020204020204" charset="-122"/>
              </a:rPr>
              <a:t>01</a:t>
            </a:r>
            <a:endParaRPr sz="4800" b="1" i="0">
              <a:solidFill>
                <a:srgbClr val="FFB7B7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F7D3C"/>
                </a:solidFill>
                <a:latin typeface="微软雅黑" panose="020B0503020204020204" charset="-122"/>
              </a:rPr>
              <a:t>人像动漫化概述</a:t>
            </a:r>
            <a:endParaRPr sz="4800" b="1" i="0">
              <a:solidFill>
                <a:srgbClr val="FF7D3C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A81F0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FB7B7"/>
                </a:solidFill>
                <a:latin typeface="微软雅黑" panose="020B0503020204020204" charset="-122"/>
              </a:rPr>
              <a:t>10</a:t>
            </a:r>
            <a:endParaRPr sz="4800" b="1" i="0">
              <a:solidFill>
                <a:srgbClr val="FFB7B7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F7D3C"/>
                </a:solidFill>
                <a:latin typeface="微软雅黑" panose="020B0503020204020204" charset="-122"/>
              </a:rPr>
              <a:t>发展趋势展望</a:t>
            </a:r>
            <a:endParaRPr sz="4800" b="1" i="0">
              <a:solidFill>
                <a:srgbClr val="FF7D3C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AI智能辅助方向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774800" y="1555200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AI在动漫制作中的角色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人工智能技术通过自动化流程和算法优化，显著提升动漫制作效率。AI可进行角色设计、场景构建等，减少人力成本与创作时间。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774800" y="3089496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智能化角色生成系统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利用机器学习算法，AI能根据用户输入自动生成独特的动漫角色。系统支持多种风格选择，满足个性化创作需求，增强作品多样性。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1774800" y="4623792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实时动画渲染技术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结合深度学习模型的实时渲染技术，AI能快速将二维画面转换为三维动画。该技术大幅缩短渲染时间，提升动漫制作效率与质量。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1270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FF7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New shape"/>
          <p:cNvSpPr/>
          <p:nvPr/>
        </p:nvSpPr>
        <p:spPr>
          <a:xfrm>
            <a:off x="1270800" y="3089496"/>
            <a:ext cx="360000" cy="370800"/>
          </a:xfrm>
          <a:prstGeom prst="roundRect">
            <a:avLst>
              <a:gd name="adj" fmla="val 8819"/>
            </a:avLst>
          </a:prstGeom>
          <a:solidFill>
            <a:srgbClr val="FF7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9" name="New shape"/>
          <p:cNvSpPr/>
          <p:nvPr/>
        </p:nvSpPr>
        <p:spPr>
          <a:xfrm>
            <a:off x="1270800" y="4623792"/>
            <a:ext cx="360000" cy="370800"/>
          </a:xfrm>
          <a:prstGeom prst="roundRect">
            <a:avLst>
              <a:gd name="adj" fmla="val 8819"/>
            </a:avLst>
          </a:prstGeom>
          <a:solidFill>
            <a:srgbClr val="FF7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交互式创作模式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0"/>
            <a:ext cx="2744215" cy="24885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交互式创作模式概述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交互式创作模式是指用户通过输入指令或选择预设选项，与计算机程序进行互动，共同完成动漫化人像的创作过程。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1627200"/>
            <a:ext cx="2744215" cy="24885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实时预览与反馈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在交互式创作模式下，用户可以实时看到自己的选择和编辑对人像动漫化效果的影响，并根据反馈进行调整，直至达到满意的结果。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1627200"/>
            <a:ext cx="2744216" cy="24885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自定义与个性化设置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交互式创作模式允许用户根据自己的喜好和需求，自定义动漫化人像的样式、颜色、表情等元素，实现个性化的创作体验。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611778" y="2635727"/>
            <a:ext cx="11038043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4800" b="1" i="0">
                <a:solidFill>
                  <a:srgbClr val="FFFFFF"/>
                </a:solidFill>
                <a:latin typeface="微软雅黑" panose="020B0503020204020204" charset="-122"/>
              </a:rPr>
              <a:t>谢 谢 大 家</a:t>
            </a:r>
            <a:endParaRPr sz="48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定义与特点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6458401" y="1555200"/>
            <a:ext cx="4545078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人像动漫化概述</a:t>
            </a:r>
            <a:endParaRPr sz="2100" b="1" i="0">
              <a:solidFill>
                <a:srgbClr val="FFB7B7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人像动漫化是一种将真实人物转化为动漫风格的技术，通过调整面部特征、色彩和光影效果，创造出具有动漫特色的视觉形象。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1860" y="2390401"/>
            <a:ext cx="4545077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r"/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核心技能类别</a:t>
            </a:r>
            <a:endParaRPr sz="2100" b="1" i="0">
              <a:solidFill>
                <a:srgbClr val="FFB7B7"/>
              </a:solidFill>
              <a:latin typeface="微软雅黑" panose="020B0503020204020204" charset="-122"/>
            </a:endParaRPr>
          </a:p>
          <a:p>
            <a:pPr algn="r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人像动漫化的核心技能包括图像处理、角色设计、色彩搭配等，要求操作者具备良好的审美观和技术熟练度。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6458401" y="3365807"/>
            <a:ext cx="4554174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应用领域与前景</a:t>
            </a:r>
            <a:endParaRPr sz="2100" b="1" i="0">
              <a:solidFill>
                <a:srgbClr val="FFB7B7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人像动漫化广泛应用于游戏、影视、广告等领域，随着数字技术的发展，其在艺术创作和商业推广中的作用日益凸显。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5965200" y="1926000"/>
            <a:ext cx="39600" cy="464400"/>
          </a:xfrm>
          <a:prstGeom prst="rect">
            <a:avLst/>
          </a:prstGeom>
          <a:solidFill>
            <a:srgbClr val="FFB7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New shape"/>
          <p:cNvSpPr/>
          <p:nvPr/>
        </p:nvSpPr>
        <p:spPr>
          <a:xfrm>
            <a:off x="6152400" y="1735740"/>
            <a:ext cx="309600" cy="39600"/>
          </a:xfrm>
          <a:prstGeom prst="rect">
            <a:avLst/>
          </a:prstGeom>
          <a:solidFill>
            <a:srgbClr val="FFB7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New shape"/>
          <p:cNvSpPr/>
          <p:nvPr/>
        </p:nvSpPr>
        <p:spPr>
          <a:xfrm>
            <a:off x="5806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FF7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5965200" y="2761201"/>
            <a:ext cx="39600" cy="604606"/>
          </a:xfrm>
          <a:prstGeom prst="rect">
            <a:avLst/>
          </a:prstGeom>
          <a:solidFill>
            <a:srgbClr val="FFB7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New shape"/>
          <p:cNvSpPr/>
          <p:nvPr/>
        </p:nvSpPr>
        <p:spPr>
          <a:xfrm>
            <a:off x="5515200" y="2570941"/>
            <a:ext cx="309600" cy="39600"/>
          </a:xfrm>
          <a:prstGeom prst="rect">
            <a:avLst/>
          </a:prstGeom>
          <a:solidFill>
            <a:srgbClr val="FFB7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New shape"/>
          <p:cNvSpPr/>
          <p:nvPr/>
        </p:nvSpPr>
        <p:spPr>
          <a:xfrm>
            <a:off x="5806800" y="2390401"/>
            <a:ext cx="360000" cy="370800"/>
          </a:xfrm>
          <a:prstGeom prst="roundRect">
            <a:avLst>
              <a:gd name="adj" fmla="val 8819"/>
            </a:avLst>
          </a:prstGeom>
          <a:solidFill>
            <a:srgbClr val="FF7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3" name="New shape"/>
          <p:cNvSpPr/>
          <p:nvPr/>
        </p:nvSpPr>
        <p:spPr>
          <a:xfrm>
            <a:off x="5965200" y="3736607"/>
            <a:ext cx="39600" cy="457200"/>
          </a:xfrm>
          <a:prstGeom prst="rect">
            <a:avLst/>
          </a:prstGeom>
          <a:solidFill>
            <a:srgbClr val="FFB7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New shape"/>
          <p:cNvSpPr/>
          <p:nvPr/>
        </p:nvSpPr>
        <p:spPr>
          <a:xfrm>
            <a:off x="6152400" y="3546347"/>
            <a:ext cx="309600" cy="39600"/>
          </a:xfrm>
          <a:prstGeom prst="rect">
            <a:avLst/>
          </a:prstGeom>
          <a:solidFill>
            <a:srgbClr val="FFB7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New shape"/>
          <p:cNvSpPr/>
          <p:nvPr/>
        </p:nvSpPr>
        <p:spPr>
          <a:xfrm>
            <a:off x="5806800" y="3365807"/>
            <a:ext cx="360000" cy="370800"/>
          </a:xfrm>
          <a:prstGeom prst="roundRect">
            <a:avLst>
              <a:gd name="adj" fmla="val 8819"/>
            </a:avLst>
          </a:prstGeom>
          <a:solidFill>
            <a:srgbClr val="FF7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应用领域介绍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2402271"/>
            <a:ext cx="2744215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人像动漫化技术通过计算机算法将真人照片转换为动漫风格图像，广泛应用于影视、游戏等领域。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556530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9A1607"/>
          </a:solidFill>
          <a:ln w="6350">
            <a:solidFill>
              <a:srgbClr val="FF7D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动漫化技术概述</a:t>
            </a:r>
            <a:endParaRPr sz="2100" b="1" i="0">
              <a:solidFill>
                <a:srgbClr val="FFB7B7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4430015" y="2402271"/>
            <a:ext cx="2744215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包括电影特效、广告设计、虚拟角色制作等，提升视觉效果和用户体验，增强作品吸引力。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4427745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9A1607"/>
          </a:solidFill>
          <a:ln w="6350">
            <a:solidFill>
              <a:srgbClr val="FF7D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主要应用领域</a:t>
            </a:r>
            <a:endParaRPr sz="2100" b="1" i="0">
              <a:solidFill>
                <a:srgbClr val="FFB7B7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7301229" y="2402271"/>
            <a:ext cx="2744216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随着AI和机器学习进步，动漫化技术正朝着更高真实感、个性化定制方向发展，未来潜力巨大。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7298959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9A1607"/>
          </a:solidFill>
          <a:ln w="6350">
            <a:solidFill>
              <a:srgbClr val="FF7D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技术发展趋势</a:t>
            </a:r>
            <a:endParaRPr sz="2100" b="1" i="0">
              <a:solidFill>
                <a:srgbClr val="FFB7B7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A81F0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FB7B7"/>
                </a:solidFill>
                <a:latin typeface="微软雅黑" panose="020B0503020204020204" charset="-122"/>
              </a:rPr>
              <a:t>02</a:t>
            </a:r>
            <a:endParaRPr sz="4800" b="1" i="0">
              <a:solidFill>
                <a:srgbClr val="FFB7B7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F7D3C"/>
                </a:solidFill>
                <a:latin typeface="微软雅黑" panose="020B0503020204020204" charset="-122"/>
              </a:rPr>
              <a:t>技术实现原理</a:t>
            </a:r>
            <a:endParaRPr sz="4800" b="1" i="0">
              <a:solidFill>
                <a:srgbClr val="FF7D3C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图像识别基础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0"/>
            <a:ext cx="2744215" cy="28489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图像识别技术概述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图像识别技术是利用计算机视觉方法，自动分析并理解图像内容的技术。通过训练模型，使其具备从图像中提取信息的能力，广泛应用于人脸识别、物体检测等领域。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1627200"/>
            <a:ext cx="2744215" cy="316927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深度学习在图像识别中的应用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深度学习通过构建多层神经网络，模拟人脑处理信息的方式，有效提升图像识别的准确率和效率。卷积神经网络（CNN）是当前主流的图像识别算法之一。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1627200"/>
            <a:ext cx="2744216" cy="352968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图像识别的挑战与前景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尽管图像识别技术取得了显著进步，但在复杂场景下仍面临挑战，如光照变化、遮挡等。随着计算能力的提升和算法优化，未来图像识别将在更多领域实现突破性应用。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风格迁移算法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0"/>
            <a:ext cx="3040516" cy="3627421"/>
          </a:xfrm>
          <a:prstGeom prst="roundRect">
            <a:avLst>
              <a:gd name="adj" fmla="val 9999"/>
            </a:avLst>
          </a:prstGeom>
          <a:solidFill>
            <a:srgbClr val="9A1607"/>
          </a:solidFill>
          <a:ln w="6350">
            <a:solidFill>
              <a:srgbClr val="FFB7B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风格迁移算法概述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风格迁移算法是一种深度学习技术，用于将源图像的风格特征转移到目标图像上，使目标图像具备源图像的视觉风格。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726315" y="1627201"/>
            <a:ext cx="3040532" cy="3627421"/>
          </a:xfrm>
          <a:prstGeom prst="roundRect">
            <a:avLst>
              <a:gd name="adj" fmla="val 9999"/>
            </a:avLst>
          </a:prstGeom>
          <a:solidFill>
            <a:srgbClr val="9A1607"/>
          </a:solidFill>
          <a:ln w="6350">
            <a:solidFill>
              <a:srgbClr val="FFB7B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关键技术实现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通过卷积神经网络提取图像的特征表示，然后采用损失函数优化风格特征与内容特征的融合度，实现风格与内容的无缝结合。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893847" y="1627200"/>
            <a:ext cx="3040516" cy="3627421"/>
          </a:xfrm>
          <a:prstGeom prst="roundRect">
            <a:avLst>
              <a:gd name="adj" fmla="val 9999"/>
            </a:avLst>
          </a:prstGeom>
          <a:solidFill>
            <a:srgbClr val="9A1607"/>
          </a:solidFill>
          <a:ln w="6350">
            <a:solidFill>
              <a:srgbClr val="FFB7B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应用领域探索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该技术广泛应用于艺术创作、广告设计、电影特效等，能够快速生成具有特定风格的图像，提升创意设计的效率和质量。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A81F0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FB7B7"/>
                </a:solidFill>
                <a:latin typeface="微软雅黑" panose="020B0503020204020204" charset="-122"/>
              </a:rPr>
              <a:t>03</a:t>
            </a:r>
            <a:endParaRPr sz="4800" b="1" i="0">
              <a:solidFill>
                <a:srgbClr val="FFB7B7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F7D3C"/>
                </a:solidFill>
                <a:latin typeface="微软雅黑" panose="020B0503020204020204" charset="-122"/>
              </a:rPr>
              <a:t>核心处理流程</a:t>
            </a:r>
            <a:endParaRPr sz="4800" b="1" i="0">
              <a:solidFill>
                <a:srgbClr val="FF7D3C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ags/tag1.xml><?xml version="1.0" encoding="utf-8"?>
<p:tagLst xmlns:p="http://schemas.openxmlformats.org/presentationml/2006/main">
  <p:tag name="AS_NET" val="Unix 5.4 unknown"/>
  <p:tag name="AS_OS" val="Unix 5.4 unknown"/>
  <p:tag name="AS_RELEASE_DATE" val="2013.12.17"/>
  <p:tag name="AS_TITLE" val="Spire.Presentation for .NET "/>
  <p:tag name="AS_VERSION" val="2.1.0.0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3844</Words>
  <Application>WPS 演示</Application>
  <PresentationFormat>全屏显示(4:3)</PresentationFormat>
  <Paragraphs>364</Paragraphs>
  <Slides>33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33</vt:i4>
      </vt:variant>
    </vt:vector>
  </HeadingPairs>
  <TitlesOfParts>
    <vt:vector size="40" baseType="lpstr">
      <vt:lpstr>Arial</vt:lpstr>
      <vt:lpstr>宋体</vt:lpstr>
      <vt:lpstr>Wingdings</vt:lpstr>
      <vt:lpstr>微软雅黑</vt:lpstr>
      <vt:lpstr>Calibri</vt:lpstr>
      <vt:lpstr>Arial Unicode MS</vt:lpstr>
      <vt:lpstr>Office Theme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玄月冰灵</cp:lastModifiedBy>
  <cp:revision>2</cp:revision>
  <dcterms:created xsi:type="dcterms:W3CDTF">2025-09-30T13:47:00Z</dcterms:created>
  <dcterms:modified xsi:type="dcterms:W3CDTF">2025-09-30T13:46:31Z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83A75FCFEE354D5B91F8BB24FA74B5B6_12</vt:lpwstr>
  </property>
  <property fmtid="{D5CDD505-2E9C-101B-9397-08002B2CF9AE}" pid="3" name="KSOProductBuildVer">
    <vt:lpwstr>2052-12.1.0.22529</vt:lpwstr>
  </property>
</Properties>
</file>