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人造肉技术革新之路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FFD8AE"/>
                </a:solidFill>
                <a:latin typeface="微软雅黑" panose="020B0503020204020204" charset="-122"/>
              </a:rPr>
              <a:t>重塑未来食品产业格局</a:t>
            </a:r>
            <a:endParaRPr sz="30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细胞培养工艺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细胞培养技术是一种在控制条件下，使细胞在体外生长和繁殖的方法。广泛应用于医学、生物研究等领域。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细胞培养技术概述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包括无菌操作、营养介质配制、环境条件控制等，这些步骤对保证细胞健康生长至关重要。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关键操作步骤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随着技术进步，细胞培养技术在人造肉生产中发挥越来越重要的作用，有望推动食品产业革新。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应用前景展望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植物蛋白重组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植物蛋白重组技术概述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植物蛋白重组技术通过基因编辑和蛋白质工程，将植物中的特定蛋白质进行重构，以模拟肉类的质地和口感。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关键技术与应用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主要涉及基因工程技术、蛋白质设计及优化等，广泛应用于食品加工领域，如生产人造肉产品。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市场前景与挑战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随着消费者对健康饮食的追求，植物蛋白重组技术的市场潜力巨大，但同时也面临成本、技术成熟度等挑战。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市场现状分析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全球产业布局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北美市场发展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北美地区是全球人造肉产业的重要发源地，以美国和加拿大为主，拥有成熟的市场基础与消费人群。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亚洲市场崛起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随着健康意识提升，亚洲尤其是中国、日本成为人造肉新兴市场，本土企业迅速崛起，市场需求持续增长。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欧洲市场扩张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欧洲在食品安全与环保政策推动下，人造肉市场稳步发展，多国政府支持绿色食品，促进产业链完善。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消费接受程度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消费者接受度现状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当前，人造肉产品逐渐被市场接受，尤其在环保意识增强的背景下，消费者对健康、可持续的饮食选择表现出较高的兴趣。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影响接受程度的因素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影响人造肉消费意愿的关键因素包括价格、口感、营养价值和环保属性等，其中价格和口感是消费者最为关注的因素。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提高接受程度的策略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为了提升人造肉的市场接受度，企业需通过改进生产工艺降低成本，同时加强产品口感和营养的宣传，以满足消费者的多元化需求。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优势特性盘点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环保效益显著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减少温室气体排放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人造肉生产相较于传统畜牧业，能显著降低温室气体的排放，为减缓全球气候变暖做出贡献。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7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节约水资源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制造人造肉比饲养牲畜消耗更少的水资源，有助于缓解全球水资源短缺的问题。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保护生物多样性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通过减少对牧场和森林的依赖，人造肉的推广有助于保护生态环境，维护生物多样性。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营养均衡可控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人造肉的营养成分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人造肉通过精确配比，可以提供与真实肉类相似的蛋白质、铁质和维生素B12等营养成分。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营养均衡可控性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人造肉的生产过程允许严格控制各种营养成分的比例，确保每批产品都达到预定的营养标准。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满足特定需求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对于有特殊饮食限制的人群，如素食者或过敏患者，人造肉可定制不含特定成分的产品，满足其营养需求。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挑战因素探讨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成本控制难题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原料成本高昂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人造肉的主要原料包括植物蛋白和动物细胞，这些原材料价格昂贵，导致生产成本居高不下。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技术研发投入大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生产人造肉需要先进的生物技术和设备，这要求企业进行大量的研发投入，进一步增加了成本负担。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生产效率待提高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当前人造肉的生产效率较低，无法与传统肉类产业相比，这也是造成其成本较高的一个重要原因。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人造肉定义解析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发展历程纵览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核心技术揭秘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市场现状分析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优势特性盘点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挑战因素探讨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应用场景拓展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政策法规解读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未来趋势展望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社会影响评估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口感优化方向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通过优化大豆、豌豆等植物蛋白的提取工艺，提高人造肉的口感和营养价值。采用低温研磨和酶解技术，确保蛋白质的完整性和功能性。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植物蛋白提取技术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开发低热量、高稳定性的脂肪替代品，如椰子油、藻类油脂等，以改善人造肉的口感和质地。同时研究其对健康的影响，确保食用安全。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脂肪替代方案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利用天然香料和调味剂，结合现代食品加工技术，模拟动物肉类的风味特征。通过调整配方和加工工艺，实现与真实肉类相似的口感体验。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风味增强策略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应用场景拓展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餐饮领域应用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餐饮领域应用概述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人造肉作为新兴食品，在餐饮业中展现出广阔的应用前景，为传统菜单带来创新变革。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提升菜品多样性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利用人造肉技术，餐厅能够开发更多元、更健康的饮食选项，吸引不同饮食需求的顾客群体。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环境友好型选择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人造肉的生产过程相比传统畜牧业更环保，减少温室气体排放，成为餐饮业可持续发展的重要方向。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零售渠道创新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新零售模式探索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探索线上线下融合的新零售模式，通过数据分析和智能推荐系统提升顾客体验，实现销售效率的最大化。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社交媒体营销策略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利用微博、抖音等社交平台进行品牌推广和互动营销，通过KOL合作和内容营销增加产品曝光度和用户粘性。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0"/>
            <a:ext cx="3040513" cy="3267240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绿色包装与可持续发展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采用环保材料进行产品包装，减少对环境的影响，同时倡导可持续消费理念，提升品牌形象和社会责任感。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政策法规解读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监管框架构建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人造肉的监管框架是确保食品安全和消费者权益的重要环节。它包括从生产、加工到销售各个环节的规范和标准，旨在保障产品质量和公众健康。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监管框架构建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针对人造肉产品，需制定一系列严格的安全标准，涵盖原料选择、生产过程控制、成品检验等多个方面。这些标准有助于预防潜在的食品安全隐患。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安全标准制定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为增强消费者信任，对人造肉产品的标签和信息透明度提出了明确要求。这包括成分列表、营养成分表以及可能的过敏原提示，帮助消费者做出知情选择。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标签与透明度要求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行业标准制定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行业标准的重要性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制定人造肉行业标凈是确保产品质量与安全的关键，同时促进技术创新和市场规范化。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国际标准参考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借鉴国际先进标准，结合本国实际情况，建立符合国情的人造肉行业标准体系。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监管与执行机制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建立完善的监管体系和执行机制，确保行业标准得到有效实施，保障消费者权益。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未来趋势展望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技术迭代预测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3D生物打印技术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利用3D生物打印机，将细胞、组织等材料按特定结构打印成型，实现人造肉的快速制造。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2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基因重组技术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通过基因编辑和重组技术，改变动物细胞的遗传信息，使其具备生产特定肉质的能力，提高人造肉品质。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2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微生物发酵技术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利用微生物发酵培养基，生产富含蛋白质和必需氨基酸的人造肉，实现高效低成本的生产模式。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市场规模预估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市场规模预估方法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采用市场调研、数据分析和专家预测等手段，对人造肉市场的容量进行量化评估，以预测未来发展趋势。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570603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当前市场规模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根据最新数据，当前人造肉市场规模已达数十亿美元，并呈现出快速增长的势头。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预计增长趋势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随着消费者健康意识的提升和技术的进步，人造肉预计将持续扩大市场份额，年增长率保持在两位数以上。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941403"/>
            <a:ext cx="39600" cy="424404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751143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5706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人造肉定义解析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社会影响评估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食品安全变革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食品安全新标准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随着人造肉的兴起，食品安全标准也迎来了新的挑战与机遇。严格的生产流程和质量控制成为确保消费者健康的关键。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监管政策更新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为应对人造肉市场的快速发展，各国政府正积极制定和完善相关法规政策，旨在保障公众健康安全，同时促进产业健康发展。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技术创新驱动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在食品安全领域，技术创新是推动变革的重要力量。先进的检测技术和追溯系统的应用，有效提升了人造肉产品的安全性和可追溯性。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农业模式转型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农业模式转型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随着技术进步和环境压力增加，传统农业逐渐向可持续、高效的现代农业模式转变。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人造肉的兴起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人造肉作为替代传统肉类的环保选择，通过实验室培养或植物基模拟技术生产，减少对环境的影响。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农业与科技结合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高科技如AI、大数据在农业生产中的应用，提高资源利用效率，促进农业可持续发展。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概念界定标准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人造肉定义与分类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人造肉是模拟真实肉类口感和营养价值的实验室培育产品，主要分为植物基和细胞培养两大类。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技术标准与规范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为确保人造肉的安全性和质量，各国已制定相应技术标准和生产规范，涵盖原材料、生产过程和最终产品检测。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市场准入与监管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人造肉产品在进入市场前需通过严格的食品安全评估，并遵守相关法规，确保消费者权益和行业健康发展。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技术实现路径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通过体外培养动物或植物细胞，以实现肉类生产的技术。该技术模拟体内生长环境，促使细胞增殖形成组织，从而生产人造肉产品。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细胞培养技术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利用生物反应器进行细胞培养，是人造肉生产中的关键步骤。此设备提供适宜的生长条件，如温度、氧气和营养物质，确保高效生产。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生物反应器应用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通过基因编辑技术对细胞进行改造，以提高其生长效率和营养价值。这一技术在人造肉的生产中扮演重要角色，有助于优化产品品质。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基因编辑技术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发展历程纵览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早期探索阶段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早期探索背景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20世纪80年代，科学家开始尝试利用植物细胞培养技术生产肉类。这一阶段的研究为后来的人造肉发展奠定了基础。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关键技术突破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90年代末，科学家们实现了使用动物干细胞培育肌肉组织的实验，标志着人造肉技术向实用化迈出重要一步。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市场与公众接受度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进入21世纪后，随着技术进步和成本降低，人造肉逐渐被市场接受，消费者对健康、环保的关注推动了其快速发展。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商业化突破期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39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技术革新与应用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随着生物技术的迅猛发展，人造肉技术不断突破，从实验室走向市场，实现商业化生产，为消费者提供更健康、环保的食品选择。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39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市场接受度提升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消费者对健康饮食的需求日益增长，人造肉凭借其低脂肪、高蛋白的特点，逐渐获得市场认可，销量稳步上升，成为食品行业的新宠。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5" y="1627200"/>
            <a:ext cx="3040542" cy="36274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政策环境优化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政府对人造肉产业给予积极支持，出台相关政策促进其健康发展，包括食品安全标准制定、税收优惠等措施，为企业提供了良好的发展环境。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核心技术揭秘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3712</Words>
  <Application>WPS 演示</Application>
  <PresentationFormat>全屏显示(4:3)</PresentationFormat>
  <Paragraphs>374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2025-09-30T12:02:00Z</dcterms:created>
  <dcterms:modified xsi:type="dcterms:W3CDTF">2025-09-30T12:01:15Z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C9C1024D529147DD9E72FC31AD5D2F08_12</vt:lpwstr>
  </property>
  <property fmtid="{D5CDD505-2E9C-101B-9397-08002B2CF9AE}" pid="3" name="KSOProductBuildVer">
    <vt:lpwstr>2052-12.1.0.22529</vt:lpwstr>
  </property>
</Properties>
</file>