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伽马治疗技术解析</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2B7F"/>
                </a:solidFill>
                <a:latin typeface="微软雅黑" panose="020B0503020204020204" charset="-122"/>
              </a:rPr>
              <a:t>精准放疗临床应用方案</a:t>
            </a:r>
            <a:endParaRPr sz="3000" b="1" i="0">
              <a:solidFill>
                <a:srgbClr val="002B7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肿瘤精准放疗</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伽马治疗，即伽玛刀放射治疗，利用伽玛射线高能聚焦照射肿瘤部位，实现精确杀伤癌细胞而不损伤周围正常组织。</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伽马治疗简介</a:t>
            </a:r>
            <a:endParaRPr sz="2100" b="1" i="0">
              <a:solidFill>
                <a:srgbClr val="002B7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通过计算机精确定位肿瘤位置与大小，调整伽马射线强度和角度，确保高剂量集中作用于目标区域，有效提高治疗效果。</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精准放疗原理</a:t>
            </a:r>
            <a:endParaRPr sz="2100" b="1" i="0">
              <a:solidFill>
                <a:srgbClr val="002B7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伽马治疗在脑瘤、头颈部肿瘤等疾病中显示出显著疗效，患者生活质量得到改善，生存率提高，成为精准治疗的重要手段。</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临床应用效果</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功能神经调控</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功能神经调控简介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功能神经调控是一种通过调节神经系统活动来改善或治疗特定疾病的技术，广泛应用于疼痛管理、帕金森病等。</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伽马刀治疗原理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伽马刀利用高能伽马射线精确定位并破坏目标病变组织，因其非侵入性特点，在脑肿瘤和功能性神经疾病治疗中显示出独特优势。</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功能神经调控应用案例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通过伽马刀治疗，成功缓解了多名患者的帕金森病症状，以及多例脑肿瘤病例，显示了其在临床治疗中的有效性和安全性。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04</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治疗流程规范</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术前准备要点</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39"/>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患者评估与定位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术前需对患者进行全面评估，包括肿瘤位置、大小及周围组织情况。精确定位是确保伽马刀治疗准确性的关键步骤。</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1"/>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医疗设备准备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确认伽马刀设备运行正常，校准精度，检查治疗计划系统，确保所有数据准确无误，为手术提供坚实基础。</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8" y="1627202"/>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安全措施制定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根据患者具体情况制定详细的安全措施，包括术中监护、紧急预案等，以保障手术过程的安全和患者的健康。</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术中操作步骤</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伽马刀设备准备</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在手术前，需对伽马刀设备进行彻底检查，确保所有部件正常运行，包括定位系统和射线源，保证治疗过程的精确性。</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患者定位与固定</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根据患者的病情和治疗计划，使用专用头架或体位固定装置准确固定患者头部或身体特定部位，确保治疗过程中位置不变。</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治疗方案设定</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根据肿瘤的位置、大小及周围结构，利用计算机辅助设计软件制定个性化的伽马刀治疗方案，包括射线剂量分布和照射角度。</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05</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剂量控制策略</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照射野设计原则</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照射野设计原则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伽马治疗中，照射野的设计需遵循精确定位肿瘤区域的原则，确保高剂量辐射准确送达目标，同时最小化对周围健康组织的损伤。</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肿瘤与正常组织界定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在设计照射野时，必须清晰区分肿瘤与邻近正常组织。使用先进的影像技术，如CT或MRI，以实现精准的解剖学界定，保障治疗效果。</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剂量分布均匀性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确保照射野内剂量分布的均匀性是关键，这有助于提高治疗效率并减少并发症风险。通过优化辐射源配置和调整治疗方案来实现这一目标。</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分次剂量方案</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分次剂量方案概述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分次剂量方案是伽马治疗中的重要组成部分，旨在通过多次小剂量照射，提高治疗效果并减少副作用。</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分次剂量的设定原则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根据肿瘤类型、大小及患者个体差异，制定个性化的分次剂量方案，确保治疗效果和安全性。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分次剂量实施注意事项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在实施过程中，需密切监测患者反应，及时调整治疗方案，确保治疗顺利进行并达到预期效果。</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06</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安全防护体系</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患者防护措施</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防护材料选择</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在伽马治疗中，使用高密度铅或混凝土等材料构建屏蔽墙，以阻挡辐射外泄，保护患者和医护人员免受辐射伤害。</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个人防护措施</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医护人员需穿戴专用防护服、手套及面罩，确保身体各部位不受伽玛射线直接照射，同时佩戴剂量计监测辐射暴露量。</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环境控制策略</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实施严格的区域隔离措施，划分治疗区与非治疗区，限制非相关人员进入高辐射区域，通过定期检测和维护辐射安全设备保障环境安全。</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目录</a:t>
            </a:r>
            <a:endParaRPr sz="4800" b="1" i="0">
              <a:solidFill>
                <a:srgbClr val="0055FF"/>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伽马治疗概述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设备组成结构</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临床应用领域</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治疗流程规范</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剂量控制策略</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安全防护体系</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疗效评估标准</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技术创新趋势</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典型病例展示</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常见问题解答</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人员剂量监测</a:t>
            </a:r>
            <a:endParaRPr sz="3000" b="1" i="0">
              <a:solidFill>
                <a:srgbClr val="000000"/>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伽马治疗中，对接受治疗人员进行剂量监测至关重要，旨在确保辐射量控制在一定安全范围内，减少健康风险。</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人员剂量监测重要性</a:t>
            </a:r>
            <a:endParaRPr sz="2100" b="1" i="0">
              <a:solidFill>
                <a:srgbClr val="002B7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采用先进的剂量监测仪器，如热释光剂量计和电子剂量计，实时监控受照个体的辐射吸收情况，保障治疗过程的安全性。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监测方法和设备</a:t>
            </a:r>
            <a:endParaRPr sz="2100" b="1" i="0">
              <a:solidFill>
                <a:srgbClr val="002B7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收集到的剂量数据需经过专业处理与分析，以评估治疗过程中的安全水平，及时调整治疗方案，确保患者安全及治疗效果。</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数据处理与分析</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07</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疗效评估标准</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短期效果指标</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伽马治疗概述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伽马治疗是一种利用高能伽马射线杀死癌细胞的放射疗法，通过精确定位肿瘤部位，减少对正常组织的伤害。</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短期疗效评估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伽马治疗在短期内可有效控制肿瘤生长，缓解疼痛和症状，提高患者生活质量，为后续治疗奠定基础。</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治疗副作用管理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伽马治疗可能引发疲劳、皮肤反应等短期副作用，通过及时干预和护理，可以有效减轻患者不适，保障疗程顺利进行。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长期生存分析</a:t>
            </a:r>
            <a:endParaRPr sz="3000" b="1" i="0">
              <a:solidFill>
                <a:srgbClr val="000000"/>
              </a:solidFill>
              <a:latin typeface="微软雅黑" panose="020B0503020204020204" charset="-122"/>
            </a:endParaRPr>
          </a:p>
        </p:txBody>
      </p:sp>
      <p:sp>
        <p:nvSpPr>
          <p:cNvPr id="4" name="New shape"/>
          <p:cNvSpPr/>
          <p:nvPr/>
        </p:nvSpPr>
        <p:spPr>
          <a:xfrm>
            <a:off x="1558800" y="1627201"/>
            <a:ext cx="3040498" cy="3221441"/>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通过跟踪伽马治疗患者的生存数据，分析不同阶段治疗后的存活情况，为临床决策提供科学依据。</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298" y="1627201"/>
            <a:ext cx="3040498" cy="3221441"/>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研究年龄、性别、肿瘤类型等因素对伽马治疗长期生存率的影响，以优化治疗方案和提高治疗效果。</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796" y="1627201"/>
            <a:ext cx="3040498" cy="3221441"/>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探索更精确的治疗方法和个体化的医疗策略，进一步提升伽马治疗在癌症治疗中的应用效果与患者生活质量。</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08</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技术创新趋势</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图像引导升级</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图像引导技术是一种利用医学影像精确定位肿瘤位置的方法，通过将治疗设备对准肿瘤，提高伽马射线的治疗效果，减少对周围健康组织的损害。</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图像引导技术概述</a:t>
            </a:r>
            <a:endParaRPr sz="2100" b="1" i="0">
              <a:solidFill>
                <a:srgbClr val="002B7F"/>
              </a:solidFill>
              <a:latin typeface="微软雅黑" panose="020B0503020204020204" charset="-122"/>
            </a:endParaRPr>
          </a:p>
        </p:txBody>
      </p:sp>
      <p:sp>
        <p:nvSpPr>
          <p:cNvPr id="6" name="New shape"/>
          <p:cNvSpPr/>
          <p:nvPr/>
        </p:nvSpPr>
        <p:spPr>
          <a:xfrm>
            <a:off x="4430015" y="2878465"/>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在伽马治疗过程中，图像引导技术可以实时监控肿瘤与正常组织的位置变化，确保治疗计划的准确性和安全性，优化治疗方案，提升患者预后。</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图像引导在伽马治疗中的作用</a:t>
            </a:r>
            <a:endParaRPr sz="2100" b="1" i="0">
              <a:solidFill>
                <a:srgbClr val="002B7F"/>
              </a:solidFill>
              <a:latin typeface="微软雅黑" panose="020B0503020204020204" charset="-122"/>
            </a:endParaRPr>
          </a:p>
        </p:txBody>
      </p:sp>
      <p:sp>
        <p:nvSpPr>
          <p:cNvPr id="8" name="New shape"/>
          <p:cNvSpPr/>
          <p:nvPr/>
        </p:nvSpPr>
        <p:spPr>
          <a:xfrm>
            <a:off x="7301229" y="2878465"/>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随着技术进步，未来的图像引导技术将更加精准、快速，能够实现更复杂的治疗策略。这有助于进一步提高伽马治疗的效果，扩大其在临床中的应用范围。</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图像引导的未来发展趋势</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人工智能融合</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人工智能在伽马治疗中的应用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人工智能技术通过数据分析和模式识别，优化伽马治疗计划，提高治疗效果并减少副作用。</a:t>
            </a:r>
            <a:endParaRPr sz="1575" b="0" i="0">
              <a:solidFill>
                <a:srgbClr val="000000"/>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AI辅助的剂量优化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利用AI算法精确计算肿瘤与周围正常组织间的剂量分布，实现个体化治疗，最大化疗效同时最小化风险。</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AI在治疗监测中的作用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AI技术实时监控患者治疗反应及可能的毒性反应，及时调整治疗方案，确保治疗的安全性和有效性。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09</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典型病例展示</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脑部肿瘤案例</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脑部肿瘤概述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脑部肿瘤指发生在大脑、脊髓等部位的异常细胞增生，可导致神经功能障碍，严重时危及生命。伽马刀治疗为非侵入式放射外科方法之一。</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16"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伽马刀治疗优势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伽马刀通过高精度聚焦放射线，精确摧毁肿瘤组织，最小化对周围健康组织的损害。适用于不宜手术或复发性脑肿瘤患者。</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案例分析与疗效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本案例中，一位脑肿瘤患者接受伽马刀治疗后，肿瘤显著缩小，症状缓解，生活质量提高。伽马刀治疗展现了良好的临床效果和安全性。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脊柱病变实例</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脊柱病变概述</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脊柱病变指影响脊柱结构和功能的一类疾病，常见于中老年人，表现为疼痛、活动受限等症状。</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伽马治疗原理</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伽马刀利用高能量γ射线精确照射病变区域，破坏异常组织细胞，实现非侵入性治疗，减少副作用。</a:t>
            </a:r>
            <a:endParaRPr sz="1575" b="0" i="0">
              <a:solidFill>
                <a:srgbClr val="000000"/>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脊柱病变实例分析</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通过具体案例展示伽马治疗在脊柱肿瘤、血管瘤等脊柱病变中的应用效果，强调其安全性和有效性。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01</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伽马治疗概述</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10</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常见问题解答</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副作用管理方案</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常见副作用识别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伽马治疗可能引起疲劳、皮肤反应及恶心等副作用，及时识别这些症状对于管理患者的健康状况至关重要。</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预防性措施实施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通过个性化医疗方案和患者教育，提前采取措施以减轻或预防伽马治疗的副作用，提高治疗效果并改善生活质量。</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副作用处理策略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根据副作用的性质和严重程度，采取相应的药物治疗、心理支持及生活方式调整等综合干预措施，有效控制副作用的影响。</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设备维护要点</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设备日常检查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定期对伽马治疗设备进行视觉和功能检查，确保设备运行正常，避免因小故障导致的大问题。</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定期维护计划</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制定并执行设备的定期维护计划，包括更换易损部件、清洁关键部件等，延长设备使用寿命。</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紧急故障处理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建立紧急故障响应机制，一旦设备出现异常，能迅速采取措施，减少对患者治疗的影响。</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定义与原理</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伽马治疗定义</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伽马治疗是一种利用高能伽马射线进行放射治疗的方法，主要用于癌症等疾病的治疗。</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伽马治疗原理</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通过伽马射线的辐射作用，破坏肿瘤细胞的DNA结构，从而抑制其生长和扩散，达到治疗效果。</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伽马治疗应用</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广泛应用于脑瘤、肺癌等多种恶性肿瘤的治疗，具有非侵入性、精准性强等特点。</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发展历程简介</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伽马治疗技术起源于20世纪初，最初用于医学领域的放射治疗。随着科技的进步，伽马刀等高精度设备应运而生，为患者提供了新的治疗方案。</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伽马治疗起源</a:t>
            </a:r>
            <a:endParaRPr sz="2100" b="1" i="0">
              <a:solidFill>
                <a:srgbClr val="002B7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伽马治疗技术在经历了数十年的发展后，已经从单一的放射治疗手段演变为包括伽马刀、伽马射线立体定向放射外科等多种先进治疗方法。</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发展历程</a:t>
            </a:r>
            <a:endParaRPr sz="2100" b="1" i="0">
              <a:solidFill>
                <a:srgbClr val="002B7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随着医学研究的深入和科技的进步，伽马治疗技术有望实现更精准的治疗定位和更低的副作用，为更多患者带来福音。</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未来展望</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02</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设备组成结构</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核心部件解析</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伽马刀核心组件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伽马刀的核心部件包括高精度准直器和高剂量率放射源，这些部件共同确保了治疗的精准性和有效性。</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准直器功能解析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准直器用于精确控制放射束的形状和大小，通过调整其内部叶片的角度，实现对肿瘤部位的精准照射。</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放射源特性介绍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伽马刀使用的放射源通常为钴-60或铱-192，它们能产生高能量伽马射线，穿透力强且易于控制，适合治疗深部肿瘤。</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辅助系统说明</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伽马治疗设备简介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伽马治疗利用高能伽马射线精准照射肿瘤，有效减少正常组织损伤，是现代放疗的重要技术之一。</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辅助系统功能解析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辅助系统包括剂量规划、患者定位和实时监控等，确保治疗过程的精确度和安全性，提升治疗成效。</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伽马治疗应用范围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伽马治疗广泛应用于头颈部、脑瘤等多种癌症的治疗，尤其对深部或敏感区域肿瘤有显著疗效。</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03</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临床应用领域</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3839</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2025-09-30T15:23:00Z</dcterms:created>
  <dcterms:modified xsi:type="dcterms:W3CDTF">2025-09-30T15:23:00Z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CEAE964F50A14770A63880AFB9082A07_12</vt:lpwstr>
  </property>
  <property fmtid="{D5CDD505-2E9C-101B-9397-08002B2CF9AE}" pid="3" name="KSOProductBuildVer">
    <vt:lpwstr>2052-12.1.0.22529</vt:lpwstr>
  </property>
</Properties>
</file>