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三维设计创新应用实践</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2F66EE"/>
                </a:solidFill>
                <a:latin typeface="微软雅黑" panose="020B0503020204020204" charset="-122"/>
              </a:rPr>
              <a:t>数字建模与视觉呈现解析</a:t>
            </a:r>
            <a:endParaRPr sz="3000" b="1" i="0">
              <a:solidFill>
                <a:srgbClr val="2F66E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2025/09/30</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UV展开原则</a:t>
            </a:r>
            <a:endParaRPr sz="3000" b="1" i="0">
              <a:solidFill>
                <a:srgbClr val="000000"/>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在三维设计中，UV展开是将三维模型表面映射到二维平面的过程，确保纹理贴图无缝对接。此过程遵循特定原则，如保持拓扑一致性、避免重叠和扭曲等。</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UV展开原则概述</a:t>
            </a:r>
            <a:endParaRPr sz="2100" b="1" i="0">
              <a:solidFill>
                <a:srgbClr val="2F66EE"/>
              </a:solidFill>
              <a:latin typeface="微软雅黑" panose="020B0503020204020204" charset="-122"/>
            </a:endParaRPr>
          </a:p>
        </p:txBody>
      </p:sp>
      <p:sp>
        <p:nvSpPr>
          <p:cNvPr id="6" name="New shape"/>
          <p:cNvSpPr/>
          <p:nvPr/>
        </p:nvSpPr>
        <p:spPr>
          <a:xfrm>
            <a:off x="4430015" y="2402270"/>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UV展开的核心原则包括最小化拉伸、保持形状相似性和优化空间利用率。掌握这些原则有助于提高纹理质量，减少变形和拉伸现象，使最终效果更加自然流畅。</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基本原则与技巧</a:t>
            </a:r>
            <a:endParaRPr sz="2100" b="1" i="0">
              <a:solidFill>
                <a:srgbClr val="2F66EE"/>
              </a:solidFill>
              <a:latin typeface="微软雅黑" panose="020B0503020204020204" charset="-122"/>
            </a:endParaRPr>
          </a:p>
        </p:txBody>
      </p:sp>
      <p:sp>
        <p:nvSpPr>
          <p:cNvPr id="8" name="New shape"/>
          <p:cNvSpPr/>
          <p:nvPr/>
        </p:nvSpPr>
        <p:spPr>
          <a:xfrm>
            <a:off x="7301229" y="2878465"/>
            <a:ext cx="2744216"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在实际UV展开过程中，常遇到拉伸过大、接缝明显等问题。通过合理规划UV布局、使用切割工具分割复杂区域以及调整顶点权重等方法，可以有效解决这些问题，提升作品质量。</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常见问题及解决方案</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PBR工作流程</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PBR工作流程概述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PBR是一种基于物理渲染的技术，旨在模拟真实世界中的光照和材质特性。通过精确计算光线与物体表面交互的结果，PBR能够实现高度真实感的视觉效果。</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关键步骤解析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PBR流程包括准备阶段（设置场景、选择合适的材质）、烘焙阶段（生成光照贴图、法线贴图等）、渲染阶段（应用PBR材质、调整光照参数），最终输出高质量图像或动画。</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技术优势探讨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PBR技术因其高度逼真的渲染效果而广受欢迎，尤其在游戏开发、电影制作等领域。它不仅提高了工作效率，还为设计师提供了更丰富的创作可能性。</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04</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灯光系统搭建</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光源类型选择</a:t>
            </a:r>
            <a:endParaRPr sz="3000" b="1" i="0">
              <a:solidFill>
                <a:srgbClr val="000000"/>
              </a:solidFill>
              <a:latin typeface="微软雅黑" panose="020B0503020204020204" charset="-122"/>
            </a:endParaRPr>
          </a:p>
        </p:txBody>
      </p:sp>
      <p:sp>
        <p:nvSpPr>
          <p:cNvPr id="4" name="New shape"/>
          <p:cNvSpPr/>
          <p:nvPr/>
        </p:nvSpPr>
        <p:spPr>
          <a:xfrm>
            <a:off x="1558800" y="1627200"/>
            <a:ext cx="3040516" cy="3627439"/>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光源类型选择基础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在三维设计中，光源类型的选择直接影响渲染效果和视觉效果。了解不同类型的光源及其特性是设计师必备的基础技能。</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32" cy="3627439"/>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常用光源类型解析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常用的光源包括点光源、聚光灯、面光源等。每种光源都有其独特的照明效果和适用场景，合理运用能够增强设计的层次感和真实感。</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8" y="1627201"/>
            <a:ext cx="3040543" cy="36274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光源设置技巧与应用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掌握光源设置的技巧对于实现理想的视觉效果至关重要。通过调整光源的位置、强度和颜色等参数，可以创造出丰富的光影效果，提升整体设计质量。</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光影渲染设置</a:t>
            </a:r>
            <a:endParaRPr sz="3000" b="1" i="0">
              <a:solidFill>
                <a:srgbClr val="000000"/>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光影渲染基础概念</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光影渲染是三维设计中模拟光线与物体相互作用的过程，通过计算光照效果实现逼真的视觉效果。</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光源类型及其作用</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在三维设计中，光源分为点光源、聚光灯和环境光等，每种光源对场景的明暗和色彩产生不同影响。</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材质与纹理设置技巧</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材质与纹理直接影响渲染效果，合理设置材质属性和纹理贴图，可以增强模型的真实感和细节表现力。</a:t>
            </a:r>
            <a:endParaRPr sz="1575" b="0" i="0">
              <a:solidFill>
                <a:srgbClr val="000000"/>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05</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动画制作原理</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关键帧应用</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关键帧定义与作用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关键帧是动画中定义物体位置、大小等属性的关键时间点，通过设置关键帧，可以控制物体的运动路径和变化过程。</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关键帧在三维设计中的应用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在三维设计中，关键帧用于创建复杂的动画效果，通过调整关键帧的属性，可以实现物体的旋转、缩放、位移等动态效果。</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关键帧优化技巧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为了提高动画的性能和流畅度，需要合理设置关键帧的数量和位置，避免过多的关键帧导致渲染速度降低。同时，可以使用缓动函数来平滑动画过渡，提高视觉效果。</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路径约束技术</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路径约束技术概述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路径约束技术是三维设计中的关键，用于控制对象沿特定路径移动或变形。通过设置路径和调整参数，实现精确的动态效果。</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关键技术点解析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包括路径定义、对象绑定与动画控制等。正确理解和应用这些技术，可极大提升设计的灵活性和表现力。</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应用场景实例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如在建筑设计中模拟物体沿墙面滑动，或在动画制作中创建复杂运动轨迹。通过实例演示，帮助读者直观理解技术应用。</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06</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高级特效实现</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粒子系统配置</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粒子系统基础概念</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粒子系统是三维设计中用于模拟自然现象如火焰、烟雾等的技术。通过控制大量微小粒子的物理属性，实现真实感效果。</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粒子系统配置要点</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配置粒子系统时需考虑粒子数量、生命周期和初始速度等因素。合理设定这些参数可增强视觉效果的真实感与动态性。</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高级粒子效果应用</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在高级设计中，粒子系统可用于创建复杂的视觉效果，如流体动力学模拟或动态光影变化。这要求设计师具备深厚的技术理解。</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目录</a:t>
            </a:r>
            <a:endParaRPr sz="4800" b="1" i="0">
              <a:solidFill>
                <a:srgbClr val="5049D5"/>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01</a:t>
            </a:r>
            <a:r>
              <a:rPr sz="1800">
                <a:latin typeface="微软雅黑" panose="020B0503020204020204" charset="-122"/>
              </a:rPr>
              <a:t> </a:t>
            </a:r>
            <a:r>
              <a:rPr sz="1575" b="0" i="0">
                <a:solidFill>
                  <a:srgbClr val="000000"/>
                </a:solidFill>
                <a:latin typeface="微软雅黑" panose="020B0503020204020204" charset="-122"/>
              </a:rPr>
              <a:t>三维设计概述</a:t>
            </a:r>
            <a:endParaRPr sz="1575" b="0" i="0">
              <a:solidFill>
                <a:srgbClr val="000000"/>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02</a:t>
            </a:r>
            <a:r>
              <a:rPr sz="1800">
                <a:latin typeface="微软雅黑" panose="020B0503020204020204" charset="-122"/>
              </a:rPr>
              <a:t> </a:t>
            </a:r>
            <a:r>
              <a:rPr sz="1575" b="0" i="0">
                <a:solidFill>
                  <a:srgbClr val="000000"/>
                </a:solidFill>
                <a:latin typeface="微软雅黑" panose="020B0503020204020204" charset="-122"/>
              </a:rPr>
              <a:t>基础建模技术</a:t>
            </a:r>
            <a:endParaRPr sz="1575" b="0" i="0">
              <a:solidFill>
                <a:srgbClr val="000000"/>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03</a:t>
            </a:r>
            <a:r>
              <a:rPr sz="1800">
                <a:latin typeface="微软雅黑" panose="020B0503020204020204" charset="-122"/>
              </a:rPr>
              <a:t> </a:t>
            </a:r>
            <a:r>
              <a:rPr sz="1575" b="0" i="0">
                <a:solidFill>
                  <a:srgbClr val="000000"/>
                </a:solidFill>
                <a:latin typeface="微软雅黑" panose="020B0503020204020204" charset="-122"/>
              </a:rPr>
              <a:t>材质贴图处理</a:t>
            </a:r>
            <a:endParaRPr sz="1575" b="0" i="0">
              <a:solidFill>
                <a:srgbClr val="000000"/>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04</a:t>
            </a:r>
            <a:r>
              <a:rPr sz="1800">
                <a:latin typeface="微软雅黑" panose="020B0503020204020204" charset="-122"/>
              </a:rPr>
              <a:t> </a:t>
            </a:r>
            <a:r>
              <a:rPr sz="1575" b="0" i="0">
                <a:solidFill>
                  <a:srgbClr val="000000"/>
                </a:solidFill>
                <a:latin typeface="微软雅黑" panose="020B0503020204020204" charset="-122"/>
              </a:rPr>
              <a:t>灯光系统搭建</a:t>
            </a:r>
            <a:endParaRPr sz="1575" b="0" i="0">
              <a:solidFill>
                <a:srgbClr val="000000"/>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05</a:t>
            </a:r>
            <a:r>
              <a:rPr sz="1800">
                <a:latin typeface="微软雅黑" panose="020B0503020204020204" charset="-122"/>
              </a:rPr>
              <a:t> </a:t>
            </a:r>
            <a:r>
              <a:rPr sz="1575" b="0" i="0">
                <a:solidFill>
                  <a:srgbClr val="000000"/>
                </a:solidFill>
                <a:latin typeface="微软雅黑" panose="020B0503020204020204" charset="-122"/>
              </a:rPr>
              <a:t>动画制作原理</a:t>
            </a:r>
            <a:endParaRPr sz="1575" b="0" i="0">
              <a:solidFill>
                <a:srgbClr val="000000"/>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06</a:t>
            </a:r>
            <a:r>
              <a:rPr sz="1800">
                <a:latin typeface="微软雅黑" panose="020B0503020204020204" charset="-122"/>
              </a:rPr>
              <a:t> </a:t>
            </a:r>
            <a:r>
              <a:rPr sz="1575" b="0" i="0">
                <a:solidFill>
                  <a:srgbClr val="000000"/>
                </a:solidFill>
                <a:latin typeface="微软雅黑" panose="020B0503020204020204" charset="-122"/>
              </a:rPr>
              <a:t>高级特效实现</a:t>
            </a:r>
            <a:endParaRPr sz="1575" b="0" i="0">
              <a:solidFill>
                <a:srgbClr val="000000"/>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07</a:t>
            </a:r>
            <a:r>
              <a:rPr sz="1800">
                <a:latin typeface="微软雅黑" panose="020B0503020204020204" charset="-122"/>
              </a:rPr>
              <a:t> </a:t>
            </a:r>
            <a:r>
              <a:rPr sz="1575" b="0" i="0">
                <a:solidFill>
                  <a:srgbClr val="000000"/>
                </a:solidFill>
                <a:latin typeface="微软雅黑" panose="020B0503020204020204" charset="-122"/>
              </a:rPr>
              <a:t>渲染输出优化</a:t>
            </a:r>
            <a:endParaRPr sz="1575" b="0" i="0">
              <a:solidFill>
                <a:srgbClr val="000000"/>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08</a:t>
            </a:r>
            <a:r>
              <a:rPr sz="1800">
                <a:latin typeface="微软雅黑" panose="020B0503020204020204" charset="-122"/>
              </a:rPr>
              <a:t> </a:t>
            </a:r>
            <a:r>
              <a:rPr sz="1575" b="0" i="0">
                <a:solidFill>
                  <a:srgbClr val="000000"/>
                </a:solidFill>
                <a:latin typeface="微软雅黑" panose="020B0503020204020204" charset="-122"/>
              </a:rPr>
              <a:t>行业案例解析</a:t>
            </a:r>
            <a:endParaRPr sz="1575" b="0" i="0">
              <a:solidFill>
                <a:srgbClr val="000000"/>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09</a:t>
            </a:r>
            <a:r>
              <a:rPr sz="1800">
                <a:latin typeface="微软雅黑" panose="020B0503020204020204" charset="-122"/>
              </a:rPr>
              <a:t> </a:t>
            </a:r>
            <a:r>
              <a:rPr sz="1575" b="0" i="0">
                <a:solidFill>
                  <a:srgbClr val="000000"/>
                </a:solidFill>
                <a:latin typeface="微软雅黑" panose="020B0503020204020204" charset="-122"/>
              </a:rPr>
              <a:t>软件工具对比</a:t>
            </a:r>
            <a:endParaRPr sz="1575" b="0" i="0">
              <a:solidFill>
                <a:srgbClr val="000000"/>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10</a:t>
            </a:r>
            <a:r>
              <a:rPr sz="1800">
                <a:latin typeface="微软雅黑" panose="020B0503020204020204" charset="-122"/>
              </a:rPr>
              <a:t> </a:t>
            </a:r>
            <a:r>
              <a:rPr sz="1575" b="0" i="0">
                <a:solidFill>
                  <a:srgbClr val="000000"/>
                </a:solidFill>
                <a:latin typeface="微软雅黑" panose="020B0503020204020204" charset="-122"/>
              </a:rPr>
              <a:t>发展趋势展望</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流体模拟方案</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流体模拟是三维设计中的关键技能，通过计算流体力学（CFD）方法模拟物体与流体相互作用。</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流体模拟基础</a:t>
            </a:r>
            <a:endParaRPr sz="2100" b="1" i="0">
              <a:solidFill>
                <a:srgbClr val="2F66E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使用专业软件如Fluent、OpenFOAM等进行流体分析，结合网格划分和边界条件设置，提高模拟精度。</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模拟工具与技术</a:t>
            </a:r>
            <a:endParaRPr sz="2100" b="1" i="0">
              <a:solidFill>
                <a:srgbClr val="2F66EE"/>
              </a:solidFill>
              <a:latin typeface="微软雅黑" panose="020B0503020204020204" charset="-122"/>
            </a:endParaRPr>
          </a:p>
        </p:txBody>
      </p:sp>
      <p:sp>
        <p:nvSpPr>
          <p:cNvPr id="8" name="New shape"/>
          <p:cNvSpPr/>
          <p:nvPr/>
        </p:nvSpPr>
        <p:spPr>
          <a:xfrm>
            <a:off x="7301229" y="2878466"/>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通过实际工程案例展示流体模拟的应用效果，分析模拟结果与实验数据的差异，优化设计方案。</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案例应用与效果评估</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07</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渲染输出优化</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参数预设管理</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参数预设管理基础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参数预设管理是三维设计中的核心环节，通过预先设定模型参数，确保设计的一致性和高效性。</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参数类型与应用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在三维设计中，参数可分为几何、材质、灯光等类型，每种参数都有其特定的应用场景和调整方法。</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参数管理工具与技巧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掌握专业的参数管理工具和技巧，如脚本编程、批量操作等，可以大大提升三维设计的效率和质量。</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分层合成技巧</a:t>
            </a:r>
            <a:endParaRPr sz="3000" b="1" i="0">
              <a:solidFill>
                <a:srgbClr val="000000"/>
              </a:solidFill>
              <a:latin typeface="微软雅黑" panose="020B0503020204020204" charset="-122"/>
            </a:endParaRPr>
          </a:p>
        </p:txBody>
      </p:sp>
      <p:sp>
        <p:nvSpPr>
          <p:cNvPr id="4" name="New shape"/>
          <p:cNvSpPr/>
          <p:nvPr/>
        </p:nvSpPr>
        <p:spPr>
          <a:xfrm>
            <a:off x="1558800" y="1627201"/>
            <a:ext cx="3040532" cy="3627439"/>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分层合成概述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分层合成是一种三维设计方法，通过将复杂模型分解为简单层，便于处理和编辑。每层包含特定元素，确保设计的精确性和可管理性。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39"/>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层次结构设计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设计时需明确各层功能与属性，如纹理、形状、材质等。合理安排层次顺序，确保视觉效果的一致性和逻辑性，优化整体设计流程。</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5" y="1627200"/>
            <a:ext cx="3040542" cy="36274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合成技术应用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利用分层合成技术进行三维建模，实现细节调整和效果预览。此方法有助于设计师快速迭代，提高设计效率和质量，广泛应用于动画、游戏等领域。</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08</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行业案例解析</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建筑可视化案例</a:t>
            </a:r>
            <a:endParaRPr sz="3000" b="1" i="0">
              <a:solidFill>
                <a:srgbClr val="000000"/>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建筑可视化是利用三维设计技术，将建筑设计概念转化为直观的视觉模型。该技术广泛应用于展示设计方案、评估建筑效果等方面，有助于提升沟通效率和决策质量。</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建筑可视化概念</a:t>
            </a:r>
            <a:endParaRPr sz="2100" b="1" i="0">
              <a:solidFill>
                <a:srgbClr val="2F66EE"/>
              </a:solidFill>
              <a:latin typeface="微软雅黑" panose="020B0503020204020204" charset="-122"/>
            </a:endParaRPr>
          </a:p>
        </p:txBody>
      </p:sp>
      <p:sp>
        <p:nvSpPr>
          <p:cNvPr id="6" name="New shape"/>
          <p:cNvSpPr/>
          <p:nvPr/>
        </p:nvSpPr>
        <p:spPr>
          <a:xfrm>
            <a:off x="4430015" y="2878465"/>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以某现代住宅区为例，通过三维设计软件进行建筑可视化，展示不同时间段的建筑外观与周边环境融合情况。有效帮助设计师优化建筑布局，确保最终设计满足客户需求和审美。</a:t>
            </a:r>
            <a:endParaRPr sz="1575" b="0" i="0">
              <a:solidFill>
                <a:srgbClr val="000000"/>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案例分析：住宅项目</a:t>
            </a:r>
            <a:endParaRPr sz="2100" b="1" i="0">
              <a:solidFill>
                <a:srgbClr val="2F66EE"/>
              </a:solidFill>
              <a:latin typeface="微软雅黑" panose="020B0503020204020204" charset="-122"/>
            </a:endParaRPr>
          </a:p>
        </p:txBody>
      </p:sp>
      <p:sp>
        <p:nvSpPr>
          <p:cNvPr id="8" name="New shape"/>
          <p:cNvSpPr/>
          <p:nvPr/>
        </p:nvSpPr>
        <p:spPr>
          <a:xfrm>
            <a:off x="7301229" y="2402270"/>
            <a:ext cx="2744216"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商业综合体项目中，采用建筑可视化技术模拟内部空间布局与外部景观设计。通过多角度展示，不仅增强客户体验感，还为施工团队提供了精确的指导依据，显著提高了建设效率。</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商业综合体应用</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工业产品展示</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工业产品三维设计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工业产品的三维设计是指使用计算机辅助设计软件创建产品的三维模型，包括形状、结构、尺寸和材料属性等。</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设计流程与工具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设计流程通常包括需求分析、概念设计、详细设计和验证测试等阶段。常用的软件工具有AutoCAD、SolidWorks和CATIA等。</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展示与应用案例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通过三维设计可以更直观地展示产品设计效果，提高沟通效率。例如，汽车制造中的车身设计、电子产品的外壳设计等。</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09</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软件工具对比</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Maya功能优势</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高级建模工具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Maya提供强大的多边形建模、曲线和细分表面建模功能，支持高精度模型创建，适用于复杂场景和角色设计。</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267239"/>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动画制作优化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集成的动画工具集使Maya成为行业标准，支持关键帧动画、骨骼绑定与运动捕捉数据导入，提升动画制作效率与质量。</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9" y="1627201"/>
            <a:ext cx="3040517" cy="3267239"/>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实时渲染技术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Maya采用先进的渲染引擎，支持Arnold、V-Ray等第三方插件，实现高质量实时预览和最终输出，缩短工作流程周期。</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Blender适用场景</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Blender在建筑行业应用</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利用Blender的强大建模和渲染功能，建筑设计者可以创建精确的三维模型，进行虚拟施工预览，优化设计方案。</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影视动画制作</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Blender支持复杂的动画制作，包括角色动作、特效模拟等，广泛用于电影、广告及短片的后期制作中，提升视觉效果。</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游戏开发与设计</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在游戏开发领域，Blender用于创造游戏中的三维环境和角色。其灵活的工具集使得设计师能够快速迭代和优化游戏元素。</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01</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三维设计概述</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10</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发展趋势展望</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VR/AR融合方向</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VR/AR技术概述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VR（虚拟现实）和AR（增强现实）是两种不同的技术，VR通过模拟环境提供沉浸式体验，而AR则将数字信息叠加到现实世界中。</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融合应用案例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VR与AR的融合应用广泛，如教育、游戏、医疗等领域。通过结合两者的优势，可以创造出更丰富、互动性更强的用户体验。</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发展趋势与挑战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随着技术的不断发展，VR/AR融合正朝着更高的沉浸感、更低的成本和更广泛的应用领域迈进。然而，数据安全、设备兼容性等问题仍是需要解决的挑战。</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AI辅助设计革新</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AI辅助设计的实现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通过深度学习和机器学习技术，AI能够自主学习设计规则，快速生成设计方案，大幅提升设计效率与创新性。</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提升设计精度与效率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AI在三维设计中的应用减少了人为错误，通过算法优化设计流程，使得从概念到成品的时间大大缩短，同时保证设计质量。</a:t>
            </a:r>
            <a:endParaRPr sz="1575" b="0" i="0">
              <a:solidFill>
                <a:srgbClr val="000000"/>
              </a:solidFill>
              <a:latin typeface="微软雅黑" panose="020B0503020204020204" charset="-122"/>
            </a:endParaRPr>
          </a:p>
        </p:txBody>
      </p:sp>
      <p:sp>
        <p:nvSpPr>
          <p:cNvPr id="6" name="New shape"/>
          <p:cNvSpPr/>
          <p:nvPr/>
        </p:nvSpPr>
        <p:spPr>
          <a:xfrm>
            <a:off x="7301229" y="1627200"/>
            <a:ext cx="2744216" cy="2808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推动设计创新与个性化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AI不仅能根据历史数据预测流行趋势，还能根据用户需求定制个性化设计方案，推动设计行业向更加创新和定制化的方向发展。</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定义与特点</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三维设计概述</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三维设计是一种创建三维物体模型的技术，通过计算机软件模拟真实世界中的物体形态，广泛应用于建筑、工程、艺术等领域。</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主要特点分析</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三维设计具有直观性、可交互性和精确性等特点，能够提供更真实的视觉效果和更详细的数据信息，便于设计师进行修改和优化。</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应用领域展示</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三维设计在建筑设计、产品设计、影视动画制作等领域有广泛应用，为各行各业提供了高效、便捷的设计解决方案。</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应用领域介绍</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三维设计在工业制造中发挥关键作用，通过精确建模和仿真优化产品设计，提高生产效率与产品质量。</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工业制造领域</a:t>
            </a:r>
            <a:endParaRPr sz="2100" b="1" i="0">
              <a:solidFill>
                <a:srgbClr val="2F66E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三维设计技术革新了建筑设计流程，设计师能够直观构建模型、模拟环境，为建筑项目提供更精准的规划方案。</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建筑设计应用</a:t>
            </a:r>
            <a:endParaRPr sz="2100" b="1" i="0">
              <a:solidFill>
                <a:srgbClr val="2F66E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三维设计在医疗领域实现个性化治疗方案，从手术规划到假体设计，提升医疗服务质量和患者康复效果。</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医疗健康领域</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02</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基础建模技术</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多边形建模法</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多边形建模法简介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多边形建模法是一种通过创建和操作多边形（平面图形）来构建三维模型的技术。它广泛应用于3D设计、游戏开发及影视特效制作中。</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多边形建模流程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从基础形状开始，通过增加细节、调整比例、合并或切割多边形等步骤逐步构建复杂模型。此过程需要精确的几何理解与空间想象能力。</a:t>
            </a:r>
            <a:endParaRPr sz="1575" b="0" i="0">
              <a:solidFill>
                <a:srgbClr val="000000"/>
              </a:solidFill>
              <a:latin typeface="微软雅黑" panose="020B0503020204020204" charset="-122"/>
            </a:endParaRPr>
          </a:p>
        </p:txBody>
      </p:sp>
      <p:sp>
        <p:nvSpPr>
          <p:cNvPr id="6" name="New shape"/>
          <p:cNvSpPr/>
          <p:nvPr/>
        </p:nvSpPr>
        <p:spPr>
          <a:xfrm>
            <a:off x="7301229" y="1627200"/>
            <a:ext cx="2744216" cy="3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多边形建模的优势与挑战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多边形建模因其灵活性高、易于修改和渲染速度快而被广泛采用。然而，随着模型复杂度增加，对建模师的技能要求也相应提高，特别是在处理大量多边形时。</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NURBS曲面构建</a:t>
            </a:r>
            <a:endParaRPr sz="3000" b="1" i="0">
              <a:solidFill>
                <a:srgbClr val="000000"/>
              </a:solidFill>
              <a:latin typeface="微软雅黑" panose="020B0503020204020204" charset="-122"/>
            </a:endParaRPr>
          </a:p>
        </p:txBody>
      </p:sp>
      <p:sp>
        <p:nvSpPr>
          <p:cNvPr id="4" name="New shape"/>
          <p:cNvSpPr/>
          <p:nvPr/>
        </p:nvSpPr>
        <p:spPr>
          <a:xfrm>
            <a:off x="1558800" y="1627201"/>
            <a:ext cx="3040541"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NURBS曲面概述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NURBS，即非均匀有理B样条，是一种用于三维建模的数学工具。它通过控制点和权重定义曲线和曲面的形状，广泛应用于工业设计、动画制作等领域。</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41" y="1627201"/>
            <a:ext cx="3040555"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构建方法与步骤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构建NURBS曲面首先需确定控制点位置，然后设置权重以调整曲线形状。接着，通过插值或逼近方式生成平滑曲面，最后进行优化处理以获得最佳效果。</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95" y="1627201"/>
            <a:ext cx="3040554"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应用实例分析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在汽车设计中，NURBS曲面用于精确模拟车身外形；在电影特效中，它帮助创建逼真的角色模型。这些案例展示了NURBS在各行业中的重要作用和实际应用价值。</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03</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材质贴图处理</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4364</Words>
  <Application>WPS 演示</Application>
  <PresentationFormat>全屏显示(4:3)</PresentationFormat>
  <Paragraphs>364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2025-09-30T10:34:00Z</dcterms:created>
  <dcterms:modified xsi:type="dcterms:W3CDTF">2025-09-30T10:33:30Z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D1C8E4E671B04150A465D29D3D101EBF_12</vt:lpwstr>
  </property>
  <property fmtid="{D5CDD505-2E9C-101B-9397-08002B2CF9AE}" pid="3" name="KSOProductBuildVer">
    <vt:lpwstr>2052-12.1.0.22529</vt:lpwstr>
  </property>
</Properties>
</file>