
<file path=[Content_Types].xml><?xml version="1.0" encoding="utf-8"?>
<Types xmlns="http://schemas.openxmlformats.org/package/2006/content-types">
  <Default Extension="jpeg" ContentType="image/jpeg"/>
  <Default Extension="JPG" ContentType="image/.jp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heme/theme1.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Lst>
  <p:sldSz cx="12192000" cy="6858000" type="screen16x9"/>
  <p:notesSz cx="6858000" cy="9144000"/>
  <p:custDataLst>
    <p:tags r:id="rId37"/>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88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0" d="100"/>
          <a:sy n="70" d="100"/>
        </p:scale>
        <p:origin x="-1212" y="-108"/>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7.xml"/><Relationship Id="rId8" Type="http://schemas.openxmlformats.org/officeDocument/2006/relationships/slide" Target="slides/slide6.xml"/><Relationship Id="rId7" Type="http://schemas.openxmlformats.org/officeDocument/2006/relationships/slide" Target="slides/slide5.xml"/><Relationship Id="rId6" Type="http://schemas.openxmlformats.org/officeDocument/2006/relationships/slide" Target="slides/slide4.xml"/><Relationship Id="rId5" Type="http://schemas.openxmlformats.org/officeDocument/2006/relationships/slide" Target="slides/slide3.xml"/><Relationship Id="rId4" Type="http://schemas.openxmlformats.org/officeDocument/2006/relationships/slide" Target="slides/slide2.xml"/><Relationship Id="rId37" Type="http://schemas.openxmlformats.org/officeDocument/2006/relationships/tags" Target="tags/tag1.xml"/><Relationship Id="rId36" Type="http://schemas.openxmlformats.org/officeDocument/2006/relationships/tableStyles" Target="tableStyles.xml"/><Relationship Id="rId35" Type="http://schemas.openxmlformats.org/officeDocument/2006/relationships/viewProps" Target="viewProps.xml"/><Relationship Id="rId34" Type="http://schemas.openxmlformats.org/officeDocument/2006/relationships/presProps" Target="presProps.xml"/><Relationship Id="rId33" Type="http://schemas.openxmlformats.org/officeDocument/2006/relationships/slide" Target="slides/slide31.xml"/><Relationship Id="rId32" Type="http://schemas.openxmlformats.org/officeDocument/2006/relationships/slide" Target="slides/slide30.xml"/><Relationship Id="rId31" Type="http://schemas.openxmlformats.org/officeDocument/2006/relationships/slide" Target="slides/slide29.xml"/><Relationship Id="rId30" Type="http://schemas.openxmlformats.org/officeDocument/2006/relationships/slide" Target="slides/slide28.xml"/><Relationship Id="rId3" Type="http://schemas.openxmlformats.org/officeDocument/2006/relationships/slide" Target="slides/slide1.xml"/><Relationship Id="rId29" Type="http://schemas.openxmlformats.org/officeDocument/2006/relationships/slide" Target="slides/slide27.xml"/><Relationship Id="rId28" Type="http://schemas.openxmlformats.org/officeDocument/2006/relationships/slide" Target="slides/slide26.xml"/><Relationship Id="rId27" Type="http://schemas.openxmlformats.org/officeDocument/2006/relationships/slide" Target="slides/slide25.xml"/><Relationship Id="rId26" Type="http://schemas.openxmlformats.org/officeDocument/2006/relationships/slide" Target="slides/slide24.xml"/><Relationship Id="rId25" Type="http://schemas.openxmlformats.org/officeDocument/2006/relationships/slide" Target="slides/slide23.xml"/><Relationship Id="rId24" Type="http://schemas.openxmlformats.org/officeDocument/2006/relationships/slide" Target="slides/slide22.xml"/><Relationship Id="rId23" Type="http://schemas.openxmlformats.org/officeDocument/2006/relationships/slide" Target="slides/slide21.xml"/><Relationship Id="rId22" Type="http://schemas.openxmlformats.org/officeDocument/2006/relationships/slide" Target="slides/slide20.xml"/><Relationship Id="rId21" Type="http://schemas.openxmlformats.org/officeDocument/2006/relationships/slide" Target="slides/slide19.xml"/><Relationship Id="rId20" Type="http://schemas.openxmlformats.org/officeDocument/2006/relationships/slide" Target="slides/slide18.xml"/><Relationship Id="rId2" Type="http://schemas.openxmlformats.org/officeDocument/2006/relationships/theme" Target="theme/theme1.xml"/><Relationship Id="rId19" Type="http://schemas.openxmlformats.org/officeDocument/2006/relationships/slide" Target="slides/slide17.xml"/><Relationship Id="rId18" Type="http://schemas.openxmlformats.org/officeDocument/2006/relationships/slide" Target="slides/slide16.xml"/><Relationship Id="rId17" Type="http://schemas.openxmlformats.org/officeDocument/2006/relationships/slide" Target="slides/slide15.xml"/><Relationship Id="rId16" Type="http://schemas.openxmlformats.org/officeDocument/2006/relationships/slide" Target="slides/slide14.xml"/><Relationship Id="rId15" Type="http://schemas.openxmlformats.org/officeDocument/2006/relationships/slide" Target="slides/slide13.xml"/><Relationship Id="rId14" Type="http://schemas.openxmlformats.org/officeDocument/2006/relationships/slide" Target="slides/slide12.xml"/><Relationship Id="rId13" Type="http://schemas.openxmlformats.org/officeDocument/2006/relationships/slide" Target="slides/slide11.xml"/><Relationship Id="rId12" Type="http://schemas.openxmlformats.org/officeDocument/2006/relationships/slide" Target="slides/slide10.xml"/><Relationship Id="rId11" Type="http://schemas.openxmlformats.org/officeDocument/2006/relationships/slide" Target="slides/slide9.xml"/><Relationship Id="rId10" Type="http://schemas.openxmlformats.org/officeDocument/2006/relationships/slide" Target="slides/slide8.xml"/><Relationship Id="rId1" Type="http://schemas.openxmlformats.org/officeDocument/2006/relationships/slideMaster" Target="slideMasters/slideMaster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E8FD0B7A-F5DD-4F40-B4CB-3B2C354B893A}"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lstStyle/>
          <a:p>
            <a:fld id="{E8FD0B7A-F5DD-4F40-B4CB-3B2C354B893A}"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lstStyle/>
          <a:p>
            <a:fld id="{E8FD0B7A-F5DD-4F40-B4CB-3B2C354B893A}"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lstStyle/>
          <a:p>
            <a:fld id="{E8FD0B7A-F5DD-4F40-B4CB-3B2C354B893A}"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endParaRPr lang="en-US" smtClean="0"/>
          </a:p>
        </p:txBody>
      </p:sp>
      <p:sp>
        <p:nvSpPr>
          <p:cNvPr id="4" name="Date Placeholder 3"/>
          <p:cNvSpPr>
            <a:spLocks noGrp="1"/>
          </p:cNvSpPr>
          <p:nvPr>
            <p:ph type="dt" sz="half" idx="10"/>
          </p:nvPr>
        </p:nvSpPr>
        <p:spPr/>
        <p:txBody>
          <a:bodyPr/>
          <a:lstStyle/>
          <a:p>
            <a:fld id="{E8FD0B7A-F5DD-4F40-B4CB-3B2C354B893A}"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5" name="Date Placeholder 4"/>
          <p:cNvSpPr>
            <a:spLocks noGrp="1"/>
          </p:cNvSpPr>
          <p:nvPr>
            <p:ph type="dt" sz="half" idx="10"/>
          </p:nvPr>
        </p:nvSpPr>
        <p:spPr/>
        <p:txBody>
          <a:bodyPr/>
          <a:lstStyle/>
          <a:p>
            <a:fld id="{E8FD0B7A-F5DD-4F40-B4CB-3B2C354B893A}" type="datetimeFigureOut">
              <a:rPr lang="en-US" smtClean="0"/>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endParaRPr lang="en-US" smtClean="0"/>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endParaRPr lang="en-US" smtClean="0"/>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7" name="Date Placeholder 6"/>
          <p:cNvSpPr>
            <a:spLocks noGrp="1"/>
          </p:cNvSpPr>
          <p:nvPr>
            <p:ph type="dt" sz="half" idx="10"/>
          </p:nvPr>
        </p:nvSpPr>
        <p:spPr/>
        <p:txBody>
          <a:bodyPr/>
          <a:lstStyle/>
          <a:p>
            <a:fld id="{E8FD0B7A-F5DD-4F40-B4CB-3B2C354B893A}" type="datetimeFigureOut">
              <a:rPr lang="en-US" smtClean="0"/>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E8FD0B7A-F5DD-4F40-B4CB-3B2C354B893A}" type="datetimeFigureOut">
              <a:rPr lang="en-US" smtClean="0"/>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609600" y="6356350"/>
            <a:ext cx="2844800" cy="365125"/>
          </a:xfrm>
        </p:spPr>
        <p:txBody>
          <a:bodyPr/>
          <a:lstStyle/>
          <a:p>
            <a:fld id="{E8FD0B7A-F5DD-4F40-B4CB-3B2C354B893A}" type="datetimeFigureOut">
              <a:rPr lang="en-US" smtClean="0"/>
            </a:fld>
            <a:endParaRPr lang="en-US"/>
          </a:p>
        </p:txBody>
      </p:sp>
      <p:sp>
        <p:nvSpPr>
          <p:cNvPr id="3" name="Footer Placeholder 2"/>
          <p:cNvSpPr>
            <a:spLocks noGrp="1"/>
          </p:cNvSpPr>
          <p:nvPr>
            <p:ph type="ftr" sz="quarter" idx="11"/>
          </p:nvPr>
        </p:nvSpPr>
        <p:spPr>
          <a:xfrm>
            <a:off x="4165600" y="6356350"/>
            <a:ext cx="3860800" cy="365125"/>
          </a:xfrm>
        </p:spPr>
        <p:txBody>
          <a:bodyPr/>
          <a:lstStyle/>
          <a:p>
            <a:endParaRPr lang="en-US"/>
          </a:p>
        </p:txBody>
      </p:sp>
      <p:sp>
        <p:nvSpPr>
          <p:cNvPr id="4" name="Slide Number Placeholder 3"/>
          <p:cNvSpPr>
            <a:spLocks noGrp="1"/>
          </p:cNvSpPr>
          <p:nvPr>
            <p:ph type="sldNum" sz="quarter" idx="12"/>
          </p:nvPr>
        </p:nvSpPr>
        <p:spPr>
          <a:xfrm>
            <a:off x="8737600" y="6356350"/>
            <a:ext cx="2844800" cy="365125"/>
          </a:xfrm>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endParaRPr lang="en-US" smtClean="0"/>
          </a:p>
        </p:txBody>
      </p:sp>
      <p:sp>
        <p:nvSpPr>
          <p:cNvPr id="5" name="Date Placeholder 4"/>
          <p:cNvSpPr>
            <a:spLocks noGrp="1"/>
          </p:cNvSpPr>
          <p:nvPr>
            <p:ph type="dt" sz="half" idx="10"/>
          </p:nvPr>
        </p:nvSpPr>
        <p:spPr/>
        <p:txBody>
          <a:bodyPr/>
          <a:lstStyle/>
          <a:p>
            <a:fld id="{E8FD0B7A-F5DD-4F40-B4CB-3B2C354B893A}" type="datetimeFigureOut">
              <a:rPr lang="en-US" smtClean="0"/>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endParaRPr lang="en-US" smtClean="0"/>
          </a:p>
        </p:txBody>
      </p:sp>
      <p:sp>
        <p:nvSpPr>
          <p:cNvPr id="5" name="Date Placeholder 4"/>
          <p:cNvSpPr>
            <a:spLocks noGrp="1"/>
          </p:cNvSpPr>
          <p:nvPr>
            <p:ph type="dt" sz="half" idx="10"/>
          </p:nvPr>
        </p:nvSpPr>
        <p:spPr/>
        <p:txBody>
          <a:bodyPr/>
          <a:lstStyle/>
          <a:p>
            <a:fld id="{E8FD0B7A-F5DD-4F40-B4CB-3B2C354B893A}" type="datetimeFigureOut">
              <a:rPr lang="en-US" smtClean="0"/>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2" Type="http://schemas.openxmlformats.org/officeDocument/2006/relationships/theme" Target="../theme/theme1.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8FD0B7A-F5DD-4F40-B4CB-3B2C354B893A}" type="datetimeFigureOut">
              <a:rPr lang="en-US" smtClean="0"/>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3AE1883-0942-4AA3-9DB2-9C7C3A0314B1}" type="slidenum">
              <a:rPr lang="en-US" smtClean="0"/>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ransition/>
  <p:timing>
    <p:tnLst>
      <p:par>
        <p:cTn id="1" dur="indefinite" restart="never" nodeType="tmRoot"/>
      </p:par>
    </p:tnLst>
  </p:timing>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1.png"/></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12.xml.rels><?xml version="1.0" encoding="UTF-8" standalone="yes"?>
<Relationships xmlns="http://schemas.openxmlformats.org/package/2006/relationships"><Relationship Id="rId4" Type="http://schemas.openxmlformats.org/officeDocument/2006/relationships/slideLayout" Target="../slideLayouts/slideLayout7.xml"/><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image" Target="../media/image6.png"/></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18.xml.rels><?xml version="1.0" encoding="UTF-8" standalone="yes"?>
<Relationships xmlns="http://schemas.openxmlformats.org/package/2006/relationships"><Relationship Id="rId4" Type="http://schemas.openxmlformats.org/officeDocument/2006/relationships/slideLayout" Target="../slideLayouts/slideLayout7.xml"/><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image" Target="../media/image6.png"/></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3.png"/><Relationship Id="rId1" Type="http://schemas.openxmlformats.org/officeDocument/2006/relationships/image" Target="../media/image2.png"/></Relationships>
</file>

<file path=ppt/slides/_rels/slide20.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1.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24.xml.rels><?xml version="1.0" encoding="UTF-8" standalone="yes"?>
<Relationships xmlns="http://schemas.openxmlformats.org/package/2006/relationships"><Relationship Id="rId4" Type="http://schemas.openxmlformats.org/officeDocument/2006/relationships/slideLayout" Target="../slideLayouts/slideLayout7.xml"/><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image" Target="../media/image6.png"/></Relationships>
</file>

<file path=ppt/slides/_rels/slide2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6.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7.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28.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9.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30.xml.rels><?xml version="1.0" encoding="UTF-8" standalone="yes"?>
<Relationships xmlns="http://schemas.openxmlformats.org/package/2006/relationships"><Relationship Id="rId4" Type="http://schemas.openxmlformats.org/officeDocument/2006/relationships/slideLayout" Target="../slideLayouts/slideLayout7.xml"/><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image" Target="../media/image6.png"/></Relationships>
</file>

<file path=ppt/slides/_rels/slide31.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1.png"/></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6.xml.rels><?xml version="1.0" encoding="UTF-8" standalone="yes"?>
<Relationships xmlns="http://schemas.openxmlformats.org/package/2006/relationships"><Relationship Id="rId4" Type="http://schemas.openxmlformats.org/officeDocument/2006/relationships/slideLayout" Target="../slideLayouts/slideLayout7.xml"/><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image" Target="../media/image6.png"/></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sp>
        <p:nvSpPr>
          <p:cNvPr id="2" name="New shape"/>
          <p:cNvSpPr/>
          <p:nvPr/>
        </p:nvSpPr>
        <p:spPr>
          <a:xfrm>
            <a:off x="611778" y="1514467"/>
            <a:ext cx="11038043"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4800" b="1" i="0">
                <a:solidFill>
                  <a:srgbClr val="000000"/>
                </a:solidFill>
                <a:latin typeface="微软雅黑" panose="020B0503020204020204" charset="-122"/>
              </a:rPr>
              <a:t>短句驱动视觉创作</a:t>
            </a:r>
            <a:endParaRPr sz="4800" b="1" i="0">
              <a:solidFill>
                <a:srgbClr val="000000"/>
              </a:solidFill>
              <a:latin typeface="微软雅黑" panose="020B0503020204020204" charset="-122"/>
            </a:endParaRPr>
          </a:p>
        </p:txBody>
      </p:sp>
      <p:sp>
        <p:nvSpPr>
          <p:cNvPr id="3" name="New shape"/>
          <p:cNvSpPr/>
          <p:nvPr/>
        </p:nvSpPr>
        <p:spPr>
          <a:xfrm>
            <a:off x="622800" y="3101012"/>
            <a:ext cx="11016000" cy="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p:txBody>
      </p:sp>
      <p:sp>
        <p:nvSpPr>
          <p:cNvPr id="4" name="New shape"/>
          <p:cNvSpPr/>
          <p:nvPr/>
        </p:nvSpPr>
        <p:spPr>
          <a:xfrm>
            <a:off x="611778" y="3101012"/>
            <a:ext cx="11038043"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3000" b="1" i="0">
                <a:solidFill>
                  <a:srgbClr val="445164"/>
                </a:solidFill>
                <a:latin typeface="微软雅黑" panose="020B0503020204020204" charset="-122"/>
              </a:rPr>
              <a:t>文本到图像智能转换</a:t>
            </a:r>
            <a:endParaRPr sz="3000" b="1" i="0">
              <a:solidFill>
                <a:srgbClr val="445164"/>
              </a:solidFill>
              <a:latin typeface="微软雅黑" panose="020B0503020204020204" charset="-122"/>
            </a:endParaRPr>
          </a:p>
        </p:txBody>
      </p:sp>
      <p:sp>
        <p:nvSpPr>
          <p:cNvPr id="5" name="New shape"/>
          <p:cNvSpPr/>
          <p:nvPr/>
        </p:nvSpPr>
        <p:spPr>
          <a:xfrm>
            <a:off x="622800" y="4138369"/>
            <a:ext cx="11016000" cy="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p:txBody>
      </p:sp>
      <p:sp>
        <p:nvSpPr>
          <p:cNvPr id="6" name="New shape"/>
          <p:cNvSpPr/>
          <p:nvPr/>
        </p:nvSpPr>
        <p:spPr>
          <a:xfrm>
            <a:off x="622800" y="4138369"/>
            <a:ext cx="11016000" cy="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p:txBody>
      </p:sp>
      <p:sp>
        <p:nvSpPr>
          <p:cNvPr id="7" name="New shape"/>
          <p:cNvSpPr/>
          <p:nvPr/>
        </p:nvSpPr>
        <p:spPr>
          <a:xfrm>
            <a:off x="622800" y="4138369"/>
            <a:ext cx="11016000" cy="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p:txBody>
      </p:sp>
      <p:sp>
        <p:nvSpPr>
          <p:cNvPr id="8" name="New shape"/>
          <p:cNvSpPr/>
          <p:nvPr/>
        </p:nvSpPr>
        <p:spPr>
          <a:xfrm>
            <a:off x="611778" y="4136689"/>
            <a:ext cx="11038043" cy="45529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1575" b="0" i="0">
                <a:solidFill>
                  <a:srgbClr val="000000"/>
                </a:solidFill>
                <a:latin typeface="微软雅黑" panose="020B0503020204020204" charset="-122"/>
              </a:rPr>
              <a:t>作者：</a:t>
            </a:r>
            <a:r>
              <a:rPr lang="zh-CN" sz="1575" b="0" i="0">
                <a:solidFill>
                  <a:srgbClr val="000000"/>
                </a:solidFill>
                <a:latin typeface="微软雅黑" panose="020B0503020204020204" charset="-122"/>
              </a:rPr>
              <a:t>张抿</a:t>
            </a:r>
            <a:r>
              <a:rPr lang="zh-CN" sz="1575" b="0" i="0">
                <a:solidFill>
                  <a:srgbClr val="000000"/>
                </a:solidFill>
                <a:latin typeface="微软雅黑" panose="020B0503020204020204" charset="-122"/>
              </a:rPr>
              <a:t>轩</a:t>
            </a:r>
            <a:endParaRPr lang="zh-CN" sz="1575" b="0" i="0">
              <a:solidFill>
                <a:srgbClr val="000000"/>
              </a:solidFill>
              <a:latin typeface="微软雅黑" panose="020B0503020204020204" charset="-122"/>
            </a:endParaRPr>
          </a:p>
        </p:txBody>
      </p:sp>
      <p:sp>
        <p:nvSpPr>
          <p:cNvPr id="9" name="New shape"/>
          <p:cNvSpPr/>
          <p:nvPr/>
        </p:nvSpPr>
        <p:spPr>
          <a:xfrm>
            <a:off x="611778" y="4740950"/>
            <a:ext cx="11038043" cy="45193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1575" b="0" i="0">
                <a:solidFill>
                  <a:srgbClr val="000000"/>
                </a:solidFill>
                <a:latin typeface="微软雅黑" panose="020B0503020204020204" charset="-122"/>
              </a:rPr>
              <a:t>汇报时间: 2025/10/01</a:t>
            </a:r>
            <a:endParaRPr sz="1575" b="0" i="0">
              <a:solidFill>
                <a:srgbClr val="000000"/>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优化器选择策略</a:t>
            </a:r>
            <a:endParaRPr sz="3000" b="1" i="0">
              <a:solidFill>
                <a:srgbClr val="000000"/>
              </a:solidFill>
              <a:latin typeface="微软雅黑" panose="020B0503020204020204" charset="-122"/>
            </a:endParaRPr>
          </a:p>
        </p:txBody>
      </p:sp>
      <p:sp>
        <p:nvSpPr>
          <p:cNvPr id="4" name="New shape"/>
          <p:cNvSpPr/>
          <p:nvPr/>
        </p:nvSpPr>
        <p:spPr>
          <a:xfrm>
            <a:off x="1558800" y="2402271"/>
            <a:ext cx="2744215" cy="18935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优化器是深度学习中的关键组件，负责调整模型参数以最小化损失函数。选择合适的优化器对模型性能至关重要。</a:t>
            </a:r>
            <a:endParaRPr sz="1575" b="0" i="0">
              <a:solidFill>
                <a:srgbClr val="000000"/>
              </a:solidFill>
              <a:latin typeface="微软雅黑" panose="020B0503020204020204" charset="-122"/>
            </a:endParaRPr>
          </a:p>
        </p:txBody>
      </p:sp>
      <p:sp>
        <p:nvSpPr>
          <p:cNvPr id="5" name="New shape"/>
          <p:cNvSpPr/>
          <p:nvPr/>
        </p:nvSpPr>
        <p:spPr>
          <a:xfrm>
            <a:off x="1556530" y="1627201"/>
            <a:ext cx="2532802" cy="648071"/>
          </a:xfrm>
          <a:prstGeom prst="roundRect">
            <a:avLst>
              <a:gd name="adj" fmla="val 20033"/>
            </a:avLst>
          </a:prstGeom>
          <a:solidFill>
            <a:srgbClr val="E1EAF5"/>
          </a:solidFill>
          <a:ln w="6350">
            <a:solidFill>
              <a:srgbClr val="0050AF"/>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445164"/>
                </a:solidFill>
                <a:latin typeface="微软雅黑" panose="020B0503020204020204" charset="-122"/>
              </a:rPr>
              <a:t>优化器概述</a:t>
            </a:r>
            <a:endParaRPr sz="2100" b="1" i="0">
              <a:solidFill>
                <a:srgbClr val="445164"/>
              </a:solidFill>
              <a:latin typeface="微软雅黑" panose="020B0503020204020204" charset="-122"/>
            </a:endParaRPr>
          </a:p>
        </p:txBody>
      </p:sp>
      <p:sp>
        <p:nvSpPr>
          <p:cNvPr id="6" name="New shape"/>
          <p:cNvSpPr/>
          <p:nvPr/>
        </p:nvSpPr>
        <p:spPr>
          <a:xfrm>
            <a:off x="4430015" y="2402270"/>
            <a:ext cx="2744215" cy="18935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梯度下降法、Adam等优化器各有特点，适用于不同场景。了解这些优化器的工作原理和应用场景，有助于选择最适合的优化策略。</a:t>
            </a:r>
            <a:endParaRPr sz="1575" b="0" i="0">
              <a:solidFill>
                <a:srgbClr val="000000"/>
              </a:solidFill>
              <a:latin typeface="微软雅黑" panose="020B0503020204020204" charset="-122"/>
            </a:endParaRPr>
          </a:p>
        </p:txBody>
      </p:sp>
      <p:sp>
        <p:nvSpPr>
          <p:cNvPr id="7" name="New shape"/>
          <p:cNvSpPr/>
          <p:nvPr/>
        </p:nvSpPr>
        <p:spPr>
          <a:xfrm>
            <a:off x="4427745" y="1627201"/>
            <a:ext cx="2532802" cy="648071"/>
          </a:xfrm>
          <a:prstGeom prst="roundRect">
            <a:avLst>
              <a:gd name="adj" fmla="val 20033"/>
            </a:avLst>
          </a:prstGeom>
          <a:solidFill>
            <a:srgbClr val="E1EAF5"/>
          </a:solidFill>
          <a:ln w="6350">
            <a:solidFill>
              <a:srgbClr val="0050AF"/>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445164"/>
                </a:solidFill>
                <a:latin typeface="微软雅黑" panose="020B0503020204020204" charset="-122"/>
              </a:rPr>
              <a:t>常见优化器类型</a:t>
            </a:r>
            <a:endParaRPr sz="2100" b="1" i="0">
              <a:solidFill>
                <a:srgbClr val="445164"/>
              </a:solidFill>
              <a:latin typeface="微软雅黑" panose="020B0503020204020204" charset="-122"/>
            </a:endParaRPr>
          </a:p>
        </p:txBody>
      </p:sp>
      <p:sp>
        <p:nvSpPr>
          <p:cNvPr id="8" name="New shape"/>
          <p:cNvSpPr/>
          <p:nvPr/>
        </p:nvSpPr>
        <p:spPr>
          <a:xfrm>
            <a:off x="7301229" y="2402270"/>
            <a:ext cx="2744216" cy="18935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根据模型复杂度、数据规模和计算资源等因素，制定合理的优化器选择标准。综合考虑各种因素，以实现最佳的训练效果和效率。</a:t>
            </a:r>
            <a:endParaRPr sz="1575" b="0" i="0">
              <a:solidFill>
                <a:srgbClr val="000000"/>
              </a:solidFill>
              <a:latin typeface="微软雅黑" panose="020B0503020204020204" charset="-122"/>
            </a:endParaRPr>
          </a:p>
        </p:txBody>
      </p:sp>
      <p:sp>
        <p:nvSpPr>
          <p:cNvPr id="9" name="New shape"/>
          <p:cNvSpPr/>
          <p:nvPr/>
        </p:nvSpPr>
        <p:spPr>
          <a:xfrm>
            <a:off x="7298959" y="1627201"/>
            <a:ext cx="2532802" cy="648071"/>
          </a:xfrm>
          <a:prstGeom prst="roundRect">
            <a:avLst>
              <a:gd name="adj" fmla="val 20033"/>
            </a:avLst>
          </a:prstGeom>
          <a:solidFill>
            <a:srgbClr val="E1EAF5"/>
          </a:solidFill>
          <a:ln w="6350">
            <a:solidFill>
              <a:srgbClr val="0050AF"/>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445164"/>
                </a:solidFill>
                <a:latin typeface="微软雅黑" panose="020B0503020204020204" charset="-122"/>
              </a:rPr>
              <a:t>选择优化器的策略</a:t>
            </a:r>
            <a:endParaRPr sz="2100" b="1" i="0">
              <a:solidFill>
                <a:srgbClr val="445164"/>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445164"/>
                </a:solidFill>
                <a:latin typeface="微软雅黑" panose="020B0503020204020204" charset="-122"/>
              </a:rPr>
              <a:t>03</a:t>
            </a:r>
            <a:endParaRPr sz="4800" b="1" i="0">
              <a:solidFill>
                <a:srgbClr val="445164"/>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050AF"/>
                </a:solidFill>
                <a:latin typeface="微软雅黑" panose="020B0503020204020204" charset="-122"/>
              </a:rPr>
              <a:t>应用场景分类</a:t>
            </a:r>
            <a:endParaRPr sz="4800" b="1" i="0">
              <a:solidFill>
                <a:srgbClr val="0050A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创意设计辅助</a:t>
            </a:r>
            <a:endParaRPr sz="3000" b="1" i="0">
              <a:solidFill>
                <a:srgbClr val="000000"/>
              </a:solidFill>
              <a:latin typeface="微软雅黑" panose="020B0503020204020204" charset="-122"/>
            </a:endParaRPr>
          </a:p>
        </p:txBody>
      </p:sp>
      <p:sp>
        <p:nvSpPr>
          <p:cNvPr id="4" name="New shape"/>
          <p:cNvSpPr/>
          <p:nvPr/>
        </p:nvSpPr>
        <p:spPr>
          <a:xfrm>
            <a:off x="1558800" y="3011879"/>
            <a:ext cx="2744215" cy="176770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445164"/>
                </a:solidFill>
                <a:latin typeface="微软雅黑" panose="020B0503020204020204" charset="-122"/>
              </a:rPr>
              <a:t>创意设计概念介绍</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探讨如何通过独特的视角和创新思维，将抽象的概念转化为引人入胜的视觉图像。</a:t>
            </a:r>
            <a:endParaRPr sz="1575" b="0" i="0">
              <a:solidFill>
                <a:srgbClr val="000000"/>
              </a:solidFill>
              <a:latin typeface="微软雅黑" panose="020B0503020204020204" charset="-122"/>
            </a:endParaRPr>
          </a:p>
        </p:txBody>
      </p:sp>
      <p:sp>
        <p:nvSpPr>
          <p:cNvPr id="5" name="New shape"/>
          <p:cNvSpPr/>
          <p:nvPr/>
        </p:nvSpPr>
        <p:spPr>
          <a:xfrm>
            <a:off x="4430015" y="3011879"/>
            <a:ext cx="2744215" cy="176770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445164"/>
                </a:solidFill>
                <a:latin typeface="微软雅黑" panose="020B0503020204020204" charset="-122"/>
              </a:rPr>
              <a:t>短句的力量</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分析简短有力的文字如何激发想象力，为创意设计提供灵感和方向。</a:t>
            </a:r>
            <a:endParaRPr sz="1575" b="0" i="0">
              <a:solidFill>
                <a:srgbClr val="000000"/>
              </a:solidFill>
              <a:latin typeface="微软雅黑" panose="020B0503020204020204" charset="-122"/>
            </a:endParaRPr>
          </a:p>
        </p:txBody>
      </p:sp>
      <p:sp>
        <p:nvSpPr>
          <p:cNvPr id="6" name="New shape"/>
          <p:cNvSpPr/>
          <p:nvPr/>
        </p:nvSpPr>
        <p:spPr>
          <a:xfrm>
            <a:off x="7301229" y="3011880"/>
            <a:ext cx="2744216" cy="176770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445164"/>
                </a:solidFill>
                <a:latin typeface="微软雅黑" panose="020B0503020204020204" charset="-122"/>
              </a:rPr>
              <a:t>图像与情感连接</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阐述通过精心设计的图像，如何有效传达特定情感，增强观众的共鸣和记忆点。</a:t>
            </a:r>
            <a:endParaRPr sz="1575" b="0" i="0">
              <a:solidFill>
                <a:srgbClr val="000000"/>
              </a:solidFill>
              <a:latin typeface="微软雅黑" panose="020B0503020204020204" charset="-122"/>
            </a:endParaRPr>
          </a:p>
        </p:txBody>
      </p:sp>
      <p:pic>
        <p:nvPicPr>
          <p:cNvPr id="7" name="New picture"/>
          <p:cNvPicPr/>
          <p:nvPr/>
        </p:nvPicPr>
        <p:blipFill>
          <a:blip r:embed="rId3"/>
          <a:srcRect/>
          <a:stretch>
            <a:fillRect/>
          </a:stretch>
        </p:blipFill>
        <p:spPr>
          <a:xfrm>
            <a:off x="1558800" y="1342800"/>
            <a:ext cx="2738736" cy="1540539"/>
          </a:xfrm>
          <a:prstGeom prst="rect">
            <a:avLst/>
          </a:prstGeom>
          <a:ln>
            <a:noFill/>
          </a:ln>
        </p:spPr>
      </p:pic>
      <p:pic>
        <p:nvPicPr>
          <p:cNvPr id="8" name="New picture"/>
          <p:cNvPicPr/>
          <p:nvPr/>
        </p:nvPicPr>
        <p:blipFill>
          <a:blip r:embed="rId3"/>
          <a:srcRect/>
          <a:stretch>
            <a:fillRect/>
          </a:stretch>
        </p:blipFill>
        <p:spPr>
          <a:xfrm>
            <a:off x="4430015" y="1342800"/>
            <a:ext cx="2738736" cy="1540539"/>
          </a:xfrm>
          <a:prstGeom prst="rect">
            <a:avLst/>
          </a:prstGeom>
          <a:ln>
            <a:noFill/>
          </a:ln>
        </p:spPr>
      </p:pic>
      <p:pic>
        <p:nvPicPr>
          <p:cNvPr id="9" name="New picture"/>
          <p:cNvPicPr/>
          <p:nvPr/>
        </p:nvPicPr>
        <p:blipFill>
          <a:blip r:embed="rId3"/>
          <a:srcRect/>
          <a:stretch>
            <a:fillRect/>
          </a:stretch>
        </p:blipFill>
        <p:spPr>
          <a:xfrm>
            <a:off x="7301230" y="1342800"/>
            <a:ext cx="2738736" cy="1540539"/>
          </a:xfrm>
          <a:prstGeom prst="rect">
            <a:avLst/>
          </a:prstGeom>
          <a:ln>
            <a:noFill/>
          </a:ln>
        </p:spPr>
      </p:pic>
    </p:spTree>
  </p:cSld>
  <p:clrMapOvr>
    <a:masterClrMapping/>
  </p:clrMapOvr>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可视化叙事工具</a:t>
            </a:r>
            <a:endParaRPr sz="3000" b="1" i="0">
              <a:solidFill>
                <a:srgbClr val="000000"/>
              </a:solidFill>
              <a:latin typeface="微软雅黑" panose="020B0503020204020204" charset="-122"/>
            </a:endParaRPr>
          </a:p>
        </p:txBody>
      </p:sp>
      <p:sp>
        <p:nvSpPr>
          <p:cNvPr id="4" name="New shape"/>
          <p:cNvSpPr/>
          <p:nvPr/>
        </p:nvSpPr>
        <p:spPr>
          <a:xfrm>
            <a:off x="1558800" y="1627201"/>
            <a:ext cx="3032171" cy="3267239"/>
          </a:xfrm>
          <a:prstGeom prst="roundRect">
            <a:avLst>
              <a:gd name="adj" fmla="val 10000"/>
            </a:avLst>
          </a:prstGeom>
          <a:solidFill>
            <a:srgbClr val="E1EAF5"/>
          </a:solidFill>
          <a:ln w="6350">
            <a:solidFill>
              <a:srgbClr val="445164"/>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445164"/>
                </a:solidFill>
                <a:latin typeface="微软雅黑" panose="020B0503020204020204" charset="-122"/>
              </a:rPr>
              <a:t>可视化叙事工具简介</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可视化叙事工具通过图像和文本的结合，以更直观的方式传达信息，增强理解和记忆。</a:t>
            </a:r>
            <a:br>
              <a:rPr sz="1800">
                <a:latin typeface="微软雅黑" panose="020B0503020204020204" charset="-122"/>
              </a:rPr>
            </a:br>
            <a:endParaRPr sz="1800">
              <a:latin typeface="微软雅黑" panose="020B0503020204020204" charset="-122"/>
            </a:endParaRPr>
          </a:p>
        </p:txBody>
      </p:sp>
      <p:sp>
        <p:nvSpPr>
          <p:cNvPr id="5" name="New shape"/>
          <p:cNvSpPr/>
          <p:nvPr/>
        </p:nvSpPr>
        <p:spPr>
          <a:xfrm>
            <a:off x="4717972" y="1627201"/>
            <a:ext cx="3040503" cy="3267239"/>
          </a:xfrm>
          <a:prstGeom prst="roundRect">
            <a:avLst>
              <a:gd name="adj" fmla="val 10000"/>
            </a:avLst>
          </a:prstGeom>
          <a:solidFill>
            <a:srgbClr val="E1EAF5"/>
          </a:solidFill>
          <a:ln w="6350">
            <a:solidFill>
              <a:srgbClr val="445164"/>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445164"/>
                </a:solidFill>
                <a:latin typeface="微软雅黑" panose="020B0503020204020204" charset="-122"/>
              </a:rPr>
              <a:t>短句生成图像原理</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利用自然语言处理技术，将短句转化为视觉元素，实现文字与图像的无缝结合，提升表达效果。</a:t>
            </a:r>
            <a:br>
              <a:rPr sz="1800">
                <a:latin typeface="微软雅黑" panose="020B0503020204020204" charset="-122"/>
              </a:rPr>
            </a:br>
            <a:endParaRPr sz="1800">
              <a:latin typeface="微软雅黑" panose="020B0503020204020204" charset="-122"/>
            </a:endParaRPr>
          </a:p>
        </p:txBody>
      </p:sp>
      <p:sp>
        <p:nvSpPr>
          <p:cNvPr id="6" name="New shape"/>
          <p:cNvSpPr/>
          <p:nvPr/>
        </p:nvSpPr>
        <p:spPr>
          <a:xfrm>
            <a:off x="7885474" y="1627202"/>
            <a:ext cx="3040503" cy="3267239"/>
          </a:xfrm>
          <a:prstGeom prst="roundRect">
            <a:avLst>
              <a:gd name="adj" fmla="val 10000"/>
            </a:avLst>
          </a:prstGeom>
          <a:solidFill>
            <a:srgbClr val="E1EAF5"/>
          </a:solidFill>
          <a:ln w="6350">
            <a:solidFill>
              <a:srgbClr val="445164"/>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445164"/>
                </a:solidFill>
                <a:latin typeface="微软雅黑" panose="020B0503020204020204" charset="-122"/>
              </a:rPr>
              <a:t>应用场景与优势</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广泛应用于教育、广告、新闻报道等领域，有效提升信息的吸引力和传播效率，促进知识共享。</a:t>
            </a:r>
            <a:br>
              <a:rPr sz="1800">
                <a:latin typeface="微软雅黑" panose="020B0503020204020204" charset="-122"/>
              </a:rPr>
            </a:br>
            <a:endParaRPr sz="1800">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自动内容配图系统</a:t>
            </a:r>
            <a:endParaRPr sz="3000" b="1" i="0">
              <a:solidFill>
                <a:srgbClr val="000000"/>
              </a:solidFill>
              <a:latin typeface="微软雅黑" panose="020B0503020204020204" charset="-122"/>
            </a:endParaRPr>
          </a:p>
        </p:txBody>
      </p:sp>
      <p:sp>
        <p:nvSpPr>
          <p:cNvPr id="4" name="New shape"/>
          <p:cNvSpPr/>
          <p:nvPr/>
        </p:nvSpPr>
        <p:spPr>
          <a:xfrm>
            <a:off x="6458401" y="1735403"/>
            <a:ext cx="4545078"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445164"/>
                </a:solidFill>
                <a:latin typeface="微软雅黑" panose="020B0503020204020204" charset="-122"/>
              </a:rPr>
              <a:t>自动内容配图系统概述</a:t>
            </a:r>
            <a:endParaRPr sz="2100" b="1" i="0">
              <a:solidFill>
                <a:srgbClr val="445164"/>
              </a:solidFill>
              <a:latin typeface="微软雅黑" panose="020B0503020204020204" charset="-122"/>
            </a:endParaRPr>
          </a:p>
          <a:p>
            <a:pPr algn="l">
              <a:lnSpc>
                <a:spcPct val="150000"/>
              </a:lnSpc>
            </a:pPr>
            <a:r>
              <a:rPr sz="1575" b="0" i="0">
                <a:solidFill>
                  <a:srgbClr val="000000"/>
                </a:solidFill>
                <a:latin typeface="微软雅黑" panose="020B0503020204020204" charset="-122"/>
              </a:rPr>
              <a:t>自动内容配图系统是一种利用算法自动生成与文本内容相匹配的图像的技术，它通过深度学习模型分析文本特征，输出相应的视觉内容。</a:t>
            </a:r>
            <a:endParaRPr sz="1575" b="0" i="0">
              <a:solidFill>
                <a:srgbClr val="000000"/>
              </a:solidFill>
              <a:latin typeface="微软雅黑" panose="020B0503020204020204" charset="-122"/>
            </a:endParaRPr>
          </a:p>
        </p:txBody>
      </p:sp>
      <p:sp>
        <p:nvSpPr>
          <p:cNvPr id="5" name="New shape"/>
          <p:cNvSpPr/>
          <p:nvPr/>
        </p:nvSpPr>
        <p:spPr>
          <a:xfrm>
            <a:off x="981860" y="2390400"/>
            <a:ext cx="4545077" cy="18535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r"/>
            <a:r>
              <a:rPr sz="2100" b="1" i="0">
                <a:solidFill>
                  <a:srgbClr val="445164"/>
                </a:solidFill>
                <a:latin typeface="微软雅黑" panose="020B0503020204020204" charset="-122"/>
              </a:rPr>
              <a:t>工作原理解析</a:t>
            </a:r>
            <a:endParaRPr sz="2100" b="1" i="0">
              <a:solidFill>
                <a:srgbClr val="445164"/>
              </a:solidFill>
              <a:latin typeface="微软雅黑" panose="020B0503020204020204" charset="-122"/>
            </a:endParaRPr>
          </a:p>
          <a:p>
            <a:pPr algn="r">
              <a:lnSpc>
                <a:spcPct val="150000"/>
              </a:lnSpc>
            </a:pPr>
            <a:r>
              <a:rPr sz="1575" b="0" i="0">
                <a:solidFill>
                  <a:srgbClr val="000000"/>
                </a:solidFill>
                <a:latin typeface="微软雅黑" panose="020B0503020204020204" charset="-122"/>
              </a:rPr>
              <a:t>该系统首先对输入文本进行语义分析，识别关键信息和情感色彩；随后，根据分析结果在庞大的图像数据库中检索相似或符合要求的图像，实现图文同步。</a:t>
            </a:r>
            <a:endParaRPr sz="1575" b="0" i="0">
              <a:solidFill>
                <a:srgbClr val="000000"/>
              </a:solidFill>
              <a:latin typeface="微软雅黑" panose="020B0503020204020204" charset="-122"/>
            </a:endParaRPr>
          </a:p>
        </p:txBody>
      </p:sp>
      <p:sp>
        <p:nvSpPr>
          <p:cNvPr id="6" name="New shape"/>
          <p:cNvSpPr/>
          <p:nvPr/>
        </p:nvSpPr>
        <p:spPr>
          <a:xfrm>
            <a:off x="6458401" y="3726212"/>
            <a:ext cx="4554174"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445164"/>
                </a:solidFill>
                <a:latin typeface="微软雅黑" panose="020B0503020204020204" charset="-122"/>
              </a:rPr>
              <a:t>应用场景与优势</a:t>
            </a:r>
            <a:endParaRPr sz="2100" b="1" i="0">
              <a:solidFill>
                <a:srgbClr val="445164"/>
              </a:solidFill>
              <a:latin typeface="微软雅黑" panose="020B0503020204020204" charset="-122"/>
            </a:endParaRPr>
          </a:p>
          <a:p>
            <a:pPr algn="l">
              <a:lnSpc>
                <a:spcPct val="150000"/>
              </a:lnSpc>
            </a:pPr>
            <a:r>
              <a:rPr sz="1575" b="0" i="0">
                <a:solidFill>
                  <a:srgbClr val="000000"/>
                </a:solidFill>
                <a:latin typeface="微软雅黑" panose="020B0503020204020204" charset="-122"/>
              </a:rPr>
              <a:t>该系统广泛应用于广告设计、社交媒体内容创作等领域，其优势在于提高内容创作的效率和创新性，同时降低人力成本，增强用户体验。</a:t>
            </a:r>
            <a:endParaRPr sz="1575" b="0" i="0">
              <a:solidFill>
                <a:srgbClr val="000000"/>
              </a:solidFill>
              <a:latin typeface="微软雅黑" panose="020B0503020204020204" charset="-122"/>
            </a:endParaRPr>
          </a:p>
        </p:txBody>
      </p:sp>
      <p:sp>
        <p:nvSpPr>
          <p:cNvPr id="7" name="New shape"/>
          <p:cNvSpPr/>
          <p:nvPr/>
        </p:nvSpPr>
        <p:spPr>
          <a:xfrm>
            <a:off x="5965200" y="2106203"/>
            <a:ext cx="39600" cy="284197"/>
          </a:xfrm>
          <a:prstGeom prst="rect">
            <a:avLst/>
          </a:prstGeom>
          <a:solidFill>
            <a:srgbClr val="44516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New shape"/>
          <p:cNvSpPr/>
          <p:nvPr/>
        </p:nvSpPr>
        <p:spPr>
          <a:xfrm>
            <a:off x="6152400" y="1915943"/>
            <a:ext cx="309600" cy="39600"/>
          </a:xfrm>
          <a:prstGeom prst="rect">
            <a:avLst/>
          </a:prstGeom>
          <a:solidFill>
            <a:srgbClr val="44516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New shape"/>
          <p:cNvSpPr/>
          <p:nvPr/>
        </p:nvSpPr>
        <p:spPr>
          <a:xfrm>
            <a:off x="5806800" y="1735403"/>
            <a:ext cx="360000" cy="370800"/>
          </a:xfrm>
          <a:prstGeom prst="roundRect">
            <a:avLst>
              <a:gd name="adj" fmla="val 8819"/>
            </a:avLst>
          </a:prstGeom>
          <a:solidFill>
            <a:srgbClr val="0050A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10" name="New shape"/>
          <p:cNvSpPr/>
          <p:nvPr/>
        </p:nvSpPr>
        <p:spPr>
          <a:xfrm>
            <a:off x="5965200" y="2761200"/>
            <a:ext cx="39600" cy="965012"/>
          </a:xfrm>
          <a:prstGeom prst="rect">
            <a:avLst/>
          </a:prstGeom>
          <a:solidFill>
            <a:srgbClr val="44516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New shape"/>
          <p:cNvSpPr/>
          <p:nvPr/>
        </p:nvSpPr>
        <p:spPr>
          <a:xfrm>
            <a:off x="5515200" y="2570940"/>
            <a:ext cx="309600" cy="39600"/>
          </a:xfrm>
          <a:prstGeom prst="rect">
            <a:avLst/>
          </a:prstGeom>
          <a:solidFill>
            <a:srgbClr val="44516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New shape"/>
          <p:cNvSpPr/>
          <p:nvPr/>
        </p:nvSpPr>
        <p:spPr>
          <a:xfrm>
            <a:off x="5806800" y="2390400"/>
            <a:ext cx="360000" cy="370800"/>
          </a:xfrm>
          <a:prstGeom prst="roundRect">
            <a:avLst>
              <a:gd name="adj" fmla="val 8819"/>
            </a:avLst>
          </a:prstGeom>
          <a:solidFill>
            <a:srgbClr val="0050A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13" name="New shape"/>
          <p:cNvSpPr/>
          <p:nvPr/>
        </p:nvSpPr>
        <p:spPr>
          <a:xfrm>
            <a:off x="5965200" y="4097012"/>
            <a:ext cx="39600" cy="457200"/>
          </a:xfrm>
          <a:prstGeom prst="rect">
            <a:avLst/>
          </a:prstGeom>
          <a:solidFill>
            <a:srgbClr val="44516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New shape"/>
          <p:cNvSpPr/>
          <p:nvPr/>
        </p:nvSpPr>
        <p:spPr>
          <a:xfrm>
            <a:off x="6152400" y="3906752"/>
            <a:ext cx="309600" cy="39600"/>
          </a:xfrm>
          <a:prstGeom prst="rect">
            <a:avLst/>
          </a:prstGeom>
          <a:solidFill>
            <a:srgbClr val="44516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New shape"/>
          <p:cNvSpPr/>
          <p:nvPr/>
        </p:nvSpPr>
        <p:spPr>
          <a:xfrm>
            <a:off x="5806800" y="3726212"/>
            <a:ext cx="360000" cy="370800"/>
          </a:xfrm>
          <a:prstGeom prst="roundRect">
            <a:avLst>
              <a:gd name="adj" fmla="val 8819"/>
            </a:avLst>
          </a:prstGeom>
          <a:solidFill>
            <a:srgbClr val="0050A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445164"/>
                </a:solidFill>
                <a:latin typeface="微软雅黑" panose="020B0503020204020204" charset="-122"/>
              </a:rPr>
              <a:t>04</a:t>
            </a:r>
            <a:endParaRPr sz="4800" b="1" i="0">
              <a:solidFill>
                <a:srgbClr val="445164"/>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050AF"/>
                </a:solidFill>
                <a:latin typeface="微软雅黑" panose="020B0503020204020204" charset="-122"/>
              </a:rPr>
              <a:t>效果评估维度</a:t>
            </a:r>
            <a:endParaRPr sz="4800" b="1" i="0">
              <a:solidFill>
                <a:srgbClr val="0050A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语义匹配度指标</a:t>
            </a:r>
            <a:endParaRPr sz="3000" b="1" i="0">
              <a:solidFill>
                <a:srgbClr val="000000"/>
              </a:solidFill>
              <a:latin typeface="微软雅黑" panose="020B0503020204020204" charset="-122"/>
            </a:endParaRPr>
          </a:p>
        </p:txBody>
      </p:sp>
      <p:sp>
        <p:nvSpPr>
          <p:cNvPr id="4" name="New shape"/>
          <p:cNvSpPr/>
          <p:nvPr/>
        </p:nvSpPr>
        <p:spPr>
          <a:xfrm>
            <a:off x="1774800" y="1555200"/>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445164"/>
                </a:solidFill>
                <a:latin typeface="微软雅黑" panose="020B0503020204020204" charset="-122"/>
              </a:rPr>
              <a:t>语义匹配度概述</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语义匹配度是衡量文本之间含义相似性的重要指标，通过对比分析，评估文本内容的相关性和一致性。</a:t>
            </a:r>
            <a:endParaRPr sz="1575" b="0" i="0">
              <a:solidFill>
                <a:srgbClr val="000000"/>
              </a:solidFill>
              <a:latin typeface="微软雅黑" panose="020B0503020204020204" charset="-122"/>
            </a:endParaRPr>
          </a:p>
        </p:txBody>
      </p:sp>
      <p:sp>
        <p:nvSpPr>
          <p:cNvPr id="5" name="New shape"/>
          <p:cNvSpPr/>
          <p:nvPr/>
        </p:nvSpPr>
        <p:spPr>
          <a:xfrm>
            <a:off x="1774800" y="3089496"/>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445164"/>
                </a:solidFill>
                <a:latin typeface="微软雅黑" panose="020B0503020204020204" charset="-122"/>
              </a:rPr>
              <a:t>计算方法与技术</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常用的语义匹配度计算方法包括向量空间模型、词嵌入技术和深度学习等，这些技术能够有效提高匹配的准确性。</a:t>
            </a:r>
            <a:endParaRPr sz="1575" b="0" i="0">
              <a:solidFill>
                <a:srgbClr val="000000"/>
              </a:solidFill>
              <a:latin typeface="微软雅黑" panose="020B0503020204020204" charset="-122"/>
            </a:endParaRPr>
          </a:p>
        </p:txBody>
      </p:sp>
      <p:sp>
        <p:nvSpPr>
          <p:cNvPr id="6" name="New shape"/>
          <p:cNvSpPr/>
          <p:nvPr/>
        </p:nvSpPr>
        <p:spPr>
          <a:xfrm>
            <a:off x="1774800" y="4623792"/>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445164"/>
                </a:solidFill>
                <a:latin typeface="微软雅黑" panose="020B0503020204020204" charset="-122"/>
              </a:rPr>
              <a:t>应用领域与价值</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语义匹配度广泛应用于信息检索、自然语言处理和推荐系统等领域，通过提升文本理解能力，显著提高用户体验和应用效果。</a:t>
            </a:r>
            <a:endParaRPr sz="1575" b="0" i="0">
              <a:solidFill>
                <a:srgbClr val="000000"/>
              </a:solidFill>
              <a:latin typeface="微软雅黑" panose="020B0503020204020204" charset="-122"/>
            </a:endParaRPr>
          </a:p>
        </p:txBody>
      </p:sp>
      <p:sp>
        <p:nvSpPr>
          <p:cNvPr id="7" name="New shape"/>
          <p:cNvSpPr/>
          <p:nvPr/>
        </p:nvSpPr>
        <p:spPr>
          <a:xfrm>
            <a:off x="1270800" y="1555200"/>
            <a:ext cx="360000" cy="370800"/>
          </a:xfrm>
          <a:prstGeom prst="roundRect">
            <a:avLst>
              <a:gd name="adj" fmla="val 8819"/>
            </a:avLst>
          </a:prstGeom>
          <a:solidFill>
            <a:srgbClr val="0050A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8" name="New shape"/>
          <p:cNvSpPr/>
          <p:nvPr/>
        </p:nvSpPr>
        <p:spPr>
          <a:xfrm>
            <a:off x="1270800" y="3089496"/>
            <a:ext cx="360000" cy="370800"/>
          </a:xfrm>
          <a:prstGeom prst="roundRect">
            <a:avLst>
              <a:gd name="adj" fmla="val 8819"/>
            </a:avLst>
          </a:prstGeom>
          <a:solidFill>
            <a:srgbClr val="0050A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9" name="New shape"/>
          <p:cNvSpPr/>
          <p:nvPr/>
        </p:nvSpPr>
        <p:spPr>
          <a:xfrm>
            <a:off x="1270800" y="4623792"/>
            <a:ext cx="360000" cy="370800"/>
          </a:xfrm>
          <a:prstGeom prst="roundRect">
            <a:avLst>
              <a:gd name="adj" fmla="val 8819"/>
            </a:avLst>
          </a:prstGeom>
          <a:solidFill>
            <a:srgbClr val="0050A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图像质量标准</a:t>
            </a:r>
            <a:endParaRPr sz="3000" b="1" i="0">
              <a:solidFill>
                <a:srgbClr val="000000"/>
              </a:solidFill>
              <a:latin typeface="微软雅黑" panose="020B0503020204020204" charset="-122"/>
            </a:endParaRPr>
          </a:p>
        </p:txBody>
      </p:sp>
      <p:sp>
        <p:nvSpPr>
          <p:cNvPr id="4" name="New shape"/>
          <p:cNvSpPr/>
          <p:nvPr/>
        </p:nvSpPr>
        <p:spPr>
          <a:xfrm>
            <a:off x="1558800" y="1627200"/>
            <a:ext cx="2744215" cy="212810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445164"/>
                </a:solidFill>
                <a:latin typeface="微软雅黑" panose="020B0503020204020204" charset="-122"/>
              </a:rPr>
              <a:t>图像清晰度要求</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图像的清晰度是衡量其质量的首要标准，确保细节可见且无模糊，以适应不同显示设备的需求。</a:t>
            </a:r>
            <a:endParaRPr sz="1575" b="0" i="0">
              <a:solidFill>
                <a:srgbClr val="000000"/>
              </a:solidFill>
              <a:latin typeface="微软雅黑" panose="020B0503020204020204" charset="-122"/>
            </a:endParaRPr>
          </a:p>
        </p:txBody>
      </p:sp>
      <p:sp>
        <p:nvSpPr>
          <p:cNvPr id="5" name="New shape"/>
          <p:cNvSpPr/>
          <p:nvPr/>
        </p:nvSpPr>
        <p:spPr>
          <a:xfrm>
            <a:off x="4430015" y="1627200"/>
            <a:ext cx="2744215" cy="2128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445164"/>
                </a:solidFill>
                <a:latin typeface="微软雅黑" panose="020B0503020204020204" charset="-122"/>
              </a:rPr>
              <a:t>色彩还原度</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色彩的真实还原对于图像质量至关重要，需准确反映原始场景的色彩，避免色差和失真。</a:t>
            </a:r>
            <a:endParaRPr sz="1575" b="0" i="0">
              <a:solidFill>
                <a:srgbClr val="000000"/>
              </a:solidFill>
              <a:latin typeface="微软雅黑" panose="020B0503020204020204" charset="-122"/>
            </a:endParaRPr>
          </a:p>
        </p:txBody>
      </p:sp>
      <p:sp>
        <p:nvSpPr>
          <p:cNvPr id="6" name="New shape"/>
          <p:cNvSpPr/>
          <p:nvPr/>
        </p:nvSpPr>
        <p:spPr>
          <a:xfrm>
            <a:off x="7301229" y="1627200"/>
            <a:ext cx="2744216" cy="176770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445164"/>
                </a:solidFill>
                <a:latin typeface="微软雅黑" panose="020B0503020204020204" charset="-122"/>
              </a:rPr>
              <a:t>对比度与亮度</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良好的对比度和适当的亮度能够提升图像的视觉效果，使图像层次分明，细节丰富。</a:t>
            </a:r>
            <a:endParaRPr sz="1575" b="0" i="0">
              <a:solidFill>
                <a:srgbClr val="000000"/>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用户满意度测试</a:t>
            </a:r>
            <a:endParaRPr sz="3000" b="1" i="0">
              <a:solidFill>
                <a:srgbClr val="000000"/>
              </a:solidFill>
              <a:latin typeface="微软雅黑" panose="020B0503020204020204" charset="-122"/>
            </a:endParaRPr>
          </a:p>
        </p:txBody>
      </p:sp>
      <p:sp>
        <p:nvSpPr>
          <p:cNvPr id="4" name="New shape"/>
          <p:cNvSpPr/>
          <p:nvPr/>
        </p:nvSpPr>
        <p:spPr>
          <a:xfrm>
            <a:off x="1558800" y="3011880"/>
            <a:ext cx="2744215" cy="212810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445164"/>
                </a:solidFill>
                <a:latin typeface="微软雅黑" panose="020B0503020204020204" charset="-122"/>
              </a:rPr>
              <a:t>用户满意度定义</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用户满意度是衡量产品和服务在满足用户需求和期望方面的效果，反映用户的主观感受和评价。</a:t>
            </a:r>
            <a:endParaRPr sz="1575" b="0" i="0">
              <a:solidFill>
                <a:srgbClr val="000000"/>
              </a:solidFill>
              <a:latin typeface="微软雅黑" panose="020B0503020204020204" charset="-122"/>
            </a:endParaRPr>
          </a:p>
        </p:txBody>
      </p:sp>
      <p:sp>
        <p:nvSpPr>
          <p:cNvPr id="5" name="New shape"/>
          <p:cNvSpPr/>
          <p:nvPr/>
        </p:nvSpPr>
        <p:spPr>
          <a:xfrm>
            <a:off x="4430015" y="3011879"/>
            <a:ext cx="2744215" cy="2128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445164"/>
                </a:solidFill>
                <a:latin typeface="微软雅黑" panose="020B0503020204020204" charset="-122"/>
              </a:rPr>
              <a:t>测试方法选择</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根据产品特性和用户需求，选择合适的测试方法，如问卷调查、访谈、观察等，确保获取真实有效的反馈数据。</a:t>
            </a:r>
            <a:endParaRPr sz="1575" b="0" i="0">
              <a:solidFill>
                <a:srgbClr val="000000"/>
              </a:solidFill>
              <a:latin typeface="微软雅黑" panose="020B0503020204020204" charset="-122"/>
            </a:endParaRPr>
          </a:p>
        </p:txBody>
      </p:sp>
      <p:sp>
        <p:nvSpPr>
          <p:cNvPr id="6" name="New shape"/>
          <p:cNvSpPr/>
          <p:nvPr/>
        </p:nvSpPr>
        <p:spPr>
          <a:xfrm>
            <a:off x="7301229" y="3011879"/>
            <a:ext cx="2744216" cy="2128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445164"/>
                </a:solidFill>
                <a:latin typeface="微软雅黑" panose="020B0503020204020204" charset="-122"/>
              </a:rPr>
              <a:t>结果分析与应用</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对收集到的满意度数据进行系统分析，识别问题和改进点，并将结果应用于产品设计和优化，提升用户体验。</a:t>
            </a:r>
            <a:endParaRPr sz="1575" b="0" i="0">
              <a:solidFill>
                <a:srgbClr val="000000"/>
              </a:solidFill>
              <a:latin typeface="微软雅黑" panose="020B0503020204020204" charset="-122"/>
            </a:endParaRPr>
          </a:p>
        </p:txBody>
      </p:sp>
      <p:pic>
        <p:nvPicPr>
          <p:cNvPr id="7" name="New picture"/>
          <p:cNvPicPr/>
          <p:nvPr/>
        </p:nvPicPr>
        <p:blipFill>
          <a:blip r:embed="rId3"/>
          <a:srcRect/>
          <a:stretch>
            <a:fillRect/>
          </a:stretch>
        </p:blipFill>
        <p:spPr>
          <a:xfrm>
            <a:off x="1558800" y="1342800"/>
            <a:ext cx="2738736" cy="1540539"/>
          </a:xfrm>
          <a:prstGeom prst="rect">
            <a:avLst/>
          </a:prstGeom>
          <a:ln>
            <a:noFill/>
          </a:ln>
        </p:spPr>
      </p:pic>
      <p:pic>
        <p:nvPicPr>
          <p:cNvPr id="8" name="New picture"/>
          <p:cNvPicPr/>
          <p:nvPr/>
        </p:nvPicPr>
        <p:blipFill>
          <a:blip r:embed="rId3"/>
          <a:srcRect/>
          <a:stretch>
            <a:fillRect/>
          </a:stretch>
        </p:blipFill>
        <p:spPr>
          <a:xfrm>
            <a:off x="4430015" y="1342800"/>
            <a:ext cx="2738736" cy="1540539"/>
          </a:xfrm>
          <a:prstGeom prst="rect">
            <a:avLst/>
          </a:prstGeom>
          <a:ln>
            <a:noFill/>
          </a:ln>
        </p:spPr>
      </p:pic>
      <p:pic>
        <p:nvPicPr>
          <p:cNvPr id="9" name="New picture"/>
          <p:cNvPicPr/>
          <p:nvPr/>
        </p:nvPicPr>
        <p:blipFill>
          <a:blip r:embed="rId3"/>
          <a:srcRect/>
          <a:stretch>
            <a:fillRect/>
          </a:stretch>
        </p:blipFill>
        <p:spPr>
          <a:xfrm>
            <a:off x="7301230" y="1342800"/>
            <a:ext cx="2738736" cy="1540539"/>
          </a:xfrm>
          <a:prstGeom prst="rect">
            <a:avLst/>
          </a:prstGeom>
          <a:ln>
            <a:noFill/>
          </a:ln>
        </p:spPr>
      </p:pic>
    </p:spTree>
  </p:cSld>
  <p:clrMapOvr>
    <a:masterClrMapping/>
  </p:clrMapOvr>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445164"/>
                </a:solidFill>
                <a:latin typeface="微软雅黑" panose="020B0503020204020204" charset="-122"/>
              </a:rPr>
              <a:t>05</a:t>
            </a:r>
            <a:endParaRPr sz="4800" b="1" i="0">
              <a:solidFill>
                <a:srgbClr val="445164"/>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050AF"/>
                </a:solidFill>
                <a:latin typeface="微软雅黑" panose="020B0503020204020204" charset="-122"/>
              </a:rPr>
              <a:t>行业应用案例</a:t>
            </a:r>
            <a:endParaRPr sz="4800" b="1" i="0">
              <a:solidFill>
                <a:srgbClr val="0050A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838800" y="979200"/>
            <a:ext cx="3672000" cy="511200"/>
          </a:xfrm>
          <a:prstGeom prst="rect">
            <a:avLst/>
          </a:prstGeom>
          <a:ln>
            <a:noFill/>
          </a:ln>
        </p:spPr>
      </p:pic>
      <p:sp>
        <p:nvSpPr>
          <p:cNvPr id="3" name="New shape"/>
          <p:cNvSpPr/>
          <p:nvPr/>
        </p:nvSpPr>
        <p:spPr>
          <a:xfrm>
            <a:off x="1054800" y="1037646"/>
            <a:ext cx="2482880"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050AF"/>
                </a:solidFill>
                <a:latin typeface="微软雅黑" panose="020B0503020204020204" charset="-122"/>
              </a:rPr>
              <a:t>目录</a:t>
            </a:r>
            <a:endParaRPr sz="4800" b="1" i="0">
              <a:solidFill>
                <a:srgbClr val="0050AF"/>
              </a:solidFill>
              <a:latin typeface="微软雅黑" panose="020B0503020204020204" charset="-122"/>
            </a:endParaRPr>
          </a:p>
        </p:txBody>
      </p:sp>
      <p:sp>
        <p:nvSpPr>
          <p:cNvPr id="4" name="New shape"/>
          <p:cNvSpPr/>
          <p:nvPr/>
        </p:nvSpPr>
        <p:spPr>
          <a:xfrm>
            <a:off x="2340000" y="2494800"/>
            <a:ext cx="4152432" cy="50342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1">
                <a:solidFill>
                  <a:srgbClr val="445164"/>
                </a:solidFill>
                <a:latin typeface="微软雅黑" panose="020B0503020204020204" charset="-122"/>
              </a:rPr>
              <a:t>01</a:t>
            </a:r>
            <a:r>
              <a:rPr sz="1800">
                <a:latin typeface="微软雅黑" panose="020B0503020204020204" charset="-122"/>
              </a:rPr>
              <a:t> </a:t>
            </a:r>
            <a:r>
              <a:rPr sz="1575" b="0" i="0">
                <a:solidFill>
                  <a:srgbClr val="000000"/>
                </a:solidFill>
                <a:latin typeface="微软雅黑" panose="020B0503020204020204" charset="-122"/>
              </a:rPr>
              <a:t>技术原理解析</a:t>
            </a:r>
            <a:endParaRPr sz="1575" b="0" i="0">
              <a:solidFill>
                <a:srgbClr val="000000"/>
              </a:solidFill>
              <a:latin typeface="微软雅黑" panose="020B0503020204020204" charset="-122"/>
            </a:endParaRPr>
          </a:p>
        </p:txBody>
      </p:sp>
      <p:sp>
        <p:nvSpPr>
          <p:cNvPr id="5" name="New shape"/>
          <p:cNvSpPr/>
          <p:nvPr/>
        </p:nvSpPr>
        <p:spPr>
          <a:xfrm>
            <a:off x="6484141" y="2494800"/>
            <a:ext cx="4152433" cy="50342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1">
                <a:solidFill>
                  <a:srgbClr val="445164"/>
                </a:solidFill>
                <a:latin typeface="微软雅黑" panose="020B0503020204020204" charset="-122"/>
              </a:rPr>
              <a:t>02</a:t>
            </a:r>
            <a:r>
              <a:rPr sz="1800">
                <a:latin typeface="微软雅黑" panose="020B0503020204020204" charset="-122"/>
              </a:rPr>
              <a:t> </a:t>
            </a:r>
            <a:r>
              <a:rPr sz="1575" b="0" i="0">
                <a:solidFill>
                  <a:srgbClr val="000000"/>
                </a:solidFill>
                <a:latin typeface="微软雅黑" panose="020B0503020204020204" charset="-122"/>
              </a:rPr>
              <a:t>模型训练流程</a:t>
            </a:r>
            <a:endParaRPr sz="1575" b="0" i="0">
              <a:solidFill>
                <a:srgbClr val="000000"/>
              </a:solidFill>
              <a:latin typeface="微软雅黑" panose="020B0503020204020204" charset="-122"/>
            </a:endParaRPr>
          </a:p>
        </p:txBody>
      </p:sp>
      <p:sp>
        <p:nvSpPr>
          <p:cNvPr id="6" name="New shape"/>
          <p:cNvSpPr/>
          <p:nvPr/>
        </p:nvSpPr>
        <p:spPr>
          <a:xfrm>
            <a:off x="2340000" y="2998223"/>
            <a:ext cx="4152432" cy="50342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1">
                <a:solidFill>
                  <a:srgbClr val="445164"/>
                </a:solidFill>
                <a:latin typeface="微软雅黑" panose="020B0503020204020204" charset="-122"/>
              </a:rPr>
              <a:t>03</a:t>
            </a:r>
            <a:r>
              <a:rPr sz="1800">
                <a:latin typeface="微软雅黑" panose="020B0503020204020204" charset="-122"/>
              </a:rPr>
              <a:t> </a:t>
            </a:r>
            <a:r>
              <a:rPr sz="1575" b="0" i="0">
                <a:solidFill>
                  <a:srgbClr val="000000"/>
                </a:solidFill>
                <a:latin typeface="微软雅黑" panose="020B0503020204020204" charset="-122"/>
              </a:rPr>
              <a:t>应用场景分类</a:t>
            </a:r>
            <a:endParaRPr sz="1575" b="0" i="0">
              <a:solidFill>
                <a:srgbClr val="000000"/>
              </a:solidFill>
              <a:latin typeface="微软雅黑" panose="020B0503020204020204" charset="-122"/>
            </a:endParaRPr>
          </a:p>
        </p:txBody>
      </p:sp>
      <p:sp>
        <p:nvSpPr>
          <p:cNvPr id="7" name="New shape"/>
          <p:cNvSpPr/>
          <p:nvPr/>
        </p:nvSpPr>
        <p:spPr>
          <a:xfrm>
            <a:off x="6484141" y="2998223"/>
            <a:ext cx="4152433" cy="50342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1">
                <a:solidFill>
                  <a:srgbClr val="445164"/>
                </a:solidFill>
                <a:latin typeface="微软雅黑" panose="020B0503020204020204" charset="-122"/>
              </a:rPr>
              <a:t>04</a:t>
            </a:r>
            <a:r>
              <a:rPr sz="1800">
                <a:latin typeface="微软雅黑" panose="020B0503020204020204" charset="-122"/>
              </a:rPr>
              <a:t> </a:t>
            </a:r>
            <a:r>
              <a:rPr sz="1575" b="0" i="0">
                <a:solidFill>
                  <a:srgbClr val="000000"/>
                </a:solidFill>
                <a:latin typeface="微软雅黑" panose="020B0503020204020204" charset="-122"/>
              </a:rPr>
              <a:t>效果评估维度</a:t>
            </a:r>
            <a:endParaRPr sz="1575" b="0" i="0">
              <a:solidFill>
                <a:srgbClr val="000000"/>
              </a:solidFill>
              <a:latin typeface="微软雅黑" panose="020B0503020204020204" charset="-122"/>
            </a:endParaRPr>
          </a:p>
        </p:txBody>
      </p:sp>
      <p:sp>
        <p:nvSpPr>
          <p:cNvPr id="8" name="New shape"/>
          <p:cNvSpPr/>
          <p:nvPr/>
        </p:nvSpPr>
        <p:spPr>
          <a:xfrm>
            <a:off x="2340000" y="3501646"/>
            <a:ext cx="4152432" cy="50342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1">
                <a:solidFill>
                  <a:srgbClr val="445164"/>
                </a:solidFill>
                <a:latin typeface="微软雅黑" panose="020B0503020204020204" charset="-122"/>
              </a:rPr>
              <a:t>05</a:t>
            </a:r>
            <a:r>
              <a:rPr sz="1800">
                <a:latin typeface="微软雅黑" panose="020B0503020204020204" charset="-122"/>
              </a:rPr>
              <a:t> </a:t>
            </a:r>
            <a:r>
              <a:rPr sz="1575" b="0" i="0">
                <a:solidFill>
                  <a:srgbClr val="000000"/>
                </a:solidFill>
                <a:latin typeface="微软雅黑" panose="020B0503020204020204" charset="-122"/>
              </a:rPr>
              <a:t>行业应用案例</a:t>
            </a:r>
            <a:endParaRPr sz="1575" b="0" i="0">
              <a:solidFill>
                <a:srgbClr val="000000"/>
              </a:solidFill>
              <a:latin typeface="微软雅黑" panose="020B0503020204020204" charset="-122"/>
            </a:endParaRPr>
          </a:p>
        </p:txBody>
      </p:sp>
      <p:sp>
        <p:nvSpPr>
          <p:cNvPr id="9" name="New shape"/>
          <p:cNvSpPr/>
          <p:nvPr/>
        </p:nvSpPr>
        <p:spPr>
          <a:xfrm>
            <a:off x="6484141" y="3501646"/>
            <a:ext cx="4152433" cy="50342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1">
                <a:solidFill>
                  <a:srgbClr val="445164"/>
                </a:solidFill>
                <a:latin typeface="微软雅黑" panose="020B0503020204020204" charset="-122"/>
              </a:rPr>
              <a:t>06</a:t>
            </a:r>
            <a:r>
              <a:rPr sz="1800">
                <a:latin typeface="微软雅黑" panose="020B0503020204020204" charset="-122"/>
              </a:rPr>
              <a:t> </a:t>
            </a:r>
            <a:r>
              <a:rPr sz="1575" b="0" i="0">
                <a:solidFill>
                  <a:srgbClr val="000000"/>
                </a:solidFill>
                <a:latin typeface="微软雅黑" panose="020B0503020204020204" charset="-122"/>
              </a:rPr>
              <a:t>技术挑战分析</a:t>
            </a:r>
            <a:endParaRPr sz="1575" b="0" i="0">
              <a:solidFill>
                <a:srgbClr val="000000"/>
              </a:solidFill>
              <a:latin typeface="微软雅黑" panose="020B0503020204020204" charset="-122"/>
            </a:endParaRPr>
          </a:p>
        </p:txBody>
      </p:sp>
      <p:sp>
        <p:nvSpPr>
          <p:cNvPr id="10" name="New shape"/>
          <p:cNvSpPr/>
          <p:nvPr/>
        </p:nvSpPr>
        <p:spPr>
          <a:xfrm>
            <a:off x="2340000" y="4005069"/>
            <a:ext cx="4152432" cy="50342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1">
                <a:solidFill>
                  <a:srgbClr val="445164"/>
                </a:solidFill>
                <a:latin typeface="微软雅黑" panose="020B0503020204020204" charset="-122"/>
              </a:rPr>
              <a:t>07</a:t>
            </a:r>
            <a:r>
              <a:rPr sz="1800">
                <a:latin typeface="微软雅黑" panose="020B0503020204020204" charset="-122"/>
              </a:rPr>
              <a:t> </a:t>
            </a:r>
            <a:r>
              <a:rPr sz="1575" b="0" i="0">
                <a:solidFill>
                  <a:srgbClr val="000000"/>
                </a:solidFill>
                <a:latin typeface="微软雅黑" panose="020B0503020204020204" charset="-122"/>
              </a:rPr>
              <a:t>未来发展趋势</a:t>
            </a:r>
            <a:endParaRPr sz="1575" b="0" i="0">
              <a:solidFill>
                <a:srgbClr val="000000"/>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广告创意生成</a:t>
            </a:r>
            <a:endParaRPr sz="3000" b="1" i="0">
              <a:solidFill>
                <a:srgbClr val="000000"/>
              </a:solidFill>
              <a:latin typeface="微软雅黑" panose="020B0503020204020204" charset="-122"/>
            </a:endParaRPr>
          </a:p>
        </p:txBody>
      </p:sp>
      <p:sp>
        <p:nvSpPr>
          <p:cNvPr id="4" name="New shape"/>
          <p:cNvSpPr/>
          <p:nvPr/>
        </p:nvSpPr>
        <p:spPr>
          <a:xfrm>
            <a:off x="1558800" y="2402271"/>
            <a:ext cx="2744215" cy="15331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广告创意是激发消费者兴趣和购买欲望的关键，通过独特的视觉和文字表现方式，传达产品或服务的核心价值。</a:t>
            </a:r>
            <a:endParaRPr sz="1575" b="0" i="0">
              <a:solidFill>
                <a:srgbClr val="000000"/>
              </a:solidFill>
              <a:latin typeface="微软雅黑" panose="020B0503020204020204" charset="-122"/>
            </a:endParaRPr>
          </a:p>
        </p:txBody>
      </p:sp>
      <p:sp>
        <p:nvSpPr>
          <p:cNvPr id="5" name="New shape"/>
          <p:cNvSpPr/>
          <p:nvPr/>
        </p:nvSpPr>
        <p:spPr>
          <a:xfrm>
            <a:off x="1556530" y="1627201"/>
            <a:ext cx="2532802" cy="648071"/>
          </a:xfrm>
          <a:prstGeom prst="roundRect">
            <a:avLst>
              <a:gd name="adj" fmla="val 20033"/>
            </a:avLst>
          </a:prstGeom>
          <a:solidFill>
            <a:srgbClr val="E1EAF5"/>
          </a:solidFill>
          <a:ln w="6350">
            <a:solidFill>
              <a:srgbClr val="0050AF"/>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445164"/>
                </a:solidFill>
                <a:latin typeface="微软雅黑" panose="020B0503020204020204" charset="-122"/>
              </a:rPr>
              <a:t>广告创意概述</a:t>
            </a:r>
            <a:endParaRPr sz="2100" b="1" i="0">
              <a:solidFill>
                <a:srgbClr val="445164"/>
              </a:solidFill>
              <a:latin typeface="微软雅黑" panose="020B0503020204020204" charset="-122"/>
            </a:endParaRPr>
          </a:p>
        </p:txBody>
      </p:sp>
      <p:sp>
        <p:nvSpPr>
          <p:cNvPr id="6" name="New shape"/>
          <p:cNvSpPr/>
          <p:nvPr/>
        </p:nvSpPr>
        <p:spPr>
          <a:xfrm>
            <a:off x="4430015" y="2402271"/>
            <a:ext cx="2744215" cy="15331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包括头脑风暴、用户调研、竞品分析等手段，旨在挖掘潜在需求与市场机会，形成具有创新性的广告概念。</a:t>
            </a:r>
            <a:endParaRPr sz="1575" b="0" i="0">
              <a:solidFill>
                <a:srgbClr val="000000"/>
              </a:solidFill>
              <a:latin typeface="微软雅黑" panose="020B0503020204020204" charset="-122"/>
            </a:endParaRPr>
          </a:p>
        </p:txBody>
      </p:sp>
      <p:sp>
        <p:nvSpPr>
          <p:cNvPr id="7" name="New shape"/>
          <p:cNvSpPr/>
          <p:nvPr/>
        </p:nvSpPr>
        <p:spPr>
          <a:xfrm>
            <a:off x="4427745" y="1627201"/>
            <a:ext cx="2532802" cy="648071"/>
          </a:xfrm>
          <a:prstGeom prst="roundRect">
            <a:avLst>
              <a:gd name="adj" fmla="val 20033"/>
            </a:avLst>
          </a:prstGeom>
          <a:solidFill>
            <a:srgbClr val="E1EAF5"/>
          </a:solidFill>
          <a:ln w="6350">
            <a:solidFill>
              <a:srgbClr val="0050AF"/>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445164"/>
                </a:solidFill>
                <a:latin typeface="微软雅黑" panose="020B0503020204020204" charset="-122"/>
              </a:rPr>
              <a:t>创意生成方法</a:t>
            </a:r>
            <a:endParaRPr sz="2100" b="1" i="0">
              <a:solidFill>
                <a:srgbClr val="445164"/>
              </a:solidFill>
              <a:latin typeface="微软雅黑" panose="020B0503020204020204" charset="-122"/>
            </a:endParaRPr>
          </a:p>
        </p:txBody>
      </p:sp>
      <p:sp>
        <p:nvSpPr>
          <p:cNvPr id="8" name="New shape"/>
          <p:cNvSpPr/>
          <p:nvPr/>
        </p:nvSpPr>
        <p:spPr>
          <a:xfrm>
            <a:off x="7301229" y="2402271"/>
            <a:ext cx="2744216" cy="15331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运用A/B测试、反馈收集等方法对创意进行效果评估，根据数据反馈调整策略，以提升广告的吸引力和转化效率。</a:t>
            </a:r>
            <a:endParaRPr sz="1575" b="0" i="0">
              <a:solidFill>
                <a:srgbClr val="000000"/>
              </a:solidFill>
              <a:latin typeface="微软雅黑" panose="020B0503020204020204" charset="-122"/>
            </a:endParaRPr>
          </a:p>
        </p:txBody>
      </p:sp>
      <p:sp>
        <p:nvSpPr>
          <p:cNvPr id="9" name="New shape"/>
          <p:cNvSpPr/>
          <p:nvPr/>
        </p:nvSpPr>
        <p:spPr>
          <a:xfrm>
            <a:off x="7298959" y="1627201"/>
            <a:ext cx="2532802" cy="648071"/>
          </a:xfrm>
          <a:prstGeom prst="roundRect">
            <a:avLst>
              <a:gd name="adj" fmla="val 20033"/>
            </a:avLst>
          </a:prstGeom>
          <a:solidFill>
            <a:srgbClr val="E1EAF5"/>
          </a:solidFill>
          <a:ln w="6350">
            <a:solidFill>
              <a:srgbClr val="0050AF"/>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445164"/>
                </a:solidFill>
                <a:latin typeface="微软雅黑" panose="020B0503020204020204" charset="-122"/>
              </a:rPr>
              <a:t>创意评估与优化</a:t>
            </a:r>
            <a:endParaRPr sz="2100" b="1" i="0">
              <a:solidFill>
                <a:srgbClr val="445164"/>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教育课件制作</a:t>
            </a:r>
            <a:endParaRPr sz="3000" b="1" i="0">
              <a:solidFill>
                <a:srgbClr val="000000"/>
              </a:solidFill>
              <a:latin typeface="微软雅黑" panose="020B0503020204020204" charset="-122"/>
            </a:endParaRPr>
          </a:p>
        </p:txBody>
      </p:sp>
      <p:sp>
        <p:nvSpPr>
          <p:cNvPr id="4" name="New shape"/>
          <p:cNvSpPr/>
          <p:nvPr/>
        </p:nvSpPr>
        <p:spPr>
          <a:xfrm>
            <a:off x="1774800" y="1555200"/>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445164"/>
                </a:solidFill>
                <a:latin typeface="微软雅黑" panose="020B0503020204020204" charset="-122"/>
              </a:rPr>
              <a:t>教育课件设计基础</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教育课件设计是教学过程中的关键组成部分，涉及内容策划、视觉设计和交互设计等。有效的设计能提升学习者的参与度和理解能力。</a:t>
            </a:r>
            <a:endParaRPr sz="1575" b="0" i="0">
              <a:solidFill>
                <a:srgbClr val="000000"/>
              </a:solidFill>
              <a:latin typeface="微软雅黑" panose="020B0503020204020204" charset="-122"/>
            </a:endParaRPr>
          </a:p>
        </p:txBody>
      </p:sp>
      <p:sp>
        <p:nvSpPr>
          <p:cNvPr id="5" name="New shape"/>
          <p:cNvSpPr/>
          <p:nvPr/>
        </p:nvSpPr>
        <p:spPr>
          <a:xfrm>
            <a:off x="1774800" y="3089496"/>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445164"/>
                </a:solidFill>
                <a:latin typeface="微软雅黑" panose="020B0503020204020204" charset="-122"/>
              </a:rPr>
              <a:t>多媒体素材应用</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在教育课件中运用图像、音频和视频等多媒体元素，可以使教学内容更加生动有趣，帮助学生更好地吸收和记忆知识点。</a:t>
            </a:r>
            <a:endParaRPr sz="1575" b="0" i="0">
              <a:solidFill>
                <a:srgbClr val="000000"/>
              </a:solidFill>
              <a:latin typeface="微软雅黑" panose="020B0503020204020204" charset="-122"/>
            </a:endParaRPr>
          </a:p>
        </p:txBody>
      </p:sp>
      <p:sp>
        <p:nvSpPr>
          <p:cNvPr id="6" name="New shape"/>
          <p:cNvSpPr/>
          <p:nvPr/>
        </p:nvSpPr>
        <p:spPr>
          <a:xfrm>
            <a:off x="1774800" y="4623792"/>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445164"/>
                </a:solidFill>
                <a:latin typeface="微软雅黑" panose="020B0503020204020204" charset="-122"/>
              </a:rPr>
              <a:t>互动性增强策略</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通过加入问题、测试和互动环节，如在线讨论或模拟实验，可以有效提高课件的互动性，促进学生的积极参与和深入思考。</a:t>
            </a:r>
            <a:endParaRPr sz="1575" b="0" i="0">
              <a:solidFill>
                <a:srgbClr val="000000"/>
              </a:solidFill>
              <a:latin typeface="微软雅黑" panose="020B0503020204020204" charset="-122"/>
            </a:endParaRPr>
          </a:p>
        </p:txBody>
      </p:sp>
      <p:sp>
        <p:nvSpPr>
          <p:cNvPr id="7" name="New shape"/>
          <p:cNvSpPr/>
          <p:nvPr/>
        </p:nvSpPr>
        <p:spPr>
          <a:xfrm>
            <a:off x="1270800" y="1555200"/>
            <a:ext cx="360000" cy="370800"/>
          </a:xfrm>
          <a:prstGeom prst="roundRect">
            <a:avLst>
              <a:gd name="adj" fmla="val 8819"/>
            </a:avLst>
          </a:prstGeom>
          <a:solidFill>
            <a:srgbClr val="0050A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8" name="New shape"/>
          <p:cNvSpPr/>
          <p:nvPr/>
        </p:nvSpPr>
        <p:spPr>
          <a:xfrm>
            <a:off x="1270800" y="3089496"/>
            <a:ext cx="360000" cy="370800"/>
          </a:xfrm>
          <a:prstGeom prst="roundRect">
            <a:avLst>
              <a:gd name="adj" fmla="val 8819"/>
            </a:avLst>
          </a:prstGeom>
          <a:solidFill>
            <a:srgbClr val="0050A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9" name="New shape"/>
          <p:cNvSpPr/>
          <p:nvPr/>
        </p:nvSpPr>
        <p:spPr>
          <a:xfrm>
            <a:off x="1270800" y="4623792"/>
            <a:ext cx="360000" cy="370800"/>
          </a:xfrm>
          <a:prstGeom prst="roundRect">
            <a:avLst>
              <a:gd name="adj" fmla="val 8819"/>
            </a:avLst>
          </a:prstGeom>
          <a:solidFill>
            <a:srgbClr val="0050A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新媒体内容生产</a:t>
            </a:r>
            <a:endParaRPr sz="3000" b="1" i="0">
              <a:solidFill>
                <a:srgbClr val="000000"/>
              </a:solidFill>
              <a:latin typeface="微软雅黑" panose="020B0503020204020204" charset="-122"/>
            </a:endParaRPr>
          </a:p>
        </p:txBody>
      </p:sp>
      <p:sp>
        <p:nvSpPr>
          <p:cNvPr id="4" name="New shape"/>
          <p:cNvSpPr/>
          <p:nvPr/>
        </p:nvSpPr>
        <p:spPr>
          <a:xfrm>
            <a:off x="1558800" y="1627200"/>
            <a:ext cx="2744215" cy="212810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445164"/>
                </a:solidFill>
                <a:latin typeface="微软雅黑" panose="020B0503020204020204" charset="-122"/>
              </a:rPr>
              <a:t>新媒体内容生产概述</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新媒体内容生产涉及利用数字技术创造、编辑并发布信息，以适应网络传播特点，满足用户多样化需求。</a:t>
            </a:r>
            <a:endParaRPr sz="1575" b="0" i="0">
              <a:solidFill>
                <a:srgbClr val="000000"/>
              </a:solidFill>
              <a:latin typeface="微软雅黑" panose="020B0503020204020204" charset="-122"/>
            </a:endParaRPr>
          </a:p>
        </p:txBody>
      </p:sp>
      <p:sp>
        <p:nvSpPr>
          <p:cNvPr id="5" name="New shape"/>
          <p:cNvSpPr/>
          <p:nvPr/>
        </p:nvSpPr>
        <p:spPr>
          <a:xfrm>
            <a:off x="4430015" y="1627200"/>
            <a:ext cx="2744215" cy="2128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445164"/>
                </a:solidFill>
                <a:latin typeface="微软雅黑" panose="020B0503020204020204" charset="-122"/>
              </a:rPr>
              <a:t>内容生成技术应用</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运用AI写作、图像识别等技术自动生成内容，提升生产效率和创意表现力，增强用户体验。</a:t>
            </a:r>
            <a:endParaRPr sz="1575" b="0" i="0">
              <a:solidFill>
                <a:srgbClr val="000000"/>
              </a:solidFill>
              <a:latin typeface="微软雅黑" panose="020B0503020204020204" charset="-122"/>
            </a:endParaRPr>
          </a:p>
        </p:txBody>
      </p:sp>
      <p:sp>
        <p:nvSpPr>
          <p:cNvPr id="6" name="New shape"/>
          <p:cNvSpPr/>
          <p:nvPr/>
        </p:nvSpPr>
        <p:spPr>
          <a:xfrm>
            <a:off x="7301229" y="1627200"/>
            <a:ext cx="2744216" cy="2128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445164"/>
                </a:solidFill>
                <a:latin typeface="微软雅黑" panose="020B0503020204020204" charset="-122"/>
              </a:rPr>
              <a:t>内容优化与分发策略</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通过数据分析优化内容结构，采用精准算法推送至目标用户，实现高效传播与互动，提高影响力。</a:t>
            </a:r>
            <a:endParaRPr sz="1575" b="0" i="0">
              <a:solidFill>
                <a:srgbClr val="000000"/>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445164"/>
                </a:solidFill>
                <a:latin typeface="微软雅黑" panose="020B0503020204020204" charset="-122"/>
              </a:rPr>
              <a:t>06</a:t>
            </a:r>
            <a:endParaRPr sz="4800" b="1" i="0">
              <a:solidFill>
                <a:srgbClr val="445164"/>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050AF"/>
                </a:solidFill>
                <a:latin typeface="微软雅黑" panose="020B0503020204020204" charset="-122"/>
              </a:rPr>
              <a:t>技术挑战分析</a:t>
            </a:r>
            <a:endParaRPr sz="4800" b="1" i="0">
              <a:solidFill>
                <a:srgbClr val="0050A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多义性消解难题</a:t>
            </a:r>
            <a:endParaRPr sz="3000" b="1" i="0">
              <a:solidFill>
                <a:srgbClr val="000000"/>
              </a:solidFill>
              <a:latin typeface="微软雅黑" panose="020B0503020204020204" charset="-122"/>
            </a:endParaRPr>
          </a:p>
        </p:txBody>
      </p:sp>
      <p:sp>
        <p:nvSpPr>
          <p:cNvPr id="4" name="New shape"/>
          <p:cNvSpPr/>
          <p:nvPr/>
        </p:nvSpPr>
        <p:spPr>
          <a:xfrm>
            <a:off x="1558800" y="3011880"/>
            <a:ext cx="2744215" cy="212810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445164"/>
                </a:solidFill>
                <a:latin typeface="微软雅黑" panose="020B0503020204020204" charset="-122"/>
              </a:rPr>
              <a:t>多义性定义与挑战</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多义性指的是一个词或短语具有多个相关但不同的含义，这在自然语言处理中构成理解和解析的难点。</a:t>
            </a:r>
            <a:endParaRPr sz="1575" b="0" i="0">
              <a:solidFill>
                <a:srgbClr val="000000"/>
              </a:solidFill>
              <a:latin typeface="微软雅黑" panose="020B0503020204020204" charset="-122"/>
            </a:endParaRPr>
          </a:p>
        </p:txBody>
      </p:sp>
      <p:sp>
        <p:nvSpPr>
          <p:cNvPr id="5" name="New shape"/>
          <p:cNvSpPr/>
          <p:nvPr/>
        </p:nvSpPr>
        <p:spPr>
          <a:xfrm>
            <a:off x="4430015" y="3011879"/>
            <a:ext cx="2744215" cy="2128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445164"/>
                </a:solidFill>
                <a:latin typeface="微软雅黑" panose="020B0503020204020204" charset="-122"/>
              </a:rPr>
              <a:t>消解方法探讨</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通过上下文分析、统计模型和深度学习技术，可以有效减轻多义性带来的歧义问题，提高文本理解的准确性。</a:t>
            </a:r>
            <a:endParaRPr sz="1575" b="0" i="0">
              <a:solidFill>
                <a:srgbClr val="000000"/>
              </a:solidFill>
              <a:latin typeface="微软雅黑" panose="020B0503020204020204" charset="-122"/>
            </a:endParaRPr>
          </a:p>
        </p:txBody>
      </p:sp>
      <p:sp>
        <p:nvSpPr>
          <p:cNvPr id="6" name="New shape"/>
          <p:cNvSpPr/>
          <p:nvPr/>
        </p:nvSpPr>
        <p:spPr>
          <a:xfrm>
            <a:off x="7301229" y="3011879"/>
            <a:ext cx="2744216" cy="2128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445164"/>
                </a:solidFill>
                <a:latin typeface="微软雅黑" panose="020B0503020204020204" charset="-122"/>
              </a:rPr>
              <a:t>实际应用案例</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在机器翻译、问答系统等应用中，成功应用多义性消解方法，显著提升了系统的交互效率和用户体验。</a:t>
            </a:r>
            <a:endParaRPr sz="1575" b="0" i="0">
              <a:solidFill>
                <a:srgbClr val="000000"/>
              </a:solidFill>
              <a:latin typeface="微软雅黑" panose="020B0503020204020204" charset="-122"/>
            </a:endParaRPr>
          </a:p>
        </p:txBody>
      </p:sp>
      <p:pic>
        <p:nvPicPr>
          <p:cNvPr id="7" name="New picture"/>
          <p:cNvPicPr/>
          <p:nvPr/>
        </p:nvPicPr>
        <p:blipFill>
          <a:blip r:embed="rId3"/>
          <a:srcRect/>
          <a:stretch>
            <a:fillRect/>
          </a:stretch>
        </p:blipFill>
        <p:spPr>
          <a:xfrm>
            <a:off x="1558800" y="1342800"/>
            <a:ext cx="2738736" cy="1540539"/>
          </a:xfrm>
          <a:prstGeom prst="rect">
            <a:avLst/>
          </a:prstGeom>
          <a:ln>
            <a:noFill/>
          </a:ln>
        </p:spPr>
      </p:pic>
      <p:pic>
        <p:nvPicPr>
          <p:cNvPr id="8" name="New picture"/>
          <p:cNvPicPr/>
          <p:nvPr/>
        </p:nvPicPr>
        <p:blipFill>
          <a:blip r:embed="rId3"/>
          <a:srcRect/>
          <a:stretch>
            <a:fillRect/>
          </a:stretch>
        </p:blipFill>
        <p:spPr>
          <a:xfrm>
            <a:off x="4430015" y="1342800"/>
            <a:ext cx="2738736" cy="1540539"/>
          </a:xfrm>
          <a:prstGeom prst="rect">
            <a:avLst/>
          </a:prstGeom>
          <a:ln>
            <a:noFill/>
          </a:ln>
        </p:spPr>
      </p:pic>
      <p:pic>
        <p:nvPicPr>
          <p:cNvPr id="9" name="New picture"/>
          <p:cNvPicPr/>
          <p:nvPr/>
        </p:nvPicPr>
        <p:blipFill>
          <a:blip r:embed="rId3"/>
          <a:srcRect/>
          <a:stretch>
            <a:fillRect/>
          </a:stretch>
        </p:blipFill>
        <p:spPr>
          <a:xfrm>
            <a:off x="7301230" y="1342800"/>
            <a:ext cx="2738736" cy="1540539"/>
          </a:xfrm>
          <a:prstGeom prst="rect">
            <a:avLst/>
          </a:prstGeom>
          <a:ln>
            <a:noFill/>
          </a:ln>
        </p:spPr>
      </p:pic>
    </p:spTree>
  </p:cSld>
  <p:clrMapOvr>
    <a:masterClrMapping/>
  </p:clrMapOvr>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风格一致性控制</a:t>
            </a:r>
            <a:endParaRPr sz="3000" b="1" i="0">
              <a:solidFill>
                <a:srgbClr val="000000"/>
              </a:solidFill>
              <a:latin typeface="微软雅黑" panose="020B0503020204020204" charset="-122"/>
            </a:endParaRPr>
          </a:p>
        </p:txBody>
      </p:sp>
      <p:sp>
        <p:nvSpPr>
          <p:cNvPr id="4" name="New shape"/>
          <p:cNvSpPr/>
          <p:nvPr/>
        </p:nvSpPr>
        <p:spPr>
          <a:xfrm>
            <a:off x="1558800" y="2402271"/>
            <a:ext cx="2744215" cy="15331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在视觉设计中，保持风格一致性有助于提升品牌形象，增强观众的视觉体验，使信息传递更加高效。</a:t>
            </a:r>
            <a:endParaRPr sz="1575" b="0" i="0">
              <a:solidFill>
                <a:srgbClr val="000000"/>
              </a:solidFill>
              <a:latin typeface="微软雅黑" panose="020B0503020204020204" charset="-122"/>
            </a:endParaRPr>
          </a:p>
        </p:txBody>
      </p:sp>
      <p:sp>
        <p:nvSpPr>
          <p:cNvPr id="5" name="New shape"/>
          <p:cNvSpPr/>
          <p:nvPr/>
        </p:nvSpPr>
        <p:spPr>
          <a:xfrm>
            <a:off x="1556530" y="1627201"/>
            <a:ext cx="2532802" cy="648071"/>
          </a:xfrm>
          <a:prstGeom prst="roundRect">
            <a:avLst>
              <a:gd name="adj" fmla="val 20033"/>
            </a:avLst>
          </a:prstGeom>
          <a:solidFill>
            <a:srgbClr val="E1EAF5"/>
          </a:solidFill>
          <a:ln w="6350">
            <a:solidFill>
              <a:srgbClr val="0050AF"/>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445164"/>
                </a:solidFill>
                <a:latin typeface="微软雅黑" panose="020B0503020204020204" charset="-122"/>
              </a:rPr>
              <a:t>风格一致性重要性</a:t>
            </a:r>
            <a:endParaRPr sz="2100" b="1" i="0">
              <a:solidFill>
                <a:srgbClr val="445164"/>
              </a:solidFill>
              <a:latin typeface="微软雅黑" panose="020B0503020204020204" charset="-122"/>
            </a:endParaRPr>
          </a:p>
        </p:txBody>
      </p:sp>
      <p:sp>
        <p:nvSpPr>
          <p:cNvPr id="6" name="New shape"/>
          <p:cNvSpPr/>
          <p:nvPr/>
        </p:nvSpPr>
        <p:spPr>
          <a:xfrm>
            <a:off x="4430015" y="2878466"/>
            <a:ext cx="2744215" cy="18935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通过设定统一的视觉元素（如颜色、字体、布局）和遵循设计原则（如对比、对齐、重复、亲密性），确保整个设计作品的风格统一。</a:t>
            </a:r>
            <a:endParaRPr sz="1575" b="0" i="0">
              <a:solidFill>
                <a:srgbClr val="000000"/>
              </a:solidFill>
              <a:latin typeface="微软雅黑" panose="020B0503020204020204" charset="-122"/>
            </a:endParaRPr>
          </a:p>
        </p:txBody>
      </p:sp>
      <p:sp>
        <p:nvSpPr>
          <p:cNvPr id="7" name="New shape"/>
          <p:cNvSpPr/>
          <p:nvPr/>
        </p:nvSpPr>
        <p:spPr>
          <a:xfrm>
            <a:off x="4427625" y="1627200"/>
            <a:ext cx="2580660" cy="1124265"/>
          </a:xfrm>
          <a:prstGeom prst="roundRect">
            <a:avLst>
              <a:gd name="adj" fmla="val 10888"/>
            </a:avLst>
          </a:prstGeom>
          <a:solidFill>
            <a:srgbClr val="E1EAF5"/>
          </a:solidFill>
          <a:ln w="6350">
            <a:solidFill>
              <a:srgbClr val="0050AF"/>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445164"/>
                </a:solidFill>
                <a:latin typeface="微软雅黑" panose="020B0503020204020204" charset="-122"/>
              </a:rPr>
              <a:t>实现风格一致性方法</a:t>
            </a:r>
            <a:endParaRPr sz="2100" b="1" i="0">
              <a:solidFill>
                <a:srgbClr val="445164"/>
              </a:solidFill>
              <a:latin typeface="微软雅黑" panose="020B0503020204020204" charset="-122"/>
            </a:endParaRPr>
          </a:p>
        </p:txBody>
      </p:sp>
      <p:sp>
        <p:nvSpPr>
          <p:cNvPr id="8" name="New shape"/>
          <p:cNvSpPr/>
          <p:nvPr/>
        </p:nvSpPr>
        <p:spPr>
          <a:xfrm>
            <a:off x="7301229" y="2878466"/>
            <a:ext cx="2744216" cy="15331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风格不一致会导致视觉混乱，影响品牌形象和信息传达效果。因此，需严格把控设计风格，确保各部分协调统一。</a:t>
            </a:r>
            <a:endParaRPr sz="1575" b="0" i="0">
              <a:solidFill>
                <a:srgbClr val="000000"/>
              </a:solidFill>
              <a:latin typeface="微软雅黑" panose="020B0503020204020204" charset="-122"/>
            </a:endParaRPr>
          </a:p>
        </p:txBody>
      </p:sp>
      <p:sp>
        <p:nvSpPr>
          <p:cNvPr id="9" name="New shape"/>
          <p:cNvSpPr/>
          <p:nvPr/>
        </p:nvSpPr>
        <p:spPr>
          <a:xfrm>
            <a:off x="7298841" y="1627200"/>
            <a:ext cx="2580658" cy="1124266"/>
          </a:xfrm>
          <a:prstGeom prst="roundRect">
            <a:avLst>
              <a:gd name="adj" fmla="val 10888"/>
            </a:avLst>
          </a:prstGeom>
          <a:solidFill>
            <a:srgbClr val="E1EAF5"/>
          </a:solidFill>
          <a:ln w="6350">
            <a:solidFill>
              <a:srgbClr val="0050AF"/>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445164"/>
                </a:solidFill>
                <a:latin typeface="微软雅黑" panose="020B0503020204020204" charset="-122"/>
              </a:rPr>
              <a:t>避免风格不一致问题</a:t>
            </a:r>
            <a:endParaRPr sz="2100" b="1" i="0">
              <a:solidFill>
                <a:srgbClr val="445164"/>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实时响应优化</a:t>
            </a:r>
            <a:endParaRPr sz="3000" b="1" i="0">
              <a:solidFill>
                <a:srgbClr val="000000"/>
              </a:solidFill>
              <a:latin typeface="微软雅黑" panose="020B0503020204020204" charset="-122"/>
            </a:endParaRPr>
          </a:p>
        </p:txBody>
      </p:sp>
      <p:sp>
        <p:nvSpPr>
          <p:cNvPr id="4" name="New shape"/>
          <p:cNvSpPr/>
          <p:nvPr/>
        </p:nvSpPr>
        <p:spPr>
          <a:xfrm>
            <a:off x="1774800" y="1555200"/>
            <a:ext cx="8016003" cy="104689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445164"/>
                </a:solidFill>
                <a:latin typeface="微软雅黑" panose="020B0503020204020204" charset="-122"/>
              </a:rPr>
              <a:t>实时响应优化概述</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针对用户查询，通过技术手段实现快速、准确的信息反馈，提高服务效率和用户满意度。</a:t>
            </a:r>
            <a:endParaRPr sz="1575" b="0" i="0">
              <a:solidFill>
                <a:srgbClr val="000000"/>
              </a:solidFill>
              <a:latin typeface="微软雅黑" panose="020B0503020204020204" charset="-122"/>
            </a:endParaRPr>
          </a:p>
        </p:txBody>
      </p:sp>
      <p:sp>
        <p:nvSpPr>
          <p:cNvPr id="5" name="New shape"/>
          <p:cNvSpPr/>
          <p:nvPr/>
        </p:nvSpPr>
        <p:spPr>
          <a:xfrm>
            <a:off x="1774800" y="2729091"/>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445164"/>
                </a:solidFill>
                <a:latin typeface="微软雅黑" panose="020B0503020204020204" charset="-122"/>
              </a:rPr>
              <a:t>关键技术解析</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包括自然语言处理、机器学习等，这些技术使系统能够理解并处理用户输入，实现即时响应。</a:t>
            </a:r>
            <a:endParaRPr sz="1575" b="0" i="0">
              <a:solidFill>
                <a:srgbClr val="000000"/>
              </a:solidFill>
              <a:latin typeface="微软雅黑" panose="020B0503020204020204" charset="-122"/>
            </a:endParaRPr>
          </a:p>
        </p:txBody>
      </p:sp>
      <p:sp>
        <p:nvSpPr>
          <p:cNvPr id="6" name="New shape"/>
          <p:cNvSpPr/>
          <p:nvPr/>
        </p:nvSpPr>
        <p:spPr>
          <a:xfrm>
            <a:off x="1774800" y="4263387"/>
            <a:ext cx="8016003" cy="104689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445164"/>
                </a:solidFill>
                <a:latin typeface="微软雅黑" panose="020B0503020204020204" charset="-122"/>
              </a:rPr>
              <a:t>应用场景与价值</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适用于客服、教育等多个领域，有效降低人力成本，提升用户体验，增强品牌竞争力。</a:t>
            </a:r>
            <a:endParaRPr sz="1575" b="0" i="0">
              <a:solidFill>
                <a:srgbClr val="000000"/>
              </a:solidFill>
              <a:latin typeface="微软雅黑" panose="020B0503020204020204" charset="-122"/>
            </a:endParaRPr>
          </a:p>
        </p:txBody>
      </p:sp>
      <p:sp>
        <p:nvSpPr>
          <p:cNvPr id="7" name="New shape"/>
          <p:cNvSpPr/>
          <p:nvPr/>
        </p:nvSpPr>
        <p:spPr>
          <a:xfrm>
            <a:off x="1270800" y="1555200"/>
            <a:ext cx="360000" cy="370800"/>
          </a:xfrm>
          <a:prstGeom prst="roundRect">
            <a:avLst>
              <a:gd name="adj" fmla="val 8819"/>
            </a:avLst>
          </a:prstGeom>
          <a:solidFill>
            <a:srgbClr val="0050A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8" name="New shape"/>
          <p:cNvSpPr/>
          <p:nvPr/>
        </p:nvSpPr>
        <p:spPr>
          <a:xfrm>
            <a:off x="1270800" y="2729091"/>
            <a:ext cx="360000" cy="370800"/>
          </a:xfrm>
          <a:prstGeom prst="roundRect">
            <a:avLst>
              <a:gd name="adj" fmla="val 8819"/>
            </a:avLst>
          </a:prstGeom>
          <a:solidFill>
            <a:srgbClr val="0050A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9" name="New shape"/>
          <p:cNvSpPr/>
          <p:nvPr/>
        </p:nvSpPr>
        <p:spPr>
          <a:xfrm>
            <a:off x="1270800" y="4263387"/>
            <a:ext cx="360000" cy="370800"/>
          </a:xfrm>
          <a:prstGeom prst="roundRect">
            <a:avLst>
              <a:gd name="adj" fmla="val 8819"/>
            </a:avLst>
          </a:prstGeom>
          <a:solidFill>
            <a:srgbClr val="0050A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445164"/>
                </a:solidFill>
                <a:latin typeface="微软雅黑" panose="020B0503020204020204" charset="-122"/>
              </a:rPr>
              <a:t>07</a:t>
            </a:r>
            <a:endParaRPr sz="4800" b="1" i="0">
              <a:solidFill>
                <a:srgbClr val="445164"/>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050AF"/>
                </a:solidFill>
                <a:latin typeface="微软雅黑" panose="020B0503020204020204" charset="-122"/>
              </a:rPr>
              <a:t>未来发展趋势</a:t>
            </a:r>
            <a:endParaRPr sz="4800" b="1" i="0">
              <a:solidFill>
                <a:srgbClr val="0050A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动态场景适配</a:t>
            </a:r>
            <a:endParaRPr sz="3000" b="1" i="0">
              <a:solidFill>
                <a:srgbClr val="000000"/>
              </a:solidFill>
              <a:latin typeface="微软雅黑" panose="020B0503020204020204" charset="-122"/>
            </a:endParaRPr>
          </a:p>
        </p:txBody>
      </p:sp>
      <p:sp>
        <p:nvSpPr>
          <p:cNvPr id="4" name="New shape"/>
          <p:cNvSpPr/>
          <p:nvPr/>
        </p:nvSpPr>
        <p:spPr>
          <a:xfrm>
            <a:off x="1558800" y="1627201"/>
            <a:ext cx="3040503" cy="3267239"/>
          </a:xfrm>
          <a:prstGeom prst="roundRect">
            <a:avLst>
              <a:gd name="adj" fmla="val 10000"/>
            </a:avLst>
          </a:prstGeom>
          <a:solidFill>
            <a:srgbClr val="E1EAF5"/>
          </a:solidFill>
          <a:ln w="6350">
            <a:solidFill>
              <a:srgbClr val="445164"/>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445164"/>
                </a:solidFill>
                <a:latin typeface="微软雅黑" panose="020B0503020204020204" charset="-122"/>
              </a:rPr>
              <a:t>动态场景适配概述</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动态场景适配是使生成的图像能够适应不同动态环境的能力，确保图像在变化中保持清晰与准确。</a:t>
            </a:r>
            <a:br>
              <a:rPr sz="1800">
                <a:latin typeface="微软雅黑" panose="020B0503020204020204" charset="-122"/>
              </a:rPr>
            </a:br>
            <a:endParaRPr sz="1800">
              <a:latin typeface="微软雅黑" panose="020B0503020204020204" charset="-122"/>
            </a:endParaRPr>
          </a:p>
        </p:txBody>
      </p:sp>
      <p:sp>
        <p:nvSpPr>
          <p:cNvPr id="5" name="New shape"/>
          <p:cNvSpPr/>
          <p:nvPr/>
        </p:nvSpPr>
        <p:spPr>
          <a:xfrm>
            <a:off x="4726302" y="1627201"/>
            <a:ext cx="3040502" cy="3267239"/>
          </a:xfrm>
          <a:prstGeom prst="roundRect">
            <a:avLst>
              <a:gd name="adj" fmla="val 10000"/>
            </a:avLst>
          </a:prstGeom>
          <a:solidFill>
            <a:srgbClr val="E1EAF5"/>
          </a:solidFill>
          <a:ln w="6350">
            <a:solidFill>
              <a:srgbClr val="445164"/>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445164"/>
                </a:solidFill>
                <a:latin typeface="微软雅黑" panose="020B0503020204020204" charset="-122"/>
              </a:rPr>
              <a:t>关键技术分析</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涉及深度学习、实时计算等技术，通过算法优化提高图像生成的适应性，满足复杂环境下的需求。</a:t>
            </a:r>
            <a:br>
              <a:rPr sz="1800">
                <a:latin typeface="微软雅黑" panose="020B0503020204020204" charset="-122"/>
              </a:rPr>
            </a:br>
            <a:endParaRPr sz="1800">
              <a:latin typeface="微软雅黑" panose="020B0503020204020204" charset="-122"/>
            </a:endParaRPr>
          </a:p>
        </p:txBody>
      </p:sp>
      <p:sp>
        <p:nvSpPr>
          <p:cNvPr id="6" name="New shape"/>
          <p:cNvSpPr/>
          <p:nvPr/>
        </p:nvSpPr>
        <p:spPr>
          <a:xfrm>
            <a:off x="7893804" y="1627202"/>
            <a:ext cx="3040502" cy="3267239"/>
          </a:xfrm>
          <a:prstGeom prst="roundRect">
            <a:avLst>
              <a:gd name="adj" fmla="val 10000"/>
            </a:avLst>
          </a:prstGeom>
          <a:solidFill>
            <a:srgbClr val="E1EAF5"/>
          </a:solidFill>
          <a:ln w="6350">
            <a:solidFill>
              <a:srgbClr val="445164"/>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445164"/>
                </a:solidFill>
                <a:latin typeface="微软雅黑" panose="020B0503020204020204" charset="-122"/>
              </a:rPr>
              <a:t>应用场景展示</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涵盖虚拟现实、游戏开发等多个领域，动态场景适配技术为这些应用带来更真实、生动的用户体验。</a:t>
            </a:r>
            <a:br>
              <a:rPr sz="1800">
                <a:latin typeface="微软雅黑" panose="020B0503020204020204" charset="-122"/>
              </a:rPr>
            </a:br>
            <a:endParaRPr sz="1800">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交互式编辑功能</a:t>
            </a:r>
            <a:endParaRPr sz="3000" b="1" i="0">
              <a:solidFill>
                <a:srgbClr val="000000"/>
              </a:solidFill>
              <a:latin typeface="微软雅黑" panose="020B0503020204020204" charset="-122"/>
            </a:endParaRPr>
          </a:p>
        </p:txBody>
      </p:sp>
      <p:sp>
        <p:nvSpPr>
          <p:cNvPr id="4" name="New shape"/>
          <p:cNvSpPr/>
          <p:nvPr/>
        </p:nvSpPr>
        <p:spPr>
          <a:xfrm>
            <a:off x="6458401" y="1555200"/>
            <a:ext cx="4545078"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445164"/>
                </a:solidFill>
                <a:latin typeface="微软雅黑" panose="020B0503020204020204" charset="-122"/>
              </a:rPr>
              <a:t>交互式编辑概述</a:t>
            </a:r>
            <a:endParaRPr sz="2100" b="1" i="0">
              <a:solidFill>
                <a:srgbClr val="445164"/>
              </a:solidFill>
              <a:latin typeface="微软雅黑" panose="020B0503020204020204" charset="-122"/>
            </a:endParaRPr>
          </a:p>
          <a:p>
            <a:pPr algn="l">
              <a:lnSpc>
                <a:spcPct val="150000"/>
              </a:lnSpc>
            </a:pPr>
            <a:r>
              <a:rPr sz="1575" b="0" i="0">
                <a:solidFill>
                  <a:srgbClr val="000000"/>
                </a:solidFill>
                <a:latin typeface="微软雅黑" panose="020B0503020204020204" charset="-122"/>
              </a:rPr>
              <a:t>交互式编辑是一种允许用户实时修改和调整内容的功能，通过直观的界面提供即时反馈，使创作过程更加高效和灵活。</a:t>
            </a:r>
            <a:endParaRPr sz="1575" b="0" i="0">
              <a:solidFill>
                <a:srgbClr val="000000"/>
              </a:solidFill>
              <a:latin typeface="微软雅黑" panose="020B0503020204020204" charset="-122"/>
            </a:endParaRPr>
          </a:p>
        </p:txBody>
      </p:sp>
      <p:sp>
        <p:nvSpPr>
          <p:cNvPr id="5" name="New shape"/>
          <p:cNvSpPr/>
          <p:nvPr/>
        </p:nvSpPr>
        <p:spPr>
          <a:xfrm>
            <a:off x="981860" y="2390401"/>
            <a:ext cx="4545077"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r"/>
            <a:r>
              <a:rPr sz="2100" b="1" i="0">
                <a:solidFill>
                  <a:srgbClr val="445164"/>
                </a:solidFill>
                <a:latin typeface="微软雅黑" panose="020B0503020204020204" charset="-122"/>
              </a:rPr>
              <a:t>功能特点详解</a:t>
            </a:r>
            <a:endParaRPr sz="2100" b="1" i="0">
              <a:solidFill>
                <a:srgbClr val="445164"/>
              </a:solidFill>
              <a:latin typeface="微软雅黑" panose="020B0503020204020204" charset="-122"/>
            </a:endParaRPr>
          </a:p>
          <a:p>
            <a:pPr algn="r">
              <a:lnSpc>
                <a:spcPct val="150000"/>
              </a:lnSpc>
            </a:pPr>
            <a:r>
              <a:rPr sz="1575" b="0" i="0">
                <a:solidFill>
                  <a:srgbClr val="000000"/>
                </a:solidFill>
                <a:latin typeface="微软雅黑" panose="020B0503020204020204" charset="-122"/>
              </a:rPr>
              <a:t>交互式编辑的核心优势在于其高度响应性和用户友好性。用户可以在不离开当前工作流的情况下进行修改，极大地提升了编辑效率和体验。</a:t>
            </a:r>
            <a:endParaRPr sz="1575" b="0" i="0">
              <a:solidFill>
                <a:srgbClr val="000000"/>
              </a:solidFill>
              <a:latin typeface="微软雅黑" panose="020B0503020204020204" charset="-122"/>
            </a:endParaRPr>
          </a:p>
        </p:txBody>
      </p:sp>
      <p:sp>
        <p:nvSpPr>
          <p:cNvPr id="6" name="New shape"/>
          <p:cNvSpPr/>
          <p:nvPr/>
        </p:nvSpPr>
        <p:spPr>
          <a:xfrm>
            <a:off x="6458401" y="3365807"/>
            <a:ext cx="4554174"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445164"/>
                </a:solidFill>
                <a:latin typeface="微软雅黑" panose="020B0503020204020204" charset="-122"/>
              </a:rPr>
              <a:t>应用场景分析</a:t>
            </a:r>
            <a:endParaRPr sz="2100" b="1" i="0">
              <a:solidFill>
                <a:srgbClr val="445164"/>
              </a:solidFill>
              <a:latin typeface="微软雅黑" panose="020B0503020204020204" charset="-122"/>
            </a:endParaRPr>
          </a:p>
          <a:p>
            <a:pPr algn="l">
              <a:lnSpc>
                <a:spcPct val="150000"/>
              </a:lnSpc>
            </a:pPr>
            <a:r>
              <a:rPr sz="1575" b="0" i="0">
                <a:solidFill>
                  <a:srgbClr val="000000"/>
                </a:solidFill>
                <a:latin typeface="微软雅黑" panose="020B0503020204020204" charset="-122"/>
              </a:rPr>
              <a:t>此技术广泛应用于文档处理、图像编辑等领域。通过实时预览和调整，用户可以快速实现创意构思，适用于个人和企业级用户的需求。</a:t>
            </a:r>
            <a:endParaRPr sz="1575" b="0" i="0">
              <a:solidFill>
                <a:srgbClr val="000000"/>
              </a:solidFill>
              <a:latin typeface="微软雅黑" panose="020B0503020204020204" charset="-122"/>
            </a:endParaRPr>
          </a:p>
        </p:txBody>
      </p:sp>
      <p:sp>
        <p:nvSpPr>
          <p:cNvPr id="7" name="New shape"/>
          <p:cNvSpPr/>
          <p:nvPr/>
        </p:nvSpPr>
        <p:spPr>
          <a:xfrm>
            <a:off x="5965200" y="1926000"/>
            <a:ext cx="39600" cy="464400"/>
          </a:xfrm>
          <a:prstGeom prst="rect">
            <a:avLst/>
          </a:prstGeom>
          <a:solidFill>
            <a:srgbClr val="44516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New shape"/>
          <p:cNvSpPr/>
          <p:nvPr/>
        </p:nvSpPr>
        <p:spPr>
          <a:xfrm>
            <a:off x="6152400" y="1735740"/>
            <a:ext cx="309600" cy="39600"/>
          </a:xfrm>
          <a:prstGeom prst="rect">
            <a:avLst/>
          </a:prstGeom>
          <a:solidFill>
            <a:srgbClr val="44516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New shape"/>
          <p:cNvSpPr/>
          <p:nvPr/>
        </p:nvSpPr>
        <p:spPr>
          <a:xfrm>
            <a:off x="5806800" y="1555200"/>
            <a:ext cx="360000" cy="370800"/>
          </a:xfrm>
          <a:prstGeom prst="roundRect">
            <a:avLst>
              <a:gd name="adj" fmla="val 8819"/>
            </a:avLst>
          </a:prstGeom>
          <a:solidFill>
            <a:srgbClr val="0050A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10" name="New shape"/>
          <p:cNvSpPr/>
          <p:nvPr/>
        </p:nvSpPr>
        <p:spPr>
          <a:xfrm>
            <a:off x="5965200" y="2761201"/>
            <a:ext cx="39600" cy="604606"/>
          </a:xfrm>
          <a:prstGeom prst="rect">
            <a:avLst/>
          </a:prstGeom>
          <a:solidFill>
            <a:srgbClr val="44516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New shape"/>
          <p:cNvSpPr/>
          <p:nvPr/>
        </p:nvSpPr>
        <p:spPr>
          <a:xfrm>
            <a:off x="5515200" y="2570941"/>
            <a:ext cx="309600" cy="39600"/>
          </a:xfrm>
          <a:prstGeom prst="rect">
            <a:avLst/>
          </a:prstGeom>
          <a:solidFill>
            <a:srgbClr val="44516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New shape"/>
          <p:cNvSpPr/>
          <p:nvPr/>
        </p:nvSpPr>
        <p:spPr>
          <a:xfrm>
            <a:off x="5806800" y="2390401"/>
            <a:ext cx="360000" cy="370800"/>
          </a:xfrm>
          <a:prstGeom prst="roundRect">
            <a:avLst>
              <a:gd name="adj" fmla="val 8819"/>
            </a:avLst>
          </a:prstGeom>
          <a:solidFill>
            <a:srgbClr val="0050A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13" name="New shape"/>
          <p:cNvSpPr/>
          <p:nvPr/>
        </p:nvSpPr>
        <p:spPr>
          <a:xfrm>
            <a:off x="5965200" y="3736607"/>
            <a:ext cx="39600" cy="457200"/>
          </a:xfrm>
          <a:prstGeom prst="rect">
            <a:avLst/>
          </a:prstGeom>
          <a:solidFill>
            <a:srgbClr val="44516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New shape"/>
          <p:cNvSpPr/>
          <p:nvPr/>
        </p:nvSpPr>
        <p:spPr>
          <a:xfrm>
            <a:off x="6152400" y="3546347"/>
            <a:ext cx="309600" cy="39600"/>
          </a:xfrm>
          <a:prstGeom prst="rect">
            <a:avLst/>
          </a:prstGeom>
          <a:solidFill>
            <a:srgbClr val="44516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New shape"/>
          <p:cNvSpPr/>
          <p:nvPr/>
        </p:nvSpPr>
        <p:spPr>
          <a:xfrm>
            <a:off x="5806800" y="3365807"/>
            <a:ext cx="360000" cy="370800"/>
          </a:xfrm>
          <a:prstGeom prst="roundRect">
            <a:avLst>
              <a:gd name="adj" fmla="val 8819"/>
            </a:avLst>
          </a:prstGeom>
          <a:solidFill>
            <a:srgbClr val="0050A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445164"/>
                </a:solidFill>
                <a:latin typeface="微软雅黑" panose="020B0503020204020204" charset="-122"/>
              </a:rPr>
              <a:t>01</a:t>
            </a:r>
            <a:endParaRPr sz="4800" b="1" i="0">
              <a:solidFill>
                <a:srgbClr val="445164"/>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050AF"/>
                </a:solidFill>
                <a:latin typeface="微软雅黑" panose="020B0503020204020204" charset="-122"/>
              </a:rPr>
              <a:t>技术原理解析</a:t>
            </a:r>
            <a:endParaRPr sz="4800" b="1" i="0">
              <a:solidFill>
                <a:srgbClr val="0050A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多模态融合创新</a:t>
            </a:r>
            <a:endParaRPr sz="3000" b="1" i="0">
              <a:solidFill>
                <a:srgbClr val="000000"/>
              </a:solidFill>
              <a:latin typeface="微软雅黑" panose="020B0503020204020204" charset="-122"/>
            </a:endParaRPr>
          </a:p>
        </p:txBody>
      </p:sp>
      <p:sp>
        <p:nvSpPr>
          <p:cNvPr id="4" name="New shape"/>
          <p:cNvSpPr/>
          <p:nvPr/>
        </p:nvSpPr>
        <p:spPr>
          <a:xfrm>
            <a:off x="1558800" y="3011880"/>
            <a:ext cx="2744215" cy="212810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445164"/>
                </a:solidFill>
                <a:latin typeface="微软雅黑" panose="020B0503020204020204" charset="-122"/>
              </a:rPr>
              <a:t>多模态融合技术</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多模态融合技术结合文本、图像和声音等不同数据源，通过算法整合信息，提升内容理解和生成能力。</a:t>
            </a:r>
            <a:endParaRPr sz="1575" b="0" i="0">
              <a:solidFill>
                <a:srgbClr val="000000"/>
              </a:solidFill>
              <a:latin typeface="微软雅黑" panose="020B0503020204020204" charset="-122"/>
            </a:endParaRPr>
          </a:p>
        </p:txBody>
      </p:sp>
      <p:sp>
        <p:nvSpPr>
          <p:cNvPr id="5" name="New shape"/>
          <p:cNvSpPr/>
          <p:nvPr/>
        </p:nvSpPr>
        <p:spPr>
          <a:xfrm>
            <a:off x="4430015" y="3011879"/>
            <a:ext cx="2744215" cy="2128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445164"/>
                </a:solidFill>
                <a:latin typeface="微软雅黑" panose="020B0503020204020204" charset="-122"/>
              </a:rPr>
              <a:t>创新应用实例</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在医疗、教育、娱乐等领域，多模态融合技术已展现广泛应用前景，如智能诊断系统、虚拟现实教学等。</a:t>
            </a:r>
            <a:endParaRPr sz="1575" b="0" i="0">
              <a:solidFill>
                <a:srgbClr val="000000"/>
              </a:solidFill>
              <a:latin typeface="微软雅黑" panose="020B0503020204020204" charset="-122"/>
            </a:endParaRPr>
          </a:p>
        </p:txBody>
      </p:sp>
      <p:sp>
        <p:nvSpPr>
          <p:cNvPr id="6" name="New shape"/>
          <p:cNvSpPr/>
          <p:nvPr/>
        </p:nvSpPr>
        <p:spPr>
          <a:xfrm>
            <a:off x="7301229" y="3011879"/>
            <a:ext cx="2744216" cy="2128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445164"/>
                </a:solidFill>
                <a:latin typeface="微软雅黑" panose="020B0503020204020204" charset="-122"/>
              </a:rPr>
              <a:t>未来发展趋势</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随着技术进步，多模态融合将更加智能化、个性化，成为新一代人工智能的重要发展方向。</a:t>
            </a:r>
            <a:endParaRPr sz="1575" b="0" i="0">
              <a:solidFill>
                <a:srgbClr val="000000"/>
              </a:solidFill>
              <a:latin typeface="微软雅黑" panose="020B0503020204020204" charset="-122"/>
            </a:endParaRPr>
          </a:p>
        </p:txBody>
      </p:sp>
      <p:pic>
        <p:nvPicPr>
          <p:cNvPr id="7" name="New picture"/>
          <p:cNvPicPr/>
          <p:nvPr/>
        </p:nvPicPr>
        <p:blipFill>
          <a:blip r:embed="rId3"/>
          <a:srcRect/>
          <a:stretch>
            <a:fillRect/>
          </a:stretch>
        </p:blipFill>
        <p:spPr>
          <a:xfrm>
            <a:off x="1558800" y="1342800"/>
            <a:ext cx="2738736" cy="1540539"/>
          </a:xfrm>
          <a:prstGeom prst="rect">
            <a:avLst/>
          </a:prstGeom>
          <a:ln>
            <a:noFill/>
          </a:ln>
        </p:spPr>
      </p:pic>
      <p:pic>
        <p:nvPicPr>
          <p:cNvPr id="8" name="New picture"/>
          <p:cNvPicPr/>
          <p:nvPr/>
        </p:nvPicPr>
        <p:blipFill>
          <a:blip r:embed="rId3"/>
          <a:srcRect/>
          <a:stretch>
            <a:fillRect/>
          </a:stretch>
        </p:blipFill>
        <p:spPr>
          <a:xfrm>
            <a:off x="4430015" y="1342800"/>
            <a:ext cx="2738736" cy="1540539"/>
          </a:xfrm>
          <a:prstGeom prst="rect">
            <a:avLst/>
          </a:prstGeom>
          <a:ln>
            <a:noFill/>
          </a:ln>
        </p:spPr>
      </p:pic>
      <p:pic>
        <p:nvPicPr>
          <p:cNvPr id="9" name="New picture"/>
          <p:cNvPicPr/>
          <p:nvPr/>
        </p:nvPicPr>
        <p:blipFill>
          <a:blip r:embed="rId3"/>
          <a:srcRect/>
          <a:stretch>
            <a:fillRect/>
          </a:stretch>
        </p:blipFill>
        <p:spPr>
          <a:xfrm>
            <a:off x="7301230" y="1342800"/>
            <a:ext cx="2738736" cy="1540539"/>
          </a:xfrm>
          <a:prstGeom prst="rect">
            <a:avLst/>
          </a:prstGeom>
          <a:ln>
            <a:noFill/>
          </a:ln>
        </p:spPr>
      </p:pic>
    </p:spTree>
  </p:cSld>
  <p:clrMapOvr>
    <a:masterClrMapping/>
  </p:clrMapOvr>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sp>
        <p:nvSpPr>
          <p:cNvPr id="2" name="New shape"/>
          <p:cNvSpPr/>
          <p:nvPr/>
        </p:nvSpPr>
        <p:spPr>
          <a:xfrm>
            <a:off x="611778" y="2635727"/>
            <a:ext cx="11038043"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4800" b="1" i="0">
                <a:solidFill>
                  <a:srgbClr val="000000"/>
                </a:solidFill>
                <a:latin typeface="微软雅黑" panose="020B0503020204020204" charset="-122"/>
              </a:rPr>
              <a:t>谢 谢 大 家</a:t>
            </a:r>
            <a:endParaRPr sz="4800" b="1" i="0">
              <a:solidFill>
                <a:srgbClr val="000000"/>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神经网络架构</a:t>
            </a:r>
            <a:endParaRPr sz="3000" b="1" i="0">
              <a:solidFill>
                <a:srgbClr val="000000"/>
              </a:solidFill>
              <a:latin typeface="微软雅黑" panose="020B0503020204020204" charset="-122"/>
            </a:endParaRPr>
          </a:p>
        </p:txBody>
      </p:sp>
      <p:sp>
        <p:nvSpPr>
          <p:cNvPr id="4" name="New shape"/>
          <p:cNvSpPr/>
          <p:nvPr/>
        </p:nvSpPr>
        <p:spPr>
          <a:xfrm>
            <a:off x="6458401" y="1555200"/>
            <a:ext cx="4545078"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445164"/>
                </a:solidFill>
                <a:latin typeface="微软雅黑" panose="020B0503020204020204" charset="-122"/>
              </a:rPr>
              <a:t>神经网络基础概念</a:t>
            </a:r>
            <a:endParaRPr sz="2100" b="1" i="0">
              <a:solidFill>
                <a:srgbClr val="445164"/>
              </a:solidFill>
              <a:latin typeface="微软雅黑" panose="020B0503020204020204" charset="-122"/>
            </a:endParaRPr>
          </a:p>
          <a:p>
            <a:pPr algn="l">
              <a:lnSpc>
                <a:spcPct val="150000"/>
              </a:lnSpc>
            </a:pPr>
            <a:r>
              <a:rPr sz="1575" b="0" i="0">
                <a:solidFill>
                  <a:srgbClr val="000000"/>
                </a:solidFill>
                <a:latin typeface="微软雅黑" panose="020B0503020204020204" charset="-122"/>
              </a:rPr>
              <a:t>神经网络是一种模拟人脑结构和功能的计算模型，通过大量节点（神经元）相互连接，实现复杂的信息处理和学习任务。</a:t>
            </a:r>
            <a:endParaRPr sz="1575" b="0" i="0">
              <a:solidFill>
                <a:srgbClr val="000000"/>
              </a:solidFill>
              <a:latin typeface="微软雅黑" panose="020B0503020204020204" charset="-122"/>
            </a:endParaRPr>
          </a:p>
        </p:txBody>
      </p:sp>
      <p:sp>
        <p:nvSpPr>
          <p:cNvPr id="5" name="New shape"/>
          <p:cNvSpPr/>
          <p:nvPr/>
        </p:nvSpPr>
        <p:spPr>
          <a:xfrm>
            <a:off x="981860" y="2390401"/>
            <a:ext cx="4545077"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r"/>
            <a:r>
              <a:rPr sz="2100" b="1" i="0">
                <a:solidFill>
                  <a:srgbClr val="445164"/>
                </a:solidFill>
                <a:latin typeface="微软雅黑" panose="020B0503020204020204" charset="-122"/>
              </a:rPr>
              <a:t>神经网络架构设计</a:t>
            </a:r>
            <a:endParaRPr sz="2100" b="1" i="0">
              <a:solidFill>
                <a:srgbClr val="445164"/>
              </a:solidFill>
              <a:latin typeface="微软雅黑" panose="020B0503020204020204" charset="-122"/>
            </a:endParaRPr>
          </a:p>
          <a:p>
            <a:pPr algn="r">
              <a:lnSpc>
                <a:spcPct val="150000"/>
              </a:lnSpc>
            </a:pPr>
            <a:r>
              <a:rPr sz="1575" b="0" i="0">
                <a:solidFill>
                  <a:srgbClr val="000000"/>
                </a:solidFill>
                <a:latin typeface="微软雅黑" panose="020B0503020204020204" charset="-122"/>
              </a:rPr>
              <a:t>神经网络架构包括输入层、隐藏层和输出层，通过调整各层的神经元数量和连接方式，优化模型性能和效率。</a:t>
            </a:r>
            <a:endParaRPr sz="1575" b="0" i="0">
              <a:solidFill>
                <a:srgbClr val="000000"/>
              </a:solidFill>
              <a:latin typeface="微软雅黑" panose="020B0503020204020204" charset="-122"/>
            </a:endParaRPr>
          </a:p>
        </p:txBody>
      </p:sp>
      <p:sp>
        <p:nvSpPr>
          <p:cNvPr id="6" name="New shape"/>
          <p:cNvSpPr/>
          <p:nvPr/>
        </p:nvSpPr>
        <p:spPr>
          <a:xfrm>
            <a:off x="6458401" y="3365807"/>
            <a:ext cx="4554174"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445164"/>
                </a:solidFill>
                <a:latin typeface="微软雅黑" panose="020B0503020204020204" charset="-122"/>
              </a:rPr>
              <a:t>神经网络应用案例</a:t>
            </a:r>
            <a:endParaRPr sz="2100" b="1" i="0">
              <a:solidFill>
                <a:srgbClr val="445164"/>
              </a:solidFill>
              <a:latin typeface="微软雅黑" panose="020B0503020204020204" charset="-122"/>
            </a:endParaRPr>
          </a:p>
          <a:p>
            <a:pPr algn="l">
              <a:lnSpc>
                <a:spcPct val="150000"/>
              </a:lnSpc>
            </a:pPr>
            <a:r>
              <a:rPr sz="1575" b="0" i="0">
                <a:solidFill>
                  <a:srgbClr val="000000"/>
                </a:solidFill>
                <a:latin typeface="微软雅黑" panose="020B0503020204020204" charset="-122"/>
              </a:rPr>
              <a:t>神经网络广泛应用于图像识别、自然语言处理等领域，通过深度学习技术，实现了对复杂数据的高效处理和预测。</a:t>
            </a:r>
            <a:endParaRPr sz="1575" b="0" i="0">
              <a:solidFill>
                <a:srgbClr val="000000"/>
              </a:solidFill>
              <a:latin typeface="微软雅黑" panose="020B0503020204020204" charset="-122"/>
            </a:endParaRPr>
          </a:p>
        </p:txBody>
      </p:sp>
      <p:sp>
        <p:nvSpPr>
          <p:cNvPr id="7" name="New shape"/>
          <p:cNvSpPr/>
          <p:nvPr/>
        </p:nvSpPr>
        <p:spPr>
          <a:xfrm>
            <a:off x="5965200" y="1926000"/>
            <a:ext cx="39600" cy="464400"/>
          </a:xfrm>
          <a:prstGeom prst="rect">
            <a:avLst/>
          </a:prstGeom>
          <a:solidFill>
            <a:srgbClr val="44516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New shape"/>
          <p:cNvSpPr/>
          <p:nvPr/>
        </p:nvSpPr>
        <p:spPr>
          <a:xfrm>
            <a:off x="6152400" y="1735740"/>
            <a:ext cx="309600" cy="39600"/>
          </a:xfrm>
          <a:prstGeom prst="rect">
            <a:avLst/>
          </a:prstGeom>
          <a:solidFill>
            <a:srgbClr val="44516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New shape"/>
          <p:cNvSpPr/>
          <p:nvPr/>
        </p:nvSpPr>
        <p:spPr>
          <a:xfrm>
            <a:off x="5806800" y="1555200"/>
            <a:ext cx="360000" cy="370800"/>
          </a:xfrm>
          <a:prstGeom prst="roundRect">
            <a:avLst>
              <a:gd name="adj" fmla="val 8819"/>
            </a:avLst>
          </a:prstGeom>
          <a:solidFill>
            <a:srgbClr val="0050A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10" name="New shape"/>
          <p:cNvSpPr/>
          <p:nvPr/>
        </p:nvSpPr>
        <p:spPr>
          <a:xfrm>
            <a:off x="5965200" y="2761201"/>
            <a:ext cx="39600" cy="604606"/>
          </a:xfrm>
          <a:prstGeom prst="rect">
            <a:avLst/>
          </a:prstGeom>
          <a:solidFill>
            <a:srgbClr val="44516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New shape"/>
          <p:cNvSpPr/>
          <p:nvPr/>
        </p:nvSpPr>
        <p:spPr>
          <a:xfrm>
            <a:off x="5515200" y="2570941"/>
            <a:ext cx="309600" cy="39600"/>
          </a:xfrm>
          <a:prstGeom prst="rect">
            <a:avLst/>
          </a:prstGeom>
          <a:solidFill>
            <a:srgbClr val="44516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New shape"/>
          <p:cNvSpPr/>
          <p:nvPr/>
        </p:nvSpPr>
        <p:spPr>
          <a:xfrm>
            <a:off x="5806800" y="2390401"/>
            <a:ext cx="360000" cy="370800"/>
          </a:xfrm>
          <a:prstGeom prst="roundRect">
            <a:avLst>
              <a:gd name="adj" fmla="val 8819"/>
            </a:avLst>
          </a:prstGeom>
          <a:solidFill>
            <a:srgbClr val="0050A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13" name="New shape"/>
          <p:cNvSpPr/>
          <p:nvPr/>
        </p:nvSpPr>
        <p:spPr>
          <a:xfrm>
            <a:off x="5965200" y="3736607"/>
            <a:ext cx="39600" cy="457200"/>
          </a:xfrm>
          <a:prstGeom prst="rect">
            <a:avLst/>
          </a:prstGeom>
          <a:solidFill>
            <a:srgbClr val="44516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New shape"/>
          <p:cNvSpPr/>
          <p:nvPr/>
        </p:nvSpPr>
        <p:spPr>
          <a:xfrm>
            <a:off x="6152400" y="3546347"/>
            <a:ext cx="309600" cy="39600"/>
          </a:xfrm>
          <a:prstGeom prst="rect">
            <a:avLst/>
          </a:prstGeom>
          <a:solidFill>
            <a:srgbClr val="44516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New shape"/>
          <p:cNvSpPr/>
          <p:nvPr/>
        </p:nvSpPr>
        <p:spPr>
          <a:xfrm>
            <a:off x="5806800" y="3365807"/>
            <a:ext cx="360000" cy="370800"/>
          </a:xfrm>
          <a:prstGeom prst="roundRect">
            <a:avLst>
              <a:gd name="adj" fmla="val 8819"/>
            </a:avLst>
          </a:prstGeom>
          <a:solidFill>
            <a:srgbClr val="0050A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文本特征提取</a:t>
            </a:r>
            <a:endParaRPr sz="3000" b="1" i="0">
              <a:solidFill>
                <a:srgbClr val="000000"/>
              </a:solidFill>
              <a:latin typeface="微软雅黑" panose="020B0503020204020204" charset="-122"/>
            </a:endParaRPr>
          </a:p>
        </p:txBody>
      </p:sp>
      <p:sp>
        <p:nvSpPr>
          <p:cNvPr id="4" name="New shape"/>
          <p:cNvSpPr/>
          <p:nvPr/>
        </p:nvSpPr>
        <p:spPr>
          <a:xfrm>
            <a:off x="1558800" y="2402271"/>
            <a:ext cx="2744215" cy="15331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文本特征提取是自然语言处理中的核心步骤，旨在从文本数据中抽取有价值的信息和模式。</a:t>
            </a:r>
            <a:endParaRPr sz="1575" b="0" i="0">
              <a:solidFill>
                <a:srgbClr val="000000"/>
              </a:solidFill>
              <a:latin typeface="微软雅黑" panose="020B0503020204020204" charset="-122"/>
            </a:endParaRPr>
          </a:p>
        </p:txBody>
      </p:sp>
      <p:sp>
        <p:nvSpPr>
          <p:cNvPr id="5" name="New shape"/>
          <p:cNvSpPr/>
          <p:nvPr/>
        </p:nvSpPr>
        <p:spPr>
          <a:xfrm>
            <a:off x="1556530" y="1627201"/>
            <a:ext cx="2532802" cy="648071"/>
          </a:xfrm>
          <a:prstGeom prst="roundRect">
            <a:avLst>
              <a:gd name="adj" fmla="val 20033"/>
            </a:avLst>
          </a:prstGeom>
          <a:solidFill>
            <a:srgbClr val="E1EAF5"/>
          </a:solidFill>
          <a:ln w="6350">
            <a:solidFill>
              <a:srgbClr val="0050AF"/>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445164"/>
                </a:solidFill>
                <a:latin typeface="微软雅黑" panose="020B0503020204020204" charset="-122"/>
              </a:rPr>
              <a:t>文本特征提取概述</a:t>
            </a:r>
            <a:endParaRPr sz="2100" b="1" i="0">
              <a:solidFill>
                <a:srgbClr val="445164"/>
              </a:solidFill>
              <a:latin typeface="微软雅黑" panose="020B0503020204020204" charset="-122"/>
            </a:endParaRPr>
          </a:p>
        </p:txBody>
      </p:sp>
      <p:sp>
        <p:nvSpPr>
          <p:cNvPr id="6" name="New shape"/>
          <p:cNvSpPr/>
          <p:nvPr/>
        </p:nvSpPr>
        <p:spPr>
          <a:xfrm>
            <a:off x="4430015" y="2402271"/>
            <a:ext cx="2744215" cy="15331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常用的文本特征提取技术包括词袋模型、TF-IDF和词嵌入等，它们各自有独特的应用场景和优势。</a:t>
            </a:r>
            <a:endParaRPr sz="1575" b="0" i="0">
              <a:solidFill>
                <a:srgbClr val="000000"/>
              </a:solidFill>
              <a:latin typeface="微软雅黑" panose="020B0503020204020204" charset="-122"/>
            </a:endParaRPr>
          </a:p>
        </p:txBody>
      </p:sp>
      <p:sp>
        <p:nvSpPr>
          <p:cNvPr id="7" name="New shape"/>
          <p:cNvSpPr/>
          <p:nvPr/>
        </p:nvSpPr>
        <p:spPr>
          <a:xfrm>
            <a:off x="4427745" y="1627201"/>
            <a:ext cx="2532802" cy="648071"/>
          </a:xfrm>
          <a:prstGeom prst="roundRect">
            <a:avLst>
              <a:gd name="adj" fmla="val 20033"/>
            </a:avLst>
          </a:prstGeom>
          <a:solidFill>
            <a:srgbClr val="E1EAF5"/>
          </a:solidFill>
          <a:ln w="6350">
            <a:solidFill>
              <a:srgbClr val="0050AF"/>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445164"/>
                </a:solidFill>
                <a:latin typeface="微软雅黑" panose="020B0503020204020204" charset="-122"/>
              </a:rPr>
              <a:t>常用技术方法</a:t>
            </a:r>
            <a:endParaRPr sz="2100" b="1" i="0">
              <a:solidFill>
                <a:srgbClr val="445164"/>
              </a:solidFill>
              <a:latin typeface="微软雅黑" panose="020B0503020204020204" charset="-122"/>
            </a:endParaRPr>
          </a:p>
        </p:txBody>
      </p:sp>
      <p:sp>
        <p:nvSpPr>
          <p:cNvPr id="8" name="New shape"/>
          <p:cNvSpPr/>
          <p:nvPr/>
        </p:nvSpPr>
        <p:spPr>
          <a:xfrm>
            <a:off x="7301229" y="2402271"/>
            <a:ext cx="2744216" cy="15331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通过具体案例分析，展示文本特征提取在文本分类、情感分析等领域的实际应用效果和价值。</a:t>
            </a:r>
            <a:endParaRPr sz="1575" b="0" i="0">
              <a:solidFill>
                <a:srgbClr val="000000"/>
              </a:solidFill>
              <a:latin typeface="微软雅黑" panose="020B0503020204020204" charset="-122"/>
            </a:endParaRPr>
          </a:p>
        </p:txBody>
      </p:sp>
      <p:sp>
        <p:nvSpPr>
          <p:cNvPr id="9" name="New shape"/>
          <p:cNvSpPr/>
          <p:nvPr/>
        </p:nvSpPr>
        <p:spPr>
          <a:xfrm>
            <a:off x="7298959" y="1627201"/>
            <a:ext cx="2532802" cy="648071"/>
          </a:xfrm>
          <a:prstGeom prst="roundRect">
            <a:avLst>
              <a:gd name="adj" fmla="val 20033"/>
            </a:avLst>
          </a:prstGeom>
          <a:solidFill>
            <a:srgbClr val="E1EAF5"/>
          </a:solidFill>
          <a:ln w="6350">
            <a:solidFill>
              <a:srgbClr val="0050AF"/>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445164"/>
                </a:solidFill>
                <a:latin typeface="微软雅黑" panose="020B0503020204020204" charset="-122"/>
              </a:rPr>
              <a:t>应用实例分析</a:t>
            </a:r>
            <a:endParaRPr sz="2100" b="1" i="0">
              <a:solidFill>
                <a:srgbClr val="445164"/>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跨模态映射机制</a:t>
            </a:r>
            <a:endParaRPr sz="3000" b="1" i="0">
              <a:solidFill>
                <a:srgbClr val="000000"/>
              </a:solidFill>
              <a:latin typeface="微软雅黑" panose="020B0503020204020204" charset="-122"/>
            </a:endParaRPr>
          </a:p>
        </p:txBody>
      </p:sp>
      <p:sp>
        <p:nvSpPr>
          <p:cNvPr id="4" name="New shape"/>
          <p:cNvSpPr/>
          <p:nvPr/>
        </p:nvSpPr>
        <p:spPr>
          <a:xfrm>
            <a:off x="1558800" y="3011880"/>
            <a:ext cx="2744215" cy="248851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445164"/>
                </a:solidFill>
                <a:latin typeface="微软雅黑" panose="020B0503020204020204" charset="-122"/>
              </a:rPr>
              <a:t>跨模态映射概述</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跨模态映射机制是连接不同数据类型或信息源的技术，如文本、图像和声音等，通过算法实现它们之间的相互转换与理解。</a:t>
            </a:r>
            <a:endParaRPr sz="1575" b="0" i="0">
              <a:solidFill>
                <a:srgbClr val="000000"/>
              </a:solidFill>
              <a:latin typeface="微软雅黑" panose="020B0503020204020204" charset="-122"/>
            </a:endParaRPr>
          </a:p>
        </p:txBody>
      </p:sp>
      <p:sp>
        <p:nvSpPr>
          <p:cNvPr id="5" name="New shape"/>
          <p:cNvSpPr/>
          <p:nvPr/>
        </p:nvSpPr>
        <p:spPr>
          <a:xfrm>
            <a:off x="4430015" y="3011879"/>
            <a:ext cx="2744215" cy="24885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445164"/>
                </a:solidFill>
                <a:latin typeface="微软雅黑" panose="020B0503020204020204" charset="-122"/>
              </a:rPr>
              <a:t>核心算法应用</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采用深度学习模型，如卷积神经网络（CNN）处理图像特征，循环神经网络（RNN）处理序列数据，实现高效的跨模态数据融合与分析。</a:t>
            </a:r>
            <a:endParaRPr sz="1575" b="0" i="0">
              <a:solidFill>
                <a:srgbClr val="000000"/>
              </a:solidFill>
              <a:latin typeface="微软雅黑" panose="020B0503020204020204" charset="-122"/>
            </a:endParaRPr>
          </a:p>
        </p:txBody>
      </p:sp>
      <p:sp>
        <p:nvSpPr>
          <p:cNvPr id="6" name="New shape"/>
          <p:cNvSpPr/>
          <p:nvPr/>
        </p:nvSpPr>
        <p:spPr>
          <a:xfrm>
            <a:off x="7301229" y="3011879"/>
            <a:ext cx="2744216" cy="24885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445164"/>
                </a:solidFill>
                <a:latin typeface="微软雅黑" panose="020B0503020204020204" charset="-122"/>
              </a:rPr>
              <a:t>应用场景实例</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在医疗诊断中，将X射线图像与病历文本结合，提高疾病识别的准确性；在自动驾驶领域，整合视觉传感器与雷达数据，增强环境感知能力。</a:t>
            </a:r>
            <a:endParaRPr sz="1575" b="0" i="0">
              <a:solidFill>
                <a:srgbClr val="000000"/>
              </a:solidFill>
              <a:latin typeface="微软雅黑" panose="020B0503020204020204" charset="-122"/>
            </a:endParaRPr>
          </a:p>
        </p:txBody>
      </p:sp>
      <p:pic>
        <p:nvPicPr>
          <p:cNvPr id="7" name="New picture"/>
          <p:cNvPicPr/>
          <p:nvPr/>
        </p:nvPicPr>
        <p:blipFill>
          <a:blip r:embed="rId3"/>
          <a:srcRect/>
          <a:stretch>
            <a:fillRect/>
          </a:stretch>
        </p:blipFill>
        <p:spPr>
          <a:xfrm>
            <a:off x="1558800" y="1342800"/>
            <a:ext cx="2738736" cy="1540539"/>
          </a:xfrm>
          <a:prstGeom prst="rect">
            <a:avLst/>
          </a:prstGeom>
          <a:ln>
            <a:noFill/>
          </a:ln>
        </p:spPr>
      </p:pic>
      <p:pic>
        <p:nvPicPr>
          <p:cNvPr id="8" name="New picture"/>
          <p:cNvPicPr/>
          <p:nvPr/>
        </p:nvPicPr>
        <p:blipFill>
          <a:blip r:embed="rId3"/>
          <a:srcRect/>
          <a:stretch>
            <a:fillRect/>
          </a:stretch>
        </p:blipFill>
        <p:spPr>
          <a:xfrm>
            <a:off x="4430015" y="1342800"/>
            <a:ext cx="2738736" cy="1540539"/>
          </a:xfrm>
          <a:prstGeom prst="rect">
            <a:avLst/>
          </a:prstGeom>
          <a:ln>
            <a:noFill/>
          </a:ln>
        </p:spPr>
      </p:pic>
      <p:pic>
        <p:nvPicPr>
          <p:cNvPr id="9" name="New picture"/>
          <p:cNvPicPr/>
          <p:nvPr/>
        </p:nvPicPr>
        <p:blipFill>
          <a:blip r:embed="rId3"/>
          <a:srcRect/>
          <a:stretch>
            <a:fillRect/>
          </a:stretch>
        </p:blipFill>
        <p:spPr>
          <a:xfrm>
            <a:off x="7301230" y="1342800"/>
            <a:ext cx="2738736" cy="1540539"/>
          </a:xfrm>
          <a:prstGeom prst="rect">
            <a:avLst/>
          </a:prstGeom>
          <a:ln>
            <a:noFill/>
          </a:ln>
        </p:spPr>
      </p:pic>
    </p:spTree>
  </p:cSld>
  <p:clrMapOvr>
    <a:masterClrMapping/>
  </p:clrMapOvr>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445164"/>
                </a:solidFill>
                <a:latin typeface="微软雅黑" panose="020B0503020204020204" charset="-122"/>
              </a:rPr>
              <a:t>02</a:t>
            </a:r>
            <a:endParaRPr sz="4800" b="1" i="0">
              <a:solidFill>
                <a:srgbClr val="445164"/>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050AF"/>
                </a:solidFill>
                <a:latin typeface="微软雅黑" panose="020B0503020204020204" charset="-122"/>
              </a:rPr>
              <a:t>模型训练流程</a:t>
            </a:r>
            <a:endParaRPr sz="4800" b="1" i="0">
              <a:solidFill>
                <a:srgbClr val="0050A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数据集构建方法</a:t>
            </a:r>
            <a:endParaRPr sz="3000" b="1" i="0">
              <a:solidFill>
                <a:srgbClr val="000000"/>
              </a:solidFill>
              <a:latin typeface="微软雅黑" panose="020B0503020204020204" charset="-122"/>
            </a:endParaRPr>
          </a:p>
        </p:txBody>
      </p:sp>
      <p:sp>
        <p:nvSpPr>
          <p:cNvPr id="4" name="New shape"/>
          <p:cNvSpPr/>
          <p:nvPr/>
        </p:nvSpPr>
        <p:spPr>
          <a:xfrm>
            <a:off x="1558800" y="1627201"/>
            <a:ext cx="3040541" cy="3988066"/>
          </a:xfrm>
          <a:prstGeom prst="roundRect">
            <a:avLst>
              <a:gd name="adj" fmla="val 10000"/>
            </a:avLst>
          </a:prstGeom>
          <a:solidFill>
            <a:srgbClr val="E1EAF5"/>
          </a:solidFill>
          <a:ln w="6350">
            <a:solidFill>
              <a:srgbClr val="445164"/>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445164"/>
                </a:solidFill>
                <a:latin typeface="微软雅黑" panose="020B0503020204020204" charset="-122"/>
              </a:rPr>
              <a:t>数据集的重要性</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数据集作为机器学习和人工智能模型的基石，其质量直接影响模型的性能和应用效果。构建高质量的数据集是实现高效算法和精准预测的关键步骤。</a:t>
            </a:r>
            <a:br>
              <a:rPr sz="1800">
                <a:latin typeface="微软雅黑" panose="020B0503020204020204" charset="-122"/>
              </a:rPr>
            </a:br>
            <a:endParaRPr sz="1800">
              <a:latin typeface="微软雅黑" panose="020B0503020204020204" charset="-122"/>
            </a:endParaRPr>
          </a:p>
        </p:txBody>
      </p:sp>
      <p:sp>
        <p:nvSpPr>
          <p:cNvPr id="5" name="New shape"/>
          <p:cNvSpPr/>
          <p:nvPr/>
        </p:nvSpPr>
        <p:spPr>
          <a:xfrm>
            <a:off x="4726341" y="1627201"/>
            <a:ext cx="3040541" cy="3988066"/>
          </a:xfrm>
          <a:prstGeom prst="roundRect">
            <a:avLst>
              <a:gd name="adj" fmla="val 10000"/>
            </a:avLst>
          </a:prstGeom>
          <a:solidFill>
            <a:srgbClr val="E1EAF5"/>
          </a:solidFill>
          <a:ln w="6350">
            <a:solidFill>
              <a:srgbClr val="445164"/>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445164"/>
                </a:solidFill>
                <a:latin typeface="微软雅黑" panose="020B0503020204020204" charset="-122"/>
              </a:rPr>
              <a:t>数据集构建流程</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数据集构建包括数据收集、预处理、标注及验证等关键步骤。通过严格的流程管理，确保数据的代表性、完整性和一致性，为后续分析提供坚实基础。</a:t>
            </a:r>
            <a:br>
              <a:rPr sz="1800">
                <a:latin typeface="微软雅黑" panose="020B0503020204020204" charset="-122"/>
              </a:rPr>
            </a:br>
            <a:endParaRPr sz="1800">
              <a:latin typeface="微软雅黑" panose="020B0503020204020204" charset="-122"/>
            </a:endParaRPr>
          </a:p>
        </p:txBody>
      </p:sp>
      <p:sp>
        <p:nvSpPr>
          <p:cNvPr id="6" name="New shape"/>
          <p:cNvSpPr/>
          <p:nvPr/>
        </p:nvSpPr>
        <p:spPr>
          <a:xfrm>
            <a:off x="7893883" y="1627201"/>
            <a:ext cx="3040555" cy="3988066"/>
          </a:xfrm>
          <a:prstGeom prst="roundRect">
            <a:avLst>
              <a:gd name="adj" fmla="val 10000"/>
            </a:avLst>
          </a:prstGeom>
          <a:solidFill>
            <a:srgbClr val="E1EAF5"/>
          </a:solidFill>
          <a:ln w="6350">
            <a:solidFill>
              <a:srgbClr val="445164"/>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445164"/>
                </a:solidFill>
                <a:latin typeface="微软雅黑" panose="020B0503020204020204" charset="-122"/>
              </a:rPr>
              <a:t>数据集应用示例</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在图像识别、自然语言处理等领域，高质量数据集的应用显著提升了算法性能和模型准确性。通过实例展示，说明数据集在推动技术进步中的核心作用。</a:t>
            </a:r>
            <a:br>
              <a:rPr sz="1800">
                <a:latin typeface="微软雅黑" panose="020B0503020204020204" charset="-122"/>
              </a:rPr>
            </a:br>
            <a:endParaRPr sz="1800">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损失函数设计</a:t>
            </a:r>
            <a:endParaRPr sz="3000" b="1" i="0">
              <a:solidFill>
                <a:srgbClr val="000000"/>
              </a:solidFill>
              <a:latin typeface="微软雅黑" panose="020B0503020204020204" charset="-122"/>
            </a:endParaRPr>
          </a:p>
        </p:txBody>
      </p:sp>
      <p:sp>
        <p:nvSpPr>
          <p:cNvPr id="4" name="New shape"/>
          <p:cNvSpPr/>
          <p:nvPr/>
        </p:nvSpPr>
        <p:spPr>
          <a:xfrm>
            <a:off x="6458401" y="1555200"/>
            <a:ext cx="4545078" cy="113270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445164"/>
                </a:solidFill>
                <a:latin typeface="微软雅黑" panose="020B0503020204020204" charset="-122"/>
              </a:rPr>
              <a:t>损失函数概述</a:t>
            </a:r>
            <a:endParaRPr sz="2100" b="1" i="0">
              <a:solidFill>
                <a:srgbClr val="445164"/>
              </a:solidFill>
              <a:latin typeface="微软雅黑" panose="020B0503020204020204" charset="-122"/>
            </a:endParaRPr>
          </a:p>
          <a:p>
            <a:pPr algn="l">
              <a:lnSpc>
                <a:spcPct val="150000"/>
              </a:lnSpc>
            </a:pPr>
            <a:r>
              <a:rPr sz="1575" b="0" i="0">
                <a:solidFill>
                  <a:srgbClr val="000000"/>
                </a:solidFill>
                <a:latin typeface="微软雅黑" panose="020B0503020204020204" charset="-122"/>
              </a:rPr>
              <a:t>损失函数是衡量模型预测值与实际值之间差异的度量标准，用于指导模型训练过程。</a:t>
            </a:r>
            <a:endParaRPr sz="1575" b="0" i="0">
              <a:solidFill>
                <a:srgbClr val="000000"/>
              </a:solidFill>
              <a:latin typeface="微软雅黑" panose="020B0503020204020204" charset="-122"/>
            </a:endParaRPr>
          </a:p>
        </p:txBody>
      </p:sp>
      <p:sp>
        <p:nvSpPr>
          <p:cNvPr id="5" name="New shape"/>
          <p:cNvSpPr/>
          <p:nvPr/>
        </p:nvSpPr>
        <p:spPr>
          <a:xfrm>
            <a:off x="981860" y="2390400"/>
            <a:ext cx="4545077" cy="113270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r"/>
            <a:r>
              <a:rPr sz="2100" b="1" i="0">
                <a:solidFill>
                  <a:srgbClr val="445164"/>
                </a:solidFill>
                <a:latin typeface="微软雅黑" panose="020B0503020204020204" charset="-122"/>
              </a:rPr>
              <a:t>常见损失函数类型</a:t>
            </a:r>
            <a:endParaRPr sz="2100" b="1" i="0">
              <a:solidFill>
                <a:srgbClr val="445164"/>
              </a:solidFill>
              <a:latin typeface="微软雅黑" panose="020B0503020204020204" charset="-122"/>
            </a:endParaRPr>
          </a:p>
          <a:p>
            <a:pPr algn="r">
              <a:lnSpc>
                <a:spcPct val="150000"/>
              </a:lnSpc>
            </a:pPr>
            <a:r>
              <a:rPr sz="1575" b="0" i="0">
                <a:solidFill>
                  <a:srgbClr val="000000"/>
                </a:solidFill>
                <a:latin typeface="微软雅黑" panose="020B0503020204020204" charset="-122"/>
              </a:rPr>
              <a:t>主要包括均方误差、交叉熵损失等，每种损失函数适用于不同类型的问题和任务。</a:t>
            </a:r>
            <a:endParaRPr sz="1575" b="0" i="0">
              <a:solidFill>
                <a:srgbClr val="000000"/>
              </a:solidFill>
              <a:latin typeface="微软雅黑" panose="020B0503020204020204" charset="-122"/>
            </a:endParaRPr>
          </a:p>
        </p:txBody>
      </p:sp>
      <p:sp>
        <p:nvSpPr>
          <p:cNvPr id="6" name="New shape"/>
          <p:cNvSpPr/>
          <p:nvPr/>
        </p:nvSpPr>
        <p:spPr>
          <a:xfrm>
            <a:off x="6458401" y="3005402"/>
            <a:ext cx="4554174" cy="113270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445164"/>
                </a:solidFill>
                <a:latin typeface="微软雅黑" panose="020B0503020204020204" charset="-122"/>
              </a:rPr>
              <a:t>损失函数设计原则</a:t>
            </a:r>
            <a:endParaRPr sz="2100" b="1" i="0">
              <a:solidFill>
                <a:srgbClr val="445164"/>
              </a:solidFill>
              <a:latin typeface="微软雅黑" panose="020B0503020204020204" charset="-122"/>
            </a:endParaRPr>
          </a:p>
          <a:p>
            <a:pPr algn="l">
              <a:lnSpc>
                <a:spcPct val="150000"/>
              </a:lnSpc>
            </a:pPr>
            <a:r>
              <a:rPr sz="1575" b="0" i="0">
                <a:solidFill>
                  <a:srgbClr val="000000"/>
                </a:solidFill>
                <a:latin typeface="微软雅黑" panose="020B0503020204020204" charset="-122"/>
              </a:rPr>
              <a:t>需考虑数据分布、模型复杂性及优化算法等因素，以确保模型具有良好的泛化能力和性能。</a:t>
            </a:r>
            <a:endParaRPr sz="1575" b="0" i="0">
              <a:solidFill>
                <a:srgbClr val="000000"/>
              </a:solidFill>
              <a:latin typeface="微软雅黑" panose="020B0503020204020204" charset="-122"/>
            </a:endParaRPr>
          </a:p>
        </p:txBody>
      </p:sp>
      <p:sp>
        <p:nvSpPr>
          <p:cNvPr id="7" name="New shape"/>
          <p:cNvSpPr/>
          <p:nvPr/>
        </p:nvSpPr>
        <p:spPr>
          <a:xfrm>
            <a:off x="5965200" y="1926000"/>
            <a:ext cx="39600" cy="464400"/>
          </a:xfrm>
          <a:prstGeom prst="rect">
            <a:avLst/>
          </a:prstGeom>
          <a:solidFill>
            <a:srgbClr val="44516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New shape"/>
          <p:cNvSpPr/>
          <p:nvPr/>
        </p:nvSpPr>
        <p:spPr>
          <a:xfrm>
            <a:off x="6152400" y="1735740"/>
            <a:ext cx="309600" cy="39600"/>
          </a:xfrm>
          <a:prstGeom prst="rect">
            <a:avLst/>
          </a:prstGeom>
          <a:solidFill>
            <a:srgbClr val="44516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New shape"/>
          <p:cNvSpPr/>
          <p:nvPr/>
        </p:nvSpPr>
        <p:spPr>
          <a:xfrm>
            <a:off x="5806800" y="1555200"/>
            <a:ext cx="360000" cy="370800"/>
          </a:xfrm>
          <a:prstGeom prst="roundRect">
            <a:avLst>
              <a:gd name="adj" fmla="val 8819"/>
            </a:avLst>
          </a:prstGeom>
          <a:solidFill>
            <a:srgbClr val="0050A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10" name="New shape"/>
          <p:cNvSpPr/>
          <p:nvPr/>
        </p:nvSpPr>
        <p:spPr>
          <a:xfrm>
            <a:off x="5965200" y="2761200"/>
            <a:ext cx="39600" cy="244201"/>
          </a:xfrm>
          <a:prstGeom prst="rect">
            <a:avLst/>
          </a:prstGeom>
          <a:solidFill>
            <a:srgbClr val="44516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New shape"/>
          <p:cNvSpPr/>
          <p:nvPr/>
        </p:nvSpPr>
        <p:spPr>
          <a:xfrm>
            <a:off x="5515200" y="2570940"/>
            <a:ext cx="309600" cy="39600"/>
          </a:xfrm>
          <a:prstGeom prst="rect">
            <a:avLst/>
          </a:prstGeom>
          <a:solidFill>
            <a:srgbClr val="44516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New shape"/>
          <p:cNvSpPr/>
          <p:nvPr/>
        </p:nvSpPr>
        <p:spPr>
          <a:xfrm>
            <a:off x="5806800" y="2390400"/>
            <a:ext cx="360000" cy="370800"/>
          </a:xfrm>
          <a:prstGeom prst="roundRect">
            <a:avLst>
              <a:gd name="adj" fmla="val 8819"/>
            </a:avLst>
          </a:prstGeom>
          <a:solidFill>
            <a:srgbClr val="0050A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13" name="New shape"/>
          <p:cNvSpPr/>
          <p:nvPr/>
        </p:nvSpPr>
        <p:spPr>
          <a:xfrm>
            <a:off x="5965200" y="3376202"/>
            <a:ext cx="39600" cy="457200"/>
          </a:xfrm>
          <a:prstGeom prst="rect">
            <a:avLst/>
          </a:prstGeom>
          <a:solidFill>
            <a:srgbClr val="44516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New shape"/>
          <p:cNvSpPr/>
          <p:nvPr/>
        </p:nvSpPr>
        <p:spPr>
          <a:xfrm>
            <a:off x="6152400" y="3185942"/>
            <a:ext cx="309600" cy="39600"/>
          </a:xfrm>
          <a:prstGeom prst="rect">
            <a:avLst/>
          </a:prstGeom>
          <a:solidFill>
            <a:srgbClr val="44516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New shape"/>
          <p:cNvSpPr/>
          <p:nvPr/>
        </p:nvSpPr>
        <p:spPr>
          <a:xfrm>
            <a:off x="5806800" y="3005402"/>
            <a:ext cx="360000" cy="370800"/>
          </a:xfrm>
          <a:prstGeom prst="roundRect">
            <a:avLst>
              <a:gd name="adj" fmla="val 8819"/>
            </a:avLst>
          </a:prstGeom>
          <a:solidFill>
            <a:srgbClr val="0050A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tags/tag1.xml><?xml version="1.0" encoding="utf-8"?>
<p:tagLst xmlns:p="http://schemas.openxmlformats.org/presentationml/2006/main">
  <p:tag name="AS_NET" val="Unix 5.4 unknown"/>
  <p:tag name="AS_OS" val="Unix 5.4 unknown"/>
  <p:tag name="AS_RELEASE_DATE" val="2013.12.17"/>
  <p:tag name="AS_TITLE" val="Spire.Presentation for .NET "/>
  <p:tag name="AS_VERSION" val="2.1.0.0"/>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tileRect/>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tileRect/>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tileRect/>
        </a:gradFill>
        <a:gradFill rotWithShape="1">
          <a:gsLst>
            <a:gs pos="0">
              <a:schemeClr val="phClr">
                <a:tint val="80000"/>
                <a:satMod val="300000"/>
              </a:schemeClr>
            </a:gs>
            <a:gs pos="100000">
              <a:schemeClr val="phClr">
                <a:shade val="30000"/>
                <a:satMod val="200000"/>
              </a:schemeClr>
            </a:gs>
          </a:gsLst>
          <a:path path="circle">
            <a:fillToRect l="50000" t="50000" r="50000" b="50000"/>
          </a:path>
          <a:tileRect/>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3864</Words>
  <Application>WPS 演示</Application>
  <PresentationFormat>全屏显示(4:3)</PresentationFormat>
  <Paragraphs>348</Paragraphs>
  <Slides>31</Slides>
  <Notes>0</Notes>
  <HiddenSlides>0</HiddenSlides>
  <MMClips>0</MMClips>
  <ScaleCrop>false</ScaleCrop>
  <HeadingPairs>
    <vt:vector size="6" baseType="variant">
      <vt:variant>
        <vt:lpstr>已用的字体</vt:lpstr>
      </vt:variant>
      <vt:variant>
        <vt:i4>6</vt:i4>
      </vt:variant>
      <vt:variant>
        <vt:lpstr>主题</vt:lpstr>
      </vt:variant>
      <vt:variant>
        <vt:i4>1</vt:i4>
      </vt:variant>
      <vt:variant>
        <vt:lpstr>幻灯片标题</vt:lpstr>
      </vt:variant>
      <vt:variant>
        <vt:i4>31</vt:i4>
      </vt:variant>
    </vt:vector>
  </HeadingPairs>
  <TitlesOfParts>
    <vt:vector size="38" baseType="lpstr">
      <vt:lpstr>Arial</vt:lpstr>
      <vt:lpstr>宋体</vt:lpstr>
      <vt:lpstr>Wingdings</vt:lpstr>
      <vt:lpstr>微软雅黑</vt:lpstr>
      <vt:lpstr>Calibri</vt:lpstr>
      <vt:lpstr>Arial Unicode MS</vt:lpstr>
      <vt:lpstr>Office Theme</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玄月冰灵</cp:lastModifiedBy>
  <cp:revision>2</cp:revision>
  <dcterms:created xsi:type="dcterms:W3CDTF">2025-10-01T03:10:00Z</dcterms:created>
  <dcterms:modified xsi:type="dcterms:W3CDTF">2025-10-01T03:10:02Z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A959404F9CFD4041BEB01BE5D1F3AA7F_12</vt:lpwstr>
  </property>
  <property fmtid="{D5CDD505-2E9C-101B-9397-08002B2CF9AE}" pid="3" name="KSOProductBuildVer">
    <vt:lpwstr>2052-12.1.0.22529</vt:lpwstr>
  </property>
</Properties>
</file>