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sldSz cx="12192000" cy="6858000" type="screen16x9"/>
  <p:notesSz cx="6858000" cy="9144000"/>
  <p:custDataLst>
    <p:tags r:id="rId4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1" Type="http://schemas.openxmlformats.org/officeDocument/2006/relationships/tags" Target="tags/tag1.xml"/><Relationship Id="rId40" Type="http://schemas.openxmlformats.org/officeDocument/2006/relationships/tableStyles" Target="tableStyles.xml"/><Relationship Id="rId4" Type="http://schemas.openxmlformats.org/officeDocument/2006/relationships/slide" Target="slides/slide2.xml"/><Relationship Id="rId39" Type="http://schemas.openxmlformats.org/officeDocument/2006/relationships/viewProps" Target="viewProps.xml"/><Relationship Id="rId38" Type="http://schemas.openxmlformats.org/officeDocument/2006/relationships/presProps" Target="presProps.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深空经济新蓝海探索</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445164"/>
                </a:solidFill>
                <a:latin typeface="微软雅黑" panose="020B0503020204020204" charset="-122"/>
              </a:rPr>
              <a:t>星际资源开发战略解析</a:t>
            </a:r>
            <a:endParaRPr sz="3000" b="1" i="0">
              <a:solidFill>
                <a:srgbClr val="445164"/>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2025/10/01</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空间站运营模式探析</a:t>
            </a:r>
            <a:endParaRPr sz="3000" b="1" i="0">
              <a:solidFill>
                <a:srgbClr val="000000"/>
              </a:solidFill>
              <a:latin typeface="微软雅黑" panose="020B0503020204020204" charset="-122"/>
            </a:endParaRPr>
          </a:p>
        </p:txBody>
      </p:sp>
      <p:sp>
        <p:nvSpPr>
          <p:cNvPr id="4" name="New shape"/>
          <p:cNvSpPr/>
          <p:nvPr/>
        </p:nvSpPr>
        <p:spPr>
          <a:xfrm>
            <a:off x="1558800"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主要包括政府主导型、企业运营型和国际合作型。每种模式依据不同目标和资源分配进行，旨在最大化空间站效益及科研价值。</a:t>
            </a:r>
            <a:endParaRPr sz="1575" b="0" i="0">
              <a:solidFill>
                <a:srgbClr val="000000"/>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空间站运营模式类型</a:t>
            </a:r>
            <a:endParaRPr sz="2100" b="1" i="0">
              <a:solidFill>
                <a:srgbClr val="445164"/>
              </a:solidFill>
              <a:latin typeface="微软雅黑" panose="020B0503020204020204" charset="-122"/>
            </a:endParaRPr>
          </a:p>
        </p:txBody>
      </p:sp>
      <p:sp>
        <p:nvSpPr>
          <p:cNvPr id="6" name="New shape"/>
          <p:cNvSpPr/>
          <p:nvPr/>
        </p:nvSpPr>
        <p:spPr>
          <a:xfrm>
            <a:off x="4430015"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政府主导模式利于集中资源，确保技术先进性和安全性。然而，高昂的投入成本和复杂的行政程序是其主要挑战，影响效率和灵活性。</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政府主导型优势与挑战</a:t>
            </a:r>
            <a:endParaRPr sz="2100" b="1" i="0">
              <a:solidFill>
                <a:srgbClr val="445164"/>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企业运营模式通过市场化运作提高经济效益，促进技术创新和成本控制。但需平衡商业利益与科研需求，确保长期可持续发展。</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企业运营型经济效应分析</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03</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关键技术突破方向</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可重复火箭技术演进</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可重复火箭技术概述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可重复使用火箭技术的发展旨在降低航天成本，提高发射效率。通过设计可多次使用的推进系统和结构，实现火箭的回收再利用。</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技术演进历程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从一次性使用到部分组件回收，再到整体回收利用，可重复火箭技术经历了重大变革。关键技术包括热防护材料、推进剂回收和复用等。</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可重复火箭技术正朝着更高可靠性、更低运营成本方向发展。预计未来将实现全生命周期管理，推动深空探索进入新纪元。</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深空探测自主导航系统</a:t>
            </a:r>
            <a:endParaRPr sz="3000" b="1" i="0">
              <a:solidFill>
                <a:srgbClr val="000000"/>
              </a:solidFill>
              <a:latin typeface="微软雅黑" panose="020B0503020204020204" charset="-122"/>
            </a:endParaRPr>
          </a:p>
        </p:txBody>
      </p:sp>
      <p:sp>
        <p:nvSpPr>
          <p:cNvPr id="4" name="New shape"/>
          <p:cNvSpPr/>
          <p:nvPr/>
        </p:nvSpPr>
        <p:spPr>
          <a:xfrm>
            <a:off x="1558800" y="1627200"/>
            <a:ext cx="3040503" cy="3627421"/>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自主导航系统概述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深空探测自主导航系统是航天器在无人干预情况下，通过内置算法实现空间定位和路径规划的关键技术。</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33" cy="3627421"/>
          </a:xfrm>
          <a:prstGeom prst="roundRect">
            <a:avLst>
              <a:gd name="adj" fmla="val 9999"/>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核心技术与挑战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包括星体跟踪、惯性导航与轨道修正等核心技术，面对遥远距离和信号衰减的挑战，需不断优化算法以提升准确性和可靠性。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7" y="1627201"/>
            <a:ext cx="3040532" cy="3627420"/>
          </a:xfrm>
          <a:prstGeom prst="roundRect">
            <a:avLst>
              <a:gd name="adj" fmla="val 9999"/>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未来发展方向</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未来将聚焦于增强系统的自主决策能力，降低对地面指令依赖，同时融合更多先进技术如量子通信，以支持更深远的深空任务。</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太空资源开发利用路径</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太空资源勘探</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通过卫星和探测器等手段，对月球、小行星等天体进行资源调查，包括水资源、稀有金属和矿物的分布及可利用性。</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开采技术发展</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开发适应太空环境的开采技术，如远程操控机器人和自动化采矿系统，提高资源采集效率与安全性。</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资源加工与运输</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研究在太空环境下的资源加工技术和高效的物资运输系统，实现太空资源的就地利用与地球间的循环供应。</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04</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应用场景创新实践</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天基互联网组网方案</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天基互联网概述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天基互联网利用太空中的卫星群构建全球覆盖的网络，旨在提供高速、无死角的互联网服务，解决地面网络无法到达区域的问题。</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组网关键技术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包括卫星通信、轨道设计、信号处理等关键技术，这些技术共同确保了天基互联网的高效运行和数据传输的稳定性。</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未来挑战与机遇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尽管面临成本高、技术难度大等挑战，但天基互联网也为偏远地区提供了连接世界的机会，有望推动全球数字化进程。</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遥感大数据应用案例</a:t>
            </a:r>
            <a:endParaRPr sz="3000" b="1" i="0">
              <a:solidFill>
                <a:srgbClr val="000000"/>
              </a:solidFill>
              <a:latin typeface="微软雅黑" panose="020B0503020204020204" charset="-122"/>
            </a:endParaRPr>
          </a:p>
        </p:txBody>
      </p:sp>
      <p:sp>
        <p:nvSpPr>
          <p:cNvPr id="4" name="New shape"/>
          <p:cNvSpPr/>
          <p:nvPr/>
        </p:nvSpPr>
        <p:spPr>
          <a:xfrm>
            <a:off x="1558800" y="1627200"/>
            <a:ext cx="2744215" cy="28088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遥感大数据在农业中的应用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利用遥感技术收集农田数据，分析作物生长状况，预测产量，为精准农业提供科学依据，提升农业生产效率与资源利用率。</a:t>
            </a:r>
            <a:endParaRPr sz="1575" b="0" i="0">
              <a:solidFill>
                <a:srgbClr val="000000"/>
              </a:solidFill>
              <a:latin typeface="微软雅黑" panose="020B0503020204020204" charset="-122"/>
            </a:endParaRPr>
          </a:p>
        </p:txBody>
      </p:sp>
      <p:sp>
        <p:nvSpPr>
          <p:cNvPr id="5" name="New shape"/>
          <p:cNvSpPr/>
          <p:nvPr/>
        </p:nvSpPr>
        <p:spPr>
          <a:xfrm>
            <a:off x="4430015" y="1627200"/>
            <a:ext cx="2744215" cy="2808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遥感大数据在灾害预警中的作用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通过实时监测地表变化，快速识别自然灾害迹象，如洪水、地震等，及时发出预警信息，有效减少人员伤亡和财产损失。</a:t>
            </a:r>
            <a:endParaRPr sz="1575" b="0" i="0">
              <a:solidFill>
                <a:srgbClr val="000000"/>
              </a:solidFill>
              <a:latin typeface="微软雅黑" panose="020B0503020204020204" charset="-122"/>
            </a:endParaRPr>
          </a:p>
        </p:txBody>
      </p:sp>
      <p:sp>
        <p:nvSpPr>
          <p:cNvPr id="6" name="New shape"/>
          <p:cNvSpPr/>
          <p:nvPr/>
        </p:nvSpPr>
        <p:spPr>
          <a:xfrm>
            <a:off x="7301229" y="1627200"/>
            <a:ext cx="2744216" cy="2808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遥感大数据助力城市规划与发展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结合地理信息系统（GIS），分析城市扩张趋势、交通流量及环境质量等多维度数据，为城市规划提供决策支持，促进可持续发展。</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太空旅游商业化探索</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太空旅游市场潜力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随着科技发展，太空旅游成为可能，市场需求逐年增加。私人企业和政府机构投入资源开发相关技术与服务，未来具有广阔发展前景。</a:t>
            </a:r>
            <a:endParaRPr sz="1575" b="0" i="0">
              <a:solidFill>
                <a:srgbClr val="000000"/>
              </a:solidFill>
              <a:latin typeface="微软雅黑" panose="020B0503020204020204" charset="-122"/>
            </a:endParaRPr>
          </a:p>
        </p:txBody>
      </p:sp>
      <p:sp>
        <p:nvSpPr>
          <p:cNvPr id="5" name="New shape"/>
          <p:cNvSpPr/>
          <p:nvPr/>
        </p:nvSpPr>
        <p:spPr>
          <a:xfrm>
            <a:off x="4430015"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技术革新推动发展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太空旅游商业化依赖于航天器设计、火箭发射技术等关键技术突破。持续的技术创新不仅降低成本，还提高了安全性和舒适性，吸引更广泛的消费者群体。</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政策环境与经济影响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各国政府通过制定优惠政策支持太空旅游业的发展，包括税收减免、资金扶持等。太空旅游不仅促进经济增长，也带动了相关产业链的发展。</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05</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政策环境支撑框架</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目录</a:t>
            </a:r>
            <a:endParaRPr sz="4800" b="1" i="0">
              <a:solidFill>
                <a:srgbClr val="0050AF"/>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深空经济概念解析</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核心产业构成体系</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关键技术突破方向</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应用场景创新实践</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政策环境支撑框架</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商业模式构建策略</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安全挑战应对方案</a:t>
            </a:r>
            <a:endParaRPr sz="1575" b="0" i="0">
              <a:solidFill>
                <a:srgbClr val="000000"/>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08</a:t>
            </a:r>
            <a:r>
              <a:rPr sz="1800">
                <a:latin typeface="微软雅黑" panose="020B0503020204020204" charset="-122"/>
              </a:rPr>
              <a:t> </a:t>
            </a:r>
            <a:r>
              <a:rPr sz="1575" b="0" i="0">
                <a:solidFill>
                  <a:srgbClr val="000000"/>
                </a:solidFill>
                <a:latin typeface="微软雅黑" panose="020B0503020204020204" charset="-122"/>
              </a:rPr>
              <a:t>未来发展趋势展望</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国际法规协同机制</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随着深空探索的不断深入，国际法规协同成为维护太空和平与安全的重要机制。通过各国共同制定和遵守规则，确保太空活动的有序进行。</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国际法规协同背景</a:t>
            </a:r>
            <a:endParaRPr sz="2100" b="1" i="0">
              <a:solidFill>
                <a:srgbClr val="445164"/>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深空经济相关的国际法规涵盖资源开发、环境保护、航天器运行等多个方面。各国需严格遵循这些规定，并通过国际合作促进法规的有效实施。</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法规内容与实施</a:t>
            </a:r>
            <a:endParaRPr sz="2100" b="1" i="0">
              <a:solidFill>
                <a:srgbClr val="445164"/>
              </a:solidFill>
              <a:latin typeface="微软雅黑" panose="020B0503020204020204" charset="-122"/>
            </a:endParaRPr>
          </a:p>
        </p:txBody>
      </p:sp>
      <p:sp>
        <p:nvSpPr>
          <p:cNvPr id="8" name="New shape"/>
          <p:cNvSpPr/>
          <p:nvPr/>
        </p:nvSpPr>
        <p:spPr>
          <a:xfrm>
            <a:off x="7301229" y="2878465"/>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在深空经济活动中，面临技术标准不一、法律适用复杂等挑战。国际社会需加强沟通与合作，建立统一的技术标准体系，完善相关法律框架。</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面临的挑战及应对措施</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国内专项扶持政策</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国家航天基金支持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设立国家航天基金，专项资助深空经济相关研究与开发项目，促进技术创新和产业升级。</a:t>
            </a:r>
            <a:endParaRPr sz="1575" b="0" i="0">
              <a:solidFill>
                <a:srgbClr val="000000"/>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税收优惠政策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对从事深空经济活动的企业实施税收减免政策，降低研发与运营成本，激发市场活力。</a:t>
            </a:r>
            <a:endParaRPr sz="1575" b="0" i="0">
              <a:solidFill>
                <a:srgbClr val="000000"/>
              </a:solidFill>
              <a:latin typeface="微软雅黑" panose="020B0503020204020204" charset="-122"/>
            </a:endParaRPr>
          </a:p>
        </p:txBody>
      </p:sp>
      <p:sp>
        <p:nvSpPr>
          <p:cNvPr id="6" name="New shape"/>
          <p:cNvSpPr/>
          <p:nvPr/>
        </p:nvSpPr>
        <p:spPr>
          <a:xfrm>
            <a:off x="1774800" y="390298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人才培养计划</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实施航天领域人才培养计划，通过高等教育、职业培训等方式，提升深空经济人才储备与技能水平。</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行业标准制定进展</a:t>
            </a:r>
            <a:endParaRPr sz="3000" b="1" i="0">
              <a:solidFill>
                <a:srgbClr val="000000"/>
              </a:solidFill>
              <a:latin typeface="微软雅黑" panose="020B0503020204020204" charset="-122"/>
            </a:endParaRPr>
          </a:p>
        </p:txBody>
      </p:sp>
      <p:sp>
        <p:nvSpPr>
          <p:cNvPr id="4" name="New shape"/>
          <p:cNvSpPr/>
          <p:nvPr/>
        </p:nvSpPr>
        <p:spPr>
          <a:xfrm>
            <a:off x="1558800"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行业标准制定背景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随着深空探索活动增多，迫切需要统一标准以保障任务安全和效率，促进国际合作。</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当前进展概况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目前，国际航天机构已启动多项深空经济相关标准的制定工作，涵盖通信、导航等多个方面。</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未来展望与挑战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预计未来几年内将有更多标准出台，但仍需解决技术兼容性、法律监管等问题，确保标准有效实施。</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06</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商业模式构建策略</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政企合作开发模式</a:t>
            </a:r>
            <a:endParaRPr sz="3000" b="1" i="0">
              <a:solidFill>
                <a:srgbClr val="000000"/>
              </a:solidFill>
              <a:latin typeface="微软雅黑" panose="020B0503020204020204" charset="-122"/>
            </a:endParaRPr>
          </a:p>
        </p:txBody>
      </p:sp>
      <p:sp>
        <p:nvSpPr>
          <p:cNvPr id="4" name="New shape"/>
          <p:cNvSpPr/>
          <p:nvPr/>
        </p:nvSpPr>
        <p:spPr>
          <a:xfrm>
            <a:off x="1558800"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政企合作背景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随着深空探索的深入，政府与企业合作开发模式成为推动航天技术进步的关键。通过资源共享、风险共担，双方实现优势互补，共同推进深空经济的快速发展。</a:t>
            </a:r>
            <a:endParaRPr sz="1575" b="0" i="0">
              <a:solidFill>
                <a:srgbClr val="000000"/>
              </a:solidFill>
              <a:latin typeface="微软雅黑" panose="020B0503020204020204" charset="-122"/>
            </a:endParaRPr>
          </a:p>
        </p:txBody>
      </p:sp>
      <p:sp>
        <p:nvSpPr>
          <p:cNvPr id="5" name="New shape"/>
          <p:cNvSpPr/>
          <p:nvPr/>
        </p:nvSpPr>
        <p:spPr>
          <a:xfrm>
            <a:off x="4430015" y="3011879"/>
            <a:ext cx="2744215" cy="32093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合作优势分析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政企合作能够集合政府的政策支持和企业的技术创新能力，加速深空技术的研发与应用。同时，该模式有助于降低研发成本，提高项目成功率，促进深空经济的可持续发展。</a:t>
            </a:r>
            <a:endParaRPr sz="1575" b="0" i="0">
              <a:solidFill>
                <a:srgbClr val="000000"/>
              </a:solidFill>
              <a:latin typeface="微软雅黑" panose="020B0503020204020204" charset="-122"/>
            </a:endParaRPr>
          </a:p>
        </p:txBody>
      </p:sp>
      <p:sp>
        <p:nvSpPr>
          <p:cNvPr id="6" name="New shape"/>
          <p:cNvSpPr/>
          <p:nvPr/>
        </p:nvSpPr>
        <p:spPr>
          <a:xfrm>
            <a:off x="7301229" y="3011880"/>
            <a:ext cx="2744216" cy="32093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合作领域拓展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政企合作不仅局限于航天器和空间站的开发，还涉及卫星通信、深空探测、空间资源开发等多个领域。这种多元化的合作方式为深空经济的发展提供了广阔的市场前景和创新动力。</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产学研用协同机制</a:t>
            </a:r>
            <a:endParaRPr sz="3000" b="1" i="0">
              <a:solidFill>
                <a:srgbClr val="000000"/>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该机制通过整合企业、高校、研究机构等多方资源，促进科技创新与成果转化，实现资源共享和优势互补，加速深空经济的技术进步和应用推广。</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产学研用协同机制</a:t>
            </a:r>
            <a:endParaRPr sz="2100" b="1" i="0">
              <a:solidFill>
                <a:srgbClr val="445164"/>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采用灵活多样的合作模式，如联合研发、技术转让、共建实验室等，打破传统壁垒，提高科研效率和产业对接速度，推动深空经济领域的快速发展。</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合作模式创新</a:t>
            </a:r>
            <a:endParaRPr sz="2100" b="1" i="0">
              <a:solidFill>
                <a:srgbClr val="445164"/>
              </a:solidFill>
              <a:latin typeface="微软雅黑" panose="020B0503020204020204" charset="-122"/>
            </a:endParaRPr>
          </a:p>
        </p:txBody>
      </p:sp>
      <p:sp>
        <p:nvSpPr>
          <p:cNvPr id="8" name="New shape"/>
          <p:cNvSpPr/>
          <p:nvPr/>
        </p:nvSpPr>
        <p:spPr>
          <a:xfrm>
            <a:off x="7301229" y="2878465"/>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政府出台相关政策，提供资金扶持、税收优惠等激励措施，鼓励产学研用各方积极参与深空经济建设，形成良性互动和持续创新的良好环境。</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政策支持与激励机制</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金融资本介入路径</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金融资本介入深空经济</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随着深空探索成为全球热点，金融资本通过风险投资基金、银行贷款等渠道，为深空项目提供资金支持。</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投资策略与风险管理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投资者需制定科学的投资策略，评估深空项目的商业潜力和风险，采取多元化投资组合降低风险。</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金融创新与服务模式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金融机构不断创新金融产品和服务，如发行太空债券、设立太空基金等，满足深空经济发展的多样化融资需求。</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07</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安全挑战应对方案</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空间碎片治理措施</a:t>
            </a:r>
            <a:endParaRPr sz="3000" b="1" i="0">
              <a:solidFill>
                <a:srgbClr val="000000"/>
              </a:solidFill>
              <a:latin typeface="微软雅黑" panose="020B0503020204020204" charset="-122"/>
            </a:endParaRPr>
          </a:p>
        </p:txBody>
      </p:sp>
      <p:sp>
        <p:nvSpPr>
          <p:cNvPr id="4" name="New shape"/>
          <p:cNvSpPr/>
          <p:nvPr/>
        </p:nvSpPr>
        <p:spPr>
          <a:xfrm>
            <a:off x="1558800" y="1627200"/>
            <a:ext cx="3040516" cy="3627439"/>
          </a:xfrm>
          <a:prstGeom prst="roundRect">
            <a:avLst>
              <a:gd name="adj" fmla="val 9999"/>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监测与预警系统建设</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建立高效的空间碎片监测网络，利用卫星和地面雷达等技术实现实时监控。通过数据分析预测潜在风险，为决策提供依据。</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32" cy="3627439"/>
          </a:xfrm>
          <a:prstGeom prst="roundRect">
            <a:avLst>
              <a:gd name="adj" fmla="val 9999"/>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国际合作与协调</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各国应加强在空间碎片治理上的合作，共享监测数据，制定统一的国际标准和协议。通过共同努力减少空间环境负担，确保航天活动安全。</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8" y="1627201"/>
            <a:ext cx="3040543" cy="36274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技术创新与应用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推动新技术如激光清除、重力拖拽等的研究与应用，提高对空间碎片的清除效率。同时，研发更先进的防护材料和技术，增强航天器的生存能力。</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轨道碰撞预警系统</a:t>
            </a:r>
            <a:endParaRPr sz="3000" b="1" i="0">
              <a:solidFill>
                <a:srgbClr val="000000"/>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轨道碰撞预警系统概述</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轨道碰撞预警系统旨在监测和预测在轨卫星之间的潜在碰撞风险，确保太空交通的安全与有序。</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系统工作原理</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通过实时跟踪在轨卫星的位置、速度和轨迹，利用先进的算法进行碰撞概率分析，提前发出预警信号。</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技术挑战与解决方案</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面对高速移动目标的精确跟踪、数据处理量巨大等挑战，采用高效的计算方法和优化的算法设计是关键。</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01</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深空经济概念解析</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网络安全防护体系</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网络安全基础架构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建立深空经济网络安全防护体系，需构建多层次、立体化的防护结构，涵盖物理安全、网络安全与数据安全等多维度。</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加密技术应用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为保障数据传输和存储的安全性，采用先进加密技术对敏感信息进行加密处理，防止未经授权的访问和篡改。</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入侵检测系统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部署高效的入侵检测系统，实时监测网络异常行为，快速响应潜在威胁，确保深空经济平台安全稳定运行。</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08</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未来发展趋势展望</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近地轨道经济带规划</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轨道资源分配原则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近地轨道经济带规划中，轨道资源的合理分配至关重要。需根据各国及企业的技术实力、经济效益等因素综合考虑，以实现资源优化配置。</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空间站与卫星布局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在近地轨道经济带的规划中，空间站和卫星的布局是核心内容。通过科学规划，确保各类设施间的协同运作，提高整体经济效益。</a:t>
            </a:r>
            <a:endParaRPr sz="1575" b="0" i="0">
              <a:solidFill>
                <a:srgbClr val="000000"/>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法律与政策支持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为了推动近地轨道经济的发展，需要制定相应的法律法规和政策措施。包括轨道使用权分配、环境保护等方面的规定，为经济发展提供保障。</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月球基地建设蓝图</a:t>
            </a:r>
            <a:endParaRPr sz="3000" b="1" i="0">
              <a:solidFill>
                <a:srgbClr val="000000"/>
              </a:solidFill>
              <a:latin typeface="微软雅黑" panose="020B0503020204020204" charset="-122"/>
            </a:endParaRPr>
          </a:p>
        </p:txBody>
      </p:sp>
      <p:sp>
        <p:nvSpPr>
          <p:cNvPr id="4" name="New shape"/>
          <p:cNvSpPr/>
          <p:nvPr/>
        </p:nvSpPr>
        <p:spPr>
          <a:xfrm>
            <a:off x="1558800" y="1627201"/>
            <a:ext cx="3032171"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月球基地建设概述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介绍月球基地建设的总体规划，包括目标、规模和预期功能，旨在为深空探索提供坚实基础。</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972" y="1627201"/>
            <a:ext cx="3040503"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关键技术与挑战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分析建设月球基地所需的关键技术，如材料科学、生命支持系统等，同时探讨可能遇到的技术挑战。</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85474" y="1627201"/>
            <a:ext cx="3032171"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经济影响与机遇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讨论月球基地建设对经济的长远影响，包括促进科技创新、推动相关产业发展等潜在机遇。</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星际移民可行性研究</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星际移民背景与意义</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随着地球资源的枯竭和人口压力增大，星际移民成为解决人类生存和发展问题的重要途径。探索宇宙资源，寻找适宜人类居住的星球。</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技术挑战与解决方案</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星际移民面临技术难题，如生命维持系统、太空航行技术等。通过跨学科合作和技术创新，逐步克服这些障碍，为星际移民奠定基础。</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未来展望与规划</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星际移民是长期而复杂的工程，需制定详细规划。包括目标星球选择、基础设施建设、生态重建等方面，确保人类在新家园的生存与发展。</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定义与范畴界定</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深空经济定义</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深空经济是指利用太空资源，包括月球、火星及其他天体的资源进行开发和商业化活动的经济模式。</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范畴界定</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深空经济涵盖航天器制造、太空采矿、星际旅行等多个领域，旨在通过技术创新实现资源的有效利用与价值最大化。</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核心技能类别</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核心技术包括航天器设计、遥感技术、自动化采矿设备等，这些技能是推动深空经济发展的关键要素。</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发展历程脉络梳理</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深空经济源于20世纪中叶，随着航天技术的飞速发展，人类开始探索宇宙资源的开发与利用，逐步形成了以太空为舞台的新经济模式。</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深空经济起源</a:t>
            </a:r>
            <a:endParaRPr sz="2100" b="1" i="0">
              <a:solidFill>
                <a:srgbClr val="445164"/>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深空经济的发展依赖于一系列关键技术的突破，如火箭技术、卫星通信、空间站建设等，这些技术的持续进步为深空经济的蓬勃发展提供了坚实的基础。</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关键技术突破</a:t>
            </a:r>
            <a:endParaRPr sz="2100" b="1" i="0">
              <a:solidFill>
                <a:srgbClr val="445164"/>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深空经济已从最初的卫星通讯拓展到月球基地建设、火星探测等多个领域，未来还将探索太阳系外的资源开发，展现出广阔的发展前景和无限可能。</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应用领域拓展</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战略价值定位分析</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深空经济的战略意义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深空经济作为未来经济发展的新领域，其战略价值在于探索和利用太空资源，推动科技进步与产业升级。</a:t>
            </a:r>
            <a:endParaRPr sz="1575" b="0" i="0">
              <a:solidFill>
                <a:srgbClr val="000000"/>
              </a:solidFill>
              <a:latin typeface="微软雅黑" panose="020B0503020204020204" charset="-122"/>
            </a:endParaRPr>
          </a:p>
        </p:txBody>
      </p:sp>
      <p:sp>
        <p:nvSpPr>
          <p:cNvPr id="5" name="New shape"/>
          <p:cNvSpPr/>
          <p:nvPr/>
        </p:nvSpPr>
        <p:spPr>
          <a:xfrm>
            <a:off x="4430015" y="3011879"/>
            <a:ext cx="2744215" cy="24484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技术驱动下的深空经济</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随着航天技术的不断进步，深空探测、资源开发等成为可能，为经济发展提供新机遇，促进相关产业链的发展。</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深空经济与国际合作</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深空经济的发展需要全球合作，通过共享资源、技术和市场，实现互利共赢，推动构建人类命运共同体。</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02</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核心产业构成体系</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卫星制造产业链条</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卫星设计制造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卫星设计制造是深空经济的核心环节，涉及精密的工程设计和严格的质量控制，确保卫星在太空中的稳定运行和高效工作。</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发射与部署</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发射与部署阶段将卫星送入预定轨道，这一过程需要精确的计算和协调，以及先进的航天技术，确保卫星能够顺利进入工作状态。</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1"/>
            <a:ext cx="3040533" cy="3627421"/>
          </a:xfrm>
          <a:prstGeom prst="roundRect">
            <a:avLst>
              <a:gd name="adj" fmla="val 9999"/>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运营维护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卫星的运营维护包括持续监控、故障诊断和定期维修，保证卫星系统的长期稳定运行，为深空经济提供可靠的数据和服务支持。</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发射服务市场现状</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发射服务市场概述</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深空经济中，发射服务是基础环节，涉及火箭制造、发射和卫星部署等。随着科技进步，发射成本降低，市场需求增长。</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主要参与者分析</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全球范围内，SpaceX、Rocket Lab等公司主导发射市场。他们凭借技术创新和成本控制能力，成为该领域的领导者。</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技术发展趋势</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发射服务正朝着更高效、环保的方向发展。可重复使用火箭技术的应用，有望进一步降低太空探索成本，推动深空经济发展。</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4949</Words>
  <Application>WPS 演示</Application>
  <PresentationFormat>全屏显示(4:3)</PresentationFormat>
  <Paragraphs>396</Paragraphs>
  <Slides>35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35</vt:i4>
      </vt:variant>
    </vt:vector>
  </HeadingPairs>
  <TitlesOfParts>
    <vt:vector size="42"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2025-10-01T04:19:00Z</dcterms:created>
  <dcterms:modified xsi:type="dcterms:W3CDTF">2025-10-01T04:18:43Z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4279DEB06802431E96CA99B6FD51F125_12</vt:lpwstr>
  </property>
  <property fmtid="{D5CDD505-2E9C-101B-9397-08002B2CF9AE}" pid="3" name="KSOProductBuildVer">
    <vt:lpwstr>2052-12.1.0.22529</vt:lpwstr>
  </property>
</Properties>
</file>