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多平台协作赋能高效办公</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E45E03"/>
                </a:solidFill>
                <a:latin typeface="微软雅黑" panose="020B0503020204020204" charset="-122"/>
              </a:rPr>
              <a:t>跨系统整合实现无缝对接</a:t>
            </a:r>
            <a:endParaRPr sz="3000" b="1" i="0">
              <a:solidFill>
                <a:srgbClr val="E45E03"/>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2025/09/30</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实时同步技术</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实时同步技术指在多平台协作过程中，确保各平台间数据和信息的即时更新与一致性，提高协作效率和准确性。</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实时同步技术概述</a:t>
            </a:r>
            <a:endParaRPr sz="2100" b="1" i="0">
              <a:solidFill>
                <a:srgbClr val="E45E03"/>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通过使用WebSocket、SSE等协议，以及数据库事务管理，实现数据的实时传输与处理，保障信息同步的时效性和可靠性。</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核心实现机制</a:t>
            </a:r>
            <a:endParaRPr sz="2100" b="1" i="0">
              <a:solidFill>
                <a:srgbClr val="E45E03"/>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实时同步技术广泛应用于团队协作工具、在线教育平台等，提升沟通效率，减少信息滞后带来的误解与错误，增强用户体验。</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应用场景与优势</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格式兼容策略</a:t>
            </a:r>
            <a:endParaRPr sz="3000" b="1" i="0">
              <a:solidFill>
                <a:srgbClr val="000000"/>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格式兼容策略概述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介绍不同平台间文档格式的兼容性问题，以及采取的策略和解决方案。</a:t>
            </a:r>
            <a:endParaRPr sz="1575" b="0" i="0">
              <a:solidFill>
                <a:srgbClr val="000000"/>
              </a:solidFill>
              <a:latin typeface="微软雅黑" panose="020B0503020204020204" charset="-122"/>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ODF与Office格式互转</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探讨开放文档格式（ODF）与微软Office格式之间的转换技术，确保数据在不同平台间的无缝对接。</a:t>
            </a:r>
            <a:endParaRPr sz="1575" b="0" i="0">
              <a:solidFill>
                <a:srgbClr val="000000"/>
              </a:solidFill>
              <a:latin typeface="微软雅黑" panose="020B0503020204020204" charset="-122"/>
            </a:endParaRPr>
          </a:p>
        </p:txBody>
      </p:sp>
      <p:sp>
        <p:nvSpPr>
          <p:cNvPr id="6" name="New shape"/>
          <p:cNvSpPr/>
          <p:nvPr/>
        </p:nvSpPr>
        <p:spPr>
          <a:xfrm>
            <a:off x="1774800" y="4263387"/>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云存储格式统一化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分析云存储服务中文件格式的统一化处理方式，促进多平台协作效率的提升。</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04</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团队协作流程优化</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角色权限分配</a:t>
            </a:r>
            <a:endParaRPr sz="3000" b="1" i="0">
              <a:solidFill>
                <a:srgbClr val="000000"/>
              </a:solidFill>
              <a:latin typeface="微软雅黑" panose="020B0503020204020204" charset="-122"/>
            </a:endParaRPr>
          </a:p>
        </p:txBody>
      </p:sp>
      <p:sp>
        <p:nvSpPr>
          <p:cNvPr id="4" name="New shape"/>
          <p:cNvSpPr/>
          <p:nvPr/>
        </p:nvSpPr>
        <p:spPr>
          <a:xfrm>
            <a:off x="1558800" y="1627200"/>
            <a:ext cx="3040555" cy="3988065"/>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角色权限定义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在多平台协作中，角色权限定义是关键步骤，它决定了每个参与者在项目中的访问和操作范围。合理的角色权限分配能确保项目顺利进行，避免不必要的冲突和风险。</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54" y="1627201"/>
            <a:ext cx="3040542" cy="3988066"/>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权限分配原则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权限分配应遵循最小权限原则，即只赋予完成任务所需的最低权限。此外，还需考虑数据安全和隐私保护，确保敏感信息不被未授权人员访问。</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97" y="1627201"/>
            <a:ext cx="3040554" cy="3988066"/>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动态调整机制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随着项目的发展和团队的变化，角色权限可能需要动态调整。建立有效的权限管理机制，确保在必要时能够快速响应并调整权限设置，以适应新的工作需求。</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版本控制管理</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版本控制的重要性</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版本控制在多平台协作中至关重要，它确保所有参与者对同一文件有统一、准确的理解，避免数据丢失和冲突。</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常见版本控制系统</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Git是目前最流行的版本控制系统之一，支持分布式开发，能够有效跟踪代码变更，是多平台协作的理想选择。</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版本控制的最佳实践</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在多平台协作中，应定期提交代码，记录每次修改的原因；使用分支管理功能，隔离不同开发任务；保持代码库整洁，定期清理无用分支和标签。</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05</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跨设备适配方案</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移动端适配要点</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屏幕尺寸适配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确保内容在各种尺寸的屏幕上都能清晰展示，避免因屏幕大小不同而导致的信息丢失或布局混乱。</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触控操作优化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针对移动端特有的触控方式进行设计优化，如放大缩小、滑动等手势操作，提升用户交互体验。</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加载性能提升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优化数据加载速度，减少等待时间，确保在移动网络环境下也能快速响应用户需求，提升整体使用效率。</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PC端深度整合</a:t>
            </a:r>
            <a:endParaRPr sz="3000" b="1" i="0">
              <a:solidFill>
                <a:srgbClr val="000000"/>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PC端深度整合策略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通过优化跨平台应用接口，实现PC与移动端无缝协作，提高工作效率。</a:t>
            </a:r>
            <a:endParaRPr sz="1575" b="0" i="0">
              <a:solidFill>
                <a:srgbClr val="000000"/>
              </a:solidFill>
              <a:latin typeface="微软雅黑" panose="020B0503020204020204" charset="-122"/>
            </a:endParaRPr>
          </a:p>
        </p:txBody>
      </p:sp>
      <p:sp>
        <p:nvSpPr>
          <p:cNvPr id="5" name="New shape"/>
          <p:cNvSpPr/>
          <p:nvPr/>
        </p:nvSpPr>
        <p:spPr>
          <a:xfrm>
            <a:off x="4430015"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实时数据同步技术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利用云存储和高速网络，确保所有设备上的数据即时更新，保持信息一致性。</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统一用户界面设计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开发统一的界面风格和操作逻辑，减少用户在不同平台上的学习成本，提升使用体验。</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06</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安全协同保障体系</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加密传输协议</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加密传输协议定义</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加密传输协议指用于在不安全的网络环境中，通过加密技术保护数据在传输过程中不被非法访问或篡改的一组规则和标准。</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主要加密协议介绍</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SSL/TLS为目前广泛使用的网络安全协议，通过建立安全通道保障数据传输的安全性。IPSec则应用于网络层，确保整个网络通信的安全。</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应用实例与优势</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在多平台协作中，采用加密传输协议可有效防止数据泄露，增强团队间信息交流的安全性，是现代企业信息安全不可或缺的一部分。</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目录</a:t>
            </a:r>
            <a:endParaRPr sz="4800" b="1" i="0">
              <a:solidFill>
                <a:srgbClr val="542C16"/>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01</a:t>
            </a:r>
            <a:r>
              <a:rPr sz="1800">
                <a:latin typeface="微软雅黑" panose="020B0503020204020204" charset="-122"/>
              </a:rPr>
              <a:t> </a:t>
            </a:r>
            <a:r>
              <a:rPr sz="1575" b="0" i="0">
                <a:solidFill>
                  <a:srgbClr val="000000"/>
                </a:solidFill>
                <a:latin typeface="微软雅黑" panose="020B0503020204020204" charset="-122"/>
              </a:rPr>
              <a:t>多平台协作概述</a:t>
            </a:r>
            <a:endParaRPr sz="1575" b="0" i="0">
              <a:solidFill>
                <a:srgbClr val="000000"/>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02</a:t>
            </a:r>
            <a:r>
              <a:rPr sz="1800">
                <a:latin typeface="微软雅黑" panose="020B0503020204020204" charset="-122"/>
              </a:rPr>
              <a:t> </a:t>
            </a:r>
            <a:r>
              <a:rPr sz="1575" b="0" i="0">
                <a:solidFill>
                  <a:srgbClr val="000000"/>
                </a:solidFill>
                <a:latin typeface="微软雅黑" panose="020B0503020204020204" charset="-122"/>
              </a:rPr>
              <a:t>主流平台类型解析</a:t>
            </a:r>
            <a:endParaRPr sz="1575" b="0" i="0">
              <a:solidFill>
                <a:srgbClr val="000000"/>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03</a:t>
            </a:r>
            <a:r>
              <a:rPr sz="1800">
                <a:latin typeface="微软雅黑" panose="020B0503020204020204" charset="-122"/>
              </a:rPr>
              <a:t> </a:t>
            </a:r>
            <a:r>
              <a:rPr sz="1575" b="0" i="0">
                <a:solidFill>
                  <a:srgbClr val="000000"/>
                </a:solidFill>
                <a:latin typeface="微软雅黑" panose="020B0503020204020204" charset="-122"/>
              </a:rPr>
              <a:t>数据互通机制</a:t>
            </a:r>
            <a:endParaRPr sz="1575" b="0" i="0">
              <a:solidFill>
                <a:srgbClr val="000000"/>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04</a:t>
            </a:r>
            <a:r>
              <a:rPr sz="1800">
                <a:latin typeface="微软雅黑" panose="020B0503020204020204" charset="-122"/>
              </a:rPr>
              <a:t> </a:t>
            </a:r>
            <a:r>
              <a:rPr sz="1575" b="0" i="0">
                <a:solidFill>
                  <a:srgbClr val="000000"/>
                </a:solidFill>
                <a:latin typeface="微软雅黑" panose="020B0503020204020204" charset="-122"/>
              </a:rPr>
              <a:t>团队协作流程优化</a:t>
            </a:r>
            <a:endParaRPr sz="1575" b="0" i="0">
              <a:solidFill>
                <a:srgbClr val="000000"/>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05</a:t>
            </a:r>
            <a:r>
              <a:rPr sz="1800">
                <a:latin typeface="微软雅黑" panose="020B0503020204020204" charset="-122"/>
              </a:rPr>
              <a:t> </a:t>
            </a:r>
            <a:r>
              <a:rPr sz="1575" b="0" i="0">
                <a:solidFill>
                  <a:srgbClr val="000000"/>
                </a:solidFill>
                <a:latin typeface="微软雅黑" panose="020B0503020204020204" charset="-122"/>
              </a:rPr>
              <a:t>跨设备适配方案</a:t>
            </a:r>
            <a:endParaRPr sz="1575" b="0" i="0">
              <a:solidFill>
                <a:srgbClr val="000000"/>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06</a:t>
            </a:r>
            <a:r>
              <a:rPr sz="1800">
                <a:latin typeface="微软雅黑" panose="020B0503020204020204" charset="-122"/>
              </a:rPr>
              <a:t> </a:t>
            </a:r>
            <a:r>
              <a:rPr sz="1575" b="0" i="0">
                <a:solidFill>
                  <a:srgbClr val="000000"/>
                </a:solidFill>
                <a:latin typeface="微软雅黑" panose="020B0503020204020204" charset="-122"/>
              </a:rPr>
              <a:t>安全协同保障体系</a:t>
            </a:r>
            <a:endParaRPr sz="1575" b="0" i="0">
              <a:solidFill>
                <a:srgbClr val="000000"/>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07</a:t>
            </a:r>
            <a:r>
              <a:rPr sz="1800">
                <a:latin typeface="微软雅黑" panose="020B0503020204020204" charset="-122"/>
              </a:rPr>
              <a:t> </a:t>
            </a:r>
            <a:r>
              <a:rPr sz="1575" b="0" i="0">
                <a:solidFill>
                  <a:srgbClr val="000000"/>
                </a:solidFill>
                <a:latin typeface="微软雅黑" panose="020B0503020204020204" charset="-122"/>
              </a:rPr>
              <a:t>效率提升工具集</a:t>
            </a:r>
            <a:endParaRPr sz="1575" b="0" i="0">
              <a:solidFill>
                <a:srgbClr val="000000"/>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08</a:t>
            </a:r>
            <a:r>
              <a:rPr sz="1800">
                <a:latin typeface="微软雅黑" panose="020B0503020204020204" charset="-122"/>
              </a:rPr>
              <a:t> </a:t>
            </a:r>
            <a:r>
              <a:rPr sz="1575" b="0" i="0">
                <a:solidFill>
                  <a:srgbClr val="000000"/>
                </a:solidFill>
                <a:latin typeface="微软雅黑" panose="020B0503020204020204" charset="-122"/>
              </a:rPr>
              <a:t>典型行业实践案例</a:t>
            </a:r>
            <a:endParaRPr sz="1575" b="0" i="0">
              <a:solidFill>
                <a:srgbClr val="000000"/>
              </a:solidFill>
              <a:latin typeface="微软雅黑" panose="020B0503020204020204" charset="-122"/>
            </a:endParaRPr>
          </a:p>
        </p:txBody>
      </p:sp>
      <p:sp>
        <p:nvSpPr>
          <p:cNvPr id="12" name="New shape"/>
          <p:cNvSpPr/>
          <p:nvPr/>
        </p:nvSpPr>
        <p:spPr>
          <a:xfrm>
            <a:off x="2340000" y="4508491"/>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09</a:t>
            </a:r>
            <a:r>
              <a:rPr sz="1800">
                <a:latin typeface="微软雅黑" panose="020B0503020204020204" charset="-122"/>
              </a:rPr>
              <a:t> </a:t>
            </a:r>
            <a:r>
              <a:rPr sz="1575" b="0" i="0">
                <a:solidFill>
                  <a:srgbClr val="000000"/>
                </a:solidFill>
                <a:latin typeface="微软雅黑" panose="020B0503020204020204" charset="-122"/>
              </a:rPr>
              <a:t>常见问题解决方案</a:t>
            </a:r>
            <a:endParaRPr sz="1575" b="0" i="0">
              <a:solidFill>
                <a:srgbClr val="000000"/>
              </a:solidFill>
              <a:latin typeface="微软雅黑" panose="020B0503020204020204" charset="-122"/>
            </a:endParaRPr>
          </a:p>
        </p:txBody>
      </p:sp>
      <p:sp>
        <p:nvSpPr>
          <p:cNvPr id="13" name="New shape"/>
          <p:cNvSpPr/>
          <p:nvPr/>
        </p:nvSpPr>
        <p:spPr>
          <a:xfrm>
            <a:off x="6484141" y="4508491"/>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10</a:t>
            </a:r>
            <a:r>
              <a:rPr sz="1800">
                <a:latin typeface="微软雅黑" panose="020B0503020204020204" charset="-122"/>
              </a:rPr>
              <a:t> </a:t>
            </a:r>
            <a:r>
              <a:rPr sz="1575" b="0" i="0">
                <a:solidFill>
                  <a:srgbClr val="000000"/>
                </a:solidFill>
                <a:latin typeface="微软雅黑" panose="020B0503020204020204" charset="-122"/>
              </a:rPr>
              <a:t>未来发展趋势展望</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权限审计追踪</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权限审计追踪是指在多平台协作过程中，对用户操作权限进行记录、监控和审查的过程，确保数据安全和合规性。</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权限审计追踪概念</a:t>
            </a:r>
            <a:endParaRPr sz="2100" b="1" i="0">
              <a:solidFill>
                <a:srgbClr val="E45E03"/>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通过引入区块链技术、日志管理系统等技术手段，实现对用户操作的实时记录和不可篡改的审计轨迹，提高安全性。</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实现方式与技术</a:t>
            </a:r>
            <a:endParaRPr sz="2100" b="1" i="0">
              <a:solidFill>
                <a:srgbClr val="E45E03"/>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在金融、医疗、政府等领域，权限审计追踪能有效防止敏感信息泄露，保障数据隐私，提升系统可信度和用户信任度。</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应用场景及意义</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07</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效率提升工具集</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自动化脚本应用</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自动化脚本概述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自动化脚本通过编程实现任务自动执行，减少人工干预，提高效率。广泛应用于数据收集、处理及系统管理等领域。</a:t>
            </a:r>
            <a:endParaRPr sz="1575" b="0" i="0">
              <a:solidFill>
                <a:srgbClr val="000000"/>
              </a:solidFill>
              <a:latin typeface="微软雅黑" panose="020B0503020204020204" charset="-122"/>
            </a:endParaRPr>
          </a:p>
        </p:txBody>
      </p:sp>
      <p:sp>
        <p:nvSpPr>
          <p:cNvPr id="5" name="New shape"/>
          <p:cNvSpPr/>
          <p:nvPr/>
        </p:nvSpPr>
        <p:spPr>
          <a:xfrm>
            <a:off x="4430015" y="1627200"/>
            <a:ext cx="2744215" cy="2808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自动化脚本在多平台协作中的作用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自动化脚本在多平台协作中扮演关键角色，确保数据一致性和任务同步进行。通过脚本可自动化处理跨平台数据传输与整合。</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自动化脚本应用案例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自动化脚本在多平台协作中应用广泛，包括自动化测试、数据同步及任务调度等。具体案例如自动化发布流程、跨平台数据迁移等。</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快捷操作面板设计</a:t>
            </a:r>
            <a:endParaRPr sz="3000" b="1" i="0">
              <a:solidFill>
                <a:srgbClr val="000000"/>
              </a:solidFill>
              <a:latin typeface="微软雅黑" panose="020B0503020204020204" charset="-122"/>
            </a:endParaRPr>
          </a:p>
        </p:txBody>
      </p:sp>
      <p:sp>
        <p:nvSpPr>
          <p:cNvPr id="4" name="New shape"/>
          <p:cNvSpPr/>
          <p:nvPr/>
        </p:nvSpPr>
        <p:spPr>
          <a:xfrm>
            <a:off x="1558800" y="1627201"/>
            <a:ext cx="3032171" cy="289834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快捷操作面板概述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快捷操作面板是多平台协作中的核心功能，通过集中常用工具和命令，提高工作效率。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2" y="1627201"/>
            <a:ext cx="3032171" cy="289834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设计原则与布局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设计时需考虑用户习惯和平台特性，合理布局确保易用性与高效性，提升整体使用体验。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7142" y="1627200"/>
            <a:ext cx="3032171" cy="2898350"/>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个性化定制功能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支持用户根据个人需求调整面板内容，包括添加、删除或重排工具，实现高度个性化设置。</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08</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典型行业实践案例</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教育领域应用</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在线教育平台通过多设备接入，实现教师与学生间的实时互动和资源共享，提高教学效率。</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在线教育平台协作</a:t>
            </a:r>
            <a:endParaRPr sz="2100" b="1" i="0">
              <a:solidFill>
                <a:srgbClr val="E45E03"/>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远程教育利用网络技术，使教师能够跨越地理限制，为全球学生提供课程内容，促进知识传播。</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远程教育应用</a:t>
            </a:r>
            <a:endParaRPr sz="2100" b="1" i="0">
              <a:solidFill>
                <a:srgbClr val="E45E03"/>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协同学习工具支持多人在线编辑文档、共享资料，增强团队合作能力，适用于小组讨论和项目研究。</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协同学习工具</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企业项目管理实例</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企业项目管理实例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通过具体案例展示多平台协作在企业项目管理中的应用，包括项目规划、执行和监控等环节。</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项目管理流程优化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分析如何通过多平台协作技术优化传统项目管理流程，提高团队协作效率和项目交付成功率。</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跨部门沟通协调</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探讨多平台协作如何促进不同部门间的信息共享和沟通协调，解决传统管理中的信息壁垒问题。</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09</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常见问题解决方案</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兼容性冲突处理</a:t>
            </a:r>
            <a:endParaRPr sz="3000" b="1" i="0">
              <a:solidFill>
                <a:srgbClr val="000000"/>
              </a:solidFill>
              <a:latin typeface="微软雅黑" panose="020B0503020204020204" charset="-122"/>
            </a:endParaRPr>
          </a:p>
        </p:txBody>
      </p:sp>
      <p:sp>
        <p:nvSpPr>
          <p:cNvPr id="4" name="New shape"/>
          <p:cNvSpPr/>
          <p:nvPr/>
        </p:nvSpPr>
        <p:spPr>
          <a:xfrm>
            <a:off x="1558800" y="1627200"/>
            <a:ext cx="3040503" cy="3627421"/>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兼容性冲突概述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兼容性冲突是指在多平台协作过程中，不同平台或软件间因技术标准、数据格式等差异导致的不匹配现象。</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627421"/>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常见兼容性问题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常见问题包括文件格式不兼容、版本不一致导致的数据丢失或错误、接口对接问题等，影响工作效率和成果质量。</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9" y="1627201"/>
            <a:ext cx="3040532" cy="3627421"/>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解决策略与技巧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通过统一技术标准、使用中间件转换数据格式、定期更新软件版本等方式，有效预防和解决兼容性冲突问题，确保多平台协作顺畅进行。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网络延迟应对</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网络延迟原因分析</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网络延迟主要由数据传输距离、网络拥堵和服务器处理速度等因素导致，影响多平台协作效率。</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延迟应对策略</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采用CDN加速、优化数据压缩和选择低延迟通信协议等方法，有效减少网络延迟对协作的影响。</a:t>
            </a:r>
            <a:endParaRPr sz="1575" b="0" i="0">
              <a:solidFill>
                <a:srgbClr val="000000"/>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实时监控与调整</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实施实时网络性能监控，根据监测结果动态调整资源配置，确保多平台协作流畅进行。</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01</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多平台协作概述</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10</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未来发展趋势展望</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AI智能辅助方向</a:t>
            </a:r>
            <a:endParaRPr sz="3000" b="1" i="0">
              <a:solidFill>
                <a:srgbClr val="000000"/>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智能内容创作</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AI通过深度学习模型生成文本、图像和视频，实现创意内容的自动化生产，大幅提升效率。</a:t>
            </a:r>
            <a:endParaRPr sz="1575" b="0" i="0">
              <a:solidFill>
                <a:srgbClr val="000000"/>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自然语言处理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利用AI技术理解并生成人类语言，实现机器翻译、情感分析等功能，促进跨语言交流。</a:t>
            </a:r>
            <a:endParaRPr sz="1575" b="0" i="0">
              <a:solidFill>
                <a:srgbClr val="000000"/>
              </a:solidFill>
              <a:latin typeface="微软雅黑" panose="020B0503020204020204" charset="-122"/>
            </a:endParaRPr>
          </a:p>
        </p:txBody>
      </p:sp>
      <p:sp>
        <p:nvSpPr>
          <p:cNvPr id="6" name="New shape"/>
          <p:cNvSpPr/>
          <p:nvPr/>
        </p:nvSpPr>
        <p:spPr>
          <a:xfrm>
            <a:off x="1774800" y="390298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个性化推荐系统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根据用户行为和偏好，AI算法提供精准内容推荐，提升用户体验和平台粘性。</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元宇宙协作场景</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元宇宙协作场景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元宇宙提供虚拟空间，支持远程团队进行实时协同工作。通过虚拟现实和增强现实技术，实现沉浸式沟通与合作，提升工作效率。</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多平台无缝切换</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在元宇宙中，用户可在不同设备间轻松切换，如电脑、手机、VR头显等。确保协作过程不中断，提高灵活性与便捷性。</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丰富交互体验</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元宇宙利用高级图形渲染和物理引擎，创造逼真的交互环境。团队成员能在虚拟空间中直观展示设计、共享文档，增强协作效果。</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定义与重要性</a:t>
            </a:r>
            <a:endParaRPr sz="3000" b="1" i="0">
              <a:solidFill>
                <a:srgbClr val="000000"/>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多平台协作定义</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多平台协作是指不同团队或个体通过多种工具和平台进行协同工作，以实现共同目标的高效方式。</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多平台协作重要性</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多平台协作能够打破地域限制，提升工作效率，促进信息共享，是现代工作环境中不可或缺的一部分。</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核心技能类别</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掌握多平台协作的核心技能包括熟练使用各类协作工具、有效沟通和时间管理，以适应多样化的工作需求。</a:t>
            </a:r>
            <a:endParaRPr sz="1575" b="0" i="0">
              <a:solidFill>
                <a:srgbClr val="000000"/>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应用场景分析</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多平台协作广泛应用于软件开发、内容创作和远程办公等领域，通过集成不同工具和平台实现高效协作。</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应用场景分类</a:t>
            </a:r>
            <a:endParaRPr sz="2100" b="1" i="0">
              <a:solidFill>
                <a:srgbClr val="E45E03"/>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在软件开发过程中，团队成员分布在不同地点，使用版本控制系统、代码审查工具等实现实时协作，提高开发效率。</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软件开发中的协作</a:t>
            </a:r>
            <a:endParaRPr sz="2100" b="1" i="0">
              <a:solidFill>
                <a:srgbClr val="E45E03"/>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创作者利用在线协作编辑工具，进行文档编写、设计图稿等工作，实现多人实时编辑和评论，提升内容创作的协同性。</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内容创作与共享</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02</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主流平台类型解析</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办公软件集成</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办公软件集成概念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办公软件集成是指将不同平台和工具的办公软件进行统一管理与操作，以提升工作效率和协同能力。</a:t>
            </a:r>
            <a:endParaRPr sz="1575" b="0" i="0">
              <a:solidFill>
                <a:srgbClr val="000000"/>
              </a:solidFill>
              <a:latin typeface="微软雅黑" panose="020B0503020204020204" charset="-122"/>
            </a:endParaRPr>
          </a:p>
        </p:txBody>
      </p:sp>
      <p:sp>
        <p:nvSpPr>
          <p:cNvPr id="5" name="New shape"/>
          <p:cNvSpPr/>
          <p:nvPr/>
        </p:nvSpPr>
        <p:spPr>
          <a:xfrm>
            <a:off x="4430015" y="1627200"/>
            <a:ext cx="2744215" cy="244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常见办公软件集成方式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常见的集成方式包括API对接、插件扩展、云服务整合等，通过这些方式实现多平台数据共享与功能互通。</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办公软件集成优势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办公软件集成能有效减少信息孤岛现象，提高团队协作效率，降低使用成本，并增强企业竞争力。</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云端存储方案</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云端存储优势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云端存储提供高可扩展性、便捷访问与成本效益，支持跨平台协作，保障数据安全，是现代企业的首选。</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主流云存储服务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亚马逊AWS、微软Azure和谷歌云等提供多样化的存储方案，满足不同规模企业的需求，助力业务高效运行。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数据备份策略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采用定期备份、版本控制及多地冗余存储，确保数据在意外情况下也能安全恢复，为企业运营保驾护航。</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03</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数据互通机制</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3779</Words>
  <Application>WPS 演示</Application>
  <PresentationFormat>全屏显示(4:3)</PresentationFormat>
  <Paragraphs>364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2025-09-30T15:17:00Z</dcterms:created>
  <dcterms:modified xsi:type="dcterms:W3CDTF">2025-09-30T15:16:20Z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65F584EF2C5E478A95B813D38D09FEDD_12</vt:lpwstr>
  </property>
  <property fmtid="{D5CDD505-2E9C-101B-9397-08002B2CF9AE}" pid="3" name="KSOProductBuildVer">
    <vt:lpwstr>2052-12.1.0.22529</vt:lpwstr>
  </property>
</Properties>
</file>