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声援系统赋能高效协作</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智能交互驱动团队协同升级</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用户操作逻辑</a:t>
            </a:r>
            <a:endParaRPr sz="3000" b="1" i="0">
              <a:solidFill>
                <a:srgbClr val="000000"/>
              </a:solidFill>
              <a:latin typeface="微软雅黑" panose="020B0503020204020204" charset="-122"/>
            </a:endParaRPr>
          </a:p>
        </p:txBody>
      </p:sp>
      <p:sp>
        <p:nvSpPr>
          <p:cNvPr id="4" name="New shape"/>
          <p:cNvSpPr/>
          <p:nvPr/>
        </p:nvSpPr>
        <p:spPr>
          <a:xfrm>
            <a:off x="1558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1558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4421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4421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7284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9" name="New shape"/>
          <p:cNvSpPr/>
          <p:nvPr/>
        </p:nvSpPr>
        <p:spPr>
          <a:xfrm>
            <a:off x="7284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反馈机制优化</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反馈渠道多样化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通过多种渠道收集用户反馈，包括但不限于社交媒体、客服热线以及在线调查问卷，确保全方位了解用户需求。</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数据分析与处理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利用大数据技术对收集到的反馈信息进行系统化分析，提取有效数据，为产品改进提供科学依据。</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实时反馈响应机制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建立快速响应机制，确保所有用户反馈在最短时间内得到回复和处理，提高用户满意度和忠诚度。</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典型应用案例</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体育赛事场景</a:t>
            </a:r>
            <a:endParaRPr sz="3000" b="1" i="0">
              <a:solidFill>
                <a:srgbClr val="000000"/>
              </a:solidFill>
              <a:latin typeface="微软雅黑" panose="020B0503020204020204" charset="-122"/>
            </a:endParaRPr>
          </a:p>
        </p:txBody>
      </p:sp>
      <p:sp>
        <p:nvSpPr>
          <p:cNvPr id="4" name="New shape"/>
          <p:cNvSpPr/>
          <p:nvPr/>
        </p:nvSpPr>
        <p:spPr>
          <a:xfrm>
            <a:off x="1558800" y="1627200"/>
            <a:ext cx="3040514" cy="3267240"/>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体育赛事中的实时互动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在体育赛事中，实时互动系统通过收集观众反馈，即时调整比赛进程和氛围，增强赛事的观赏性和参与感。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运动员表现分析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利用声援系统对运动员在比赛中的表现进行实时分析，帮助教练团队及时调整战术，提高团队协作效率。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2"/>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观众情绪监测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通过监测现场观众的情绪反应，声援系统能够评估比赛的吸引力和观众满意度，为主办方提供数据支持。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娱乐活动实践</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娱乐活动策划</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精心策划各类娱乐活动，如音乐会、戏剧表演和游戏竞赛，旨在提升参与者的幸福感和团队凝聚力。</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活动实施与管理</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有效执行并管理娱乐活动，确保流程顺畅、安全无虞，同时通过反馈收集优化未来活动。</a:t>
            </a:r>
            <a:endParaRPr sz="1575" b="0" i="0">
              <a:solidFill>
                <a:srgbClr val="000000"/>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效果评估与改进</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对娱乐活动进行全面评估，包括参与度、满意度等指标，以便不断改进活动内容和形式。</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性能提升策略</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响应速度优化</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实时监控与反馈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通过实时监控系统，可以迅速捕捉用户行为和系统状态。结合数据分析工具，快速反馈问题并调整策略，确保服务稳定性。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自动化响应机制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建立自动化的响应机制，根据预设规则和算法，对常见请求或问题进行自动处理。减少人工干预，提高响应速度和效率。</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负载均衡优化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通过智能调度算法和负载均衡技术，合理分配计算资源。避免系统过载，确保在高并发情况下仍能快速响应用户请求。</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稳定性保障方案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430015" y="1627200"/>
            <a:ext cx="2744215"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301229" y="1627200"/>
            <a:ext cx="2744216"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安全机制建设</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防作弊措施</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实时监控与反馈</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通过声援系统实施实时监控，确保所有参与者的行为符合规定。一旦检测到可疑行为，系统即时反馈并采取措施，预防作弊行为发生。</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身份验证机制</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强化用户身份验证，采用多因素认证方式，确保每位参与者的真实性。此措施有效减少冒名顶替等作弊现象，保障考试公平性。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异常行为分析</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利用高级算法对参与者的行为进行深入分析，识别出非正常模式。通过这种方式，系统能够提前预警潜在的作弊风险，及时调整应对策略。</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声援系统概述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核心技术架构</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交互设计原则</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典型应用案例</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性能提升策略</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安全机制建设</a:t>
            </a:r>
            <a:endParaRPr sz="1575" b="0" i="0">
              <a:solidFill>
                <a:srgbClr val="000000"/>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07</a:t>
            </a:r>
            <a:r>
              <a:rPr sz="1800">
                <a:latin typeface="微软雅黑" panose="020B0503020204020204" charset="-122"/>
              </a:rPr>
              <a:t> </a:t>
            </a:r>
            <a:r>
              <a:rPr sz="1575" b="0" i="0">
                <a:solidFill>
                  <a:srgbClr val="000000"/>
                </a:solidFill>
                <a:latin typeface="微软雅黑" panose="020B0503020204020204" charset="-122"/>
              </a:rPr>
              <a:t>用户体验创新</a:t>
            </a:r>
            <a:endParaRPr sz="1575" b="0" i="0">
              <a:solidFill>
                <a:srgbClr val="000000"/>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08</a:t>
            </a:r>
            <a:r>
              <a:rPr sz="1800">
                <a:latin typeface="微软雅黑" panose="020B0503020204020204" charset="-122"/>
              </a:rPr>
              <a:t> </a:t>
            </a:r>
            <a:r>
              <a:rPr sz="1575" b="0" i="0">
                <a:solidFill>
                  <a:srgbClr val="000000"/>
                </a:solidFill>
                <a:latin typeface="微软雅黑" panose="020B0503020204020204" charset="-122"/>
              </a:rPr>
              <a:t>行业发展趋势</a:t>
            </a:r>
            <a:endParaRPr sz="1575" b="0" i="0">
              <a:solidFill>
                <a:srgbClr val="000000"/>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09</a:t>
            </a:r>
            <a:r>
              <a:rPr sz="1800">
                <a:latin typeface="微软雅黑" panose="020B0503020204020204" charset="-122"/>
              </a:rPr>
              <a:t> </a:t>
            </a:r>
            <a:r>
              <a:rPr sz="1575" b="0" i="0">
                <a:solidFill>
                  <a:srgbClr val="000000"/>
                </a:solidFill>
                <a:latin typeface="微软雅黑" panose="020B0503020204020204" charset="-122"/>
              </a:rPr>
              <a:t>部署实施要点</a:t>
            </a:r>
            <a:endParaRPr sz="1575" b="0" i="0">
              <a:solidFill>
                <a:srgbClr val="000000"/>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2F66EE"/>
                </a:solidFill>
                <a:latin typeface="微软雅黑" panose="020B0503020204020204" charset="-122"/>
              </a:rPr>
              <a:t>10</a:t>
            </a:r>
            <a:r>
              <a:rPr sz="1800">
                <a:latin typeface="微软雅黑" panose="020B0503020204020204" charset="-122"/>
              </a:rPr>
              <a:t> </a:t>
            </a:r>
            <a:r>
              <a:rPr sz="1575" b="0" i="0">
                <a:solidFill>
                  <a:srgbClr val="000000"/>
                </a:solidFill>
                <a:latin typeface="微软雅黑" panose="020B0503020204020204" charset="-122"/>
              </a:rPr>
              <a:t>运维管理规范</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数据加密传输</a:t>
            </a:r>
            <a:endParaRPr sz="3000" b="1" i="0">
              <a:solidFill>
                <a:srgbClr val="000000"/>
              </a:solidFill>
              <a:latin typeface="微软雅黑" panose="020B0503020204020204" charset="-122"/>
            </a:endParaRPr>
          </a:p>
        </p:txBody>
      </p:sp>
      <p:sp>
        <p:nvSpPr>
          <p:cNvPr id="4" name="New shape"/>
          <p:cNvSpPr/>
          <p:nvPr/>
        </p:nvSpPr>
        <p:spPr>
          <a:xfrm>
            <a:off x="1558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1558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4421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4421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7284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9" name="New shape"/>
          <p:cNvSpPr/>
          <p:nvPr/>
        </p:nvSpPr>
        <p:spPr>
          <a:xfrm>
            <a:off x="7284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用户体验创新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多端适配方案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多端适配技术概述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通过采用响应式设计、跨平台开发等技术手段，使系统能够兼容不同设备和操作系统，确保用户在各种环境下都能获得一致的体验。</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响应式设计实践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利用媒体查询和弹性布局等技巧，实现页面元素根据屏幕尺寸自适应调整，保证内容在不同设备上的可读性和交互性，提升用户体验。</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跨平台兼容性策略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采用统一的开发框架和API接口标准，减少因硬件或软件差异导致的兼容性问题，确保应用在iOS、Android等主流平台上的流畅运行。</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个性化定制功能</a:t>
            </a:r>
            <a:endParaRPr sz="3000" b="1" i="0">
              <a:solidFill>
                <a:srgbClr val="000000"/>
              </a:solidFill>
              <a:latin typeface="微软雅黑" panose="020B0503020204020204" charset="-122"/>
            </a:endParaRPr>
          </a:p>
        </p:txBody>
      </p:sp>
      <p:sp>
        <p:nvSpPr>
          <p:cNvPr id="4" name="New shape"/>
          <p:cNvSpPr/>
          <p:nvPr/>
        </p:nvSpPr>
        <p:spPr>
          <a:xfrm>
            <a:off x="1558800" y="1627201"/>
            <a:ext cx="3032171"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个性化定制功能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声援系统通过分析用户需求和行为，提供定制化的声援服务，满足用户在不同场景下的需求。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2"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技能定制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用户可以根据自身需求选择或定制所需的声援技能，如紧急情况处理、日常对话等，提升用户体验。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1"/>
            <a:ext cx="3031738" cy="3267239"/>
          </a:xfrm>
          <a:prstGeom prst="roundRect">
            <a:avLst>
              <a:gd name="adj" fmla="val 10032"/>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反馈优化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系统根据用户的反馈不断优化和调整个性化定制内容，确保服务的精准度和实用性。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行业发展趋势</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智能化演进方向</a:t>
            </a:r>
            <a:endParaRPr sz="3000" b="1" i="0">
              <a:solidFill>
                <a:srgbClr val="000000"/>
              </a:solidFill>
              <a:latin typeface="微软雅黑" panose="020B0503020204020204" charset="-122"/>
            </a:endParaRPr>
          </a:p>
        </p:txBody>
      </p:sp>
      <p:sp>
        <p:nvSpPr>
          <p:cNvPr id="4" name="New shape"/>
          <p:cNvSpPr/>
          <p:nvPr/>
        </p:nvSpPr>
        <p:spPr>
          <a:xfrm>
            <a:off x="1558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5" name="New shape"/>
          <p:cNvSpPr/>
          <p:nvPr/>
        </p:nvSpPr>
        <p:spPr>
          <a:xfrm>
            <a:off x="1558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4421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4421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7284800" y="1754200"/>
            <a:ext cx="273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9" name="New shape"/>
          <p:cNvSpPr/>
          <p:nvPr/>
        </p:nvSpPr>
        <p:spPr>
          <a:xfrm>
            <a:off x="7284800" y="1627200"/>
            <a:ext cx="2462400" cy="0"/>
          </a:xfrm>
          <a:prstGeom prst="roundRect">
            <a:avLst>
              <a:gd name="adj" fmla="val 50000"/>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跨领域融合趋势</a:t>
            </a:r>
            <a:endParaRPr sz="3000" b="1" i="0">
              <a:solidFill>
                <a:srgbClr val="000000"/>
              </a:solidFill>
              <a:latin typeface="微软雅黑" panose="020B0503020204020204" charset="-122"/>
            </a:endParaRPr>
          </a:p>
        </p:txBody>
      </p:sp>
      <p:sp>
        <p:nvSpPr>
          <p:cNvPr id="4" name="New shape"/>
          <p:cNvSpPr/>
          <p:nvPr/>
        </p:nvSpPr>
        <p:spPr>
          <a:xfrm>
            <a:off x="1774800" y="1555200"/>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1774800" y="2597515"/>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1774800" y="3639829"/>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597515"/>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639829"/>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09</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部署实施要点</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硬件配置要求</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硬件配置概述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声援系统的核心是其硬件配置，包括处理器、内存和存储设备等，这些组件直接影响系统的性能和稳定性。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处理器要求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选择高性能的处理器对声援系统的实时处理能力至关重要，确保系统能够快速响应并处理大量数据。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存储解决方案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高效的存储方案不仅需要足够的容量来保存数据，还要支持高速读写操作，以保障数据处理的流畅性和安全性。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软件兼容性测试</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软件兼容性测试概述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软件兼容性测试是验证不同软件系统在特定条件下能否正确运行的过程，确保各组件间无缝协作，提升用户体验和产品质量。</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测试工具与技术</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使用自动化测试工具如Selenium、Appium等进行兼容性测试，结合持续集成/持续部署(CI/CD)流程，实现高效、稳定的测试环境。</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常见问题及解决方案</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识别并处理跨平台、版本差异等问题，通过模拟多种设备和操作系统环境，提前发现潜在兼容性问题，制定相应解决策略。</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声援系统概述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10</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运维管理规范</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日常监控指标</a:t>
            </a:r>
            <a:endParaRPr sz="3000" b="1" i="0">
              <a:solidFill>
                <a:srgbClr val="000000"/>
              </a:solidFill>
              <a:latin typeface="微软雅黑" panose="020B0503020204020204" charset="-122"/>
            </a:endParaRPr>
          </a:p>
        </p:txBody>
      </p:sp>
      <p:sp>
        <p:nvSpPr>
          <p:cNvPr id="4" name="New shape"/>
          <p:cNvSpPr/>
          <p:nvPr/>
        </p:nvSpPr>
        <p:spPr>
          <a:xfrm>
            <a:off x="1774800" y="1555200"/>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1774800" y="2597515"/>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1774800" y="3639829"/>
            <a:ext cx="8016003"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597515"/>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639829"/>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故障排查流程</a:t>
            </a:r>
            <a:endParaRPr sz="3000" b="1" i="0">
              <a:solidFill>
                <a:srgbClr val="000000"/>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故障排查流程概述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介绍声援系统在遇到问题时，应遵循的标准操作流程，确保快速有效解决问题。</a:t>
            </a:r>
            <a:endParaRPr sz="1575" b="0" i="0">
              <a:solidFill>
                <a:srgbClr val="000000"/>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初步检查与诊断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进行系统基本功能测试，识别问题所在，为后续深入分析提供方向。</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详细故障定位与解决</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根据初步检查的结果，对特定模块进行详细诊断，并采取相应措施解决问题。</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定义与功能解析</a:t>
            </a:r>
            <a:endParaRPr sz="3000" b="1" i="0">
              <a:solidFill>
                <a:srgbClr val="000000"/>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声援系统的定义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声援系统是一种通过技术手段，实现对特定对象提供支持与帮助的智能化服务平台。它利用人工智能、大数据等技术，分析用户的需求和问题，提供针对性的解决方案。</a:t>
            </a:r>
            <a:endParaRPr sz="1575" b="0" i="0">
              <a:solidFill>
                <a:srgbClr val="000000"/>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声援系统的核心功能</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声援系统的核心功能包括需求识别、问题解决、资源对接和情感支持等。它能够帮助用户快速找到所需的信息和服务，提高解决问题的效率，同时也为用户提供情感上的慰藉和支持。</a:t>
            </a:r>
            <a:endParaRPr sz="1575" b="0" i="0">
              <a:solidFill>
                <a:srgbClr val="000000"/>
              </a:solidFill>
              <a:latin typeface="微软雅黑" panose="020B0503020204020204" charset="-122"/>
            </a:endParaRPr>
          </a:p>
        </p:txBody>
      </p:sp>
      <p:sp>
        <p:nvSpPr>
          <p:cNvPr id="6" name="New shape"/>
          <p:cNvSpPr/>
          <p:nvPr/>
        </p:nvSpPr>
        <p:spPr>
          <a:xfrm>
            <a:off x="6458401" y="3726213"/>
            <a:ext cx="4554174" cy="2213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声援系统的应用场景</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声援系统广泛应用于教育、医疗、心理咨询等领域。在教育领域，它可以帮助学生解决学习难题；在医疗领域，它可以协助医生进行疾病诊断和治疗方案制定；在心理咨询领域，它可以为人们提供心理疏导和建议。</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3"/>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3"/>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应用场景分类</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声援系统在教育中提供个性化辅导，通过语音识别与反馈机制，帮助学生克服学习障碍，提升学习效率。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教育领域应用</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该系统为个体提供即时情绪支持，利用自然语言处理技术理解用户情绪状态，并提供相应的心理建议和干预措施。</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心理健康支持</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在远程工作或社交场合，声援系统通过模拟人际交流的方式，帮助用户建立更自然的沟通环境，减少孤独感。</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社交互动增强</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核心技术架构</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数据采集模块</a:t>
            </a:r>
            <a:endParaRPr sz="3000" b="1" i="0">
              <a:solidFill>
                <a:srgbClr val="000000"/>
              </a:solidFill>
              <a:latin typeface="微软雅黑" panose="020B0503020204020204" charset="-122"/>
            </a:endParaRPr>
          </a:p>
        </p:txBody>
      </p:sp>
      <p:sp>
        <p:nvSpPr>
          <p:cNvPr id="4" name="New shape"/>
          <p:cNvSpPr/>
          <p:nvPr/>
        </p:nvSpPr>
        <p:spPr>
          <a:xfrm>
            <a:off x="1558800" y="1627200"/>
            <a:ext cx="2744215"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430015" y="1627200"/>
            <a:ext cx="2744215"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301229" y="1627200"/>
            <a:ext cx="2744216" cy="91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算法处理流程</a:t>
            </a:r>
            <a:endParaRPr sz="3000" b="1" i="0">
              <a:solidFill>
                <a:srgbClr val="000000"/>
              </a:solidFill>
              <a:latin typeface="微软雅黑" panose="020B0503020204020204" charset="-122"/>
            </a:endParaRPr>
          </a:p>
        </p:txBody>
      </p:sp>
      <p:sp>
        <p:nvSpPr>
          <p:cNvPr id="4" name="New shape"/>
          <p:cNvSpPr/>
          <p:nvPr/>
        </p:nvSpPr>
        <p:spPr>
          <a:xfrm>
            <a:off x="1558800" y="1627201"/>
            <a:ext cx="3040541"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数据预处理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在算法处理流程中，数据的预处理是关键的第一步。包括数据清洗、标准化和归一化等操作，以确保输入数据的质量，为后续分析提供可靠基础。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1"/>
            <a:ext cx="3040555" cy="3988066"/>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特征选择与提取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从原始数据中选择和提取有效特征，是提升模型性能的重要环节。通过相关性分析、主成分分析等方法，筛选出对预测目标贡献最大的特征，提高算法效率。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5" y="1627201"/>
            <a:ext cx="3040532" cy="3988066"/>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模型训练与评估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利用处理好的数据进行模型训练，并通过交叉验证等技术评估模型性能。根据评估结果调整参数或选择更优模型，以达到最佳的预测效果。</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交互设计原则</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2739</Words>
  <Application>WPS 演示</Application>
  <PresentationFormat>全屏显示(4:3)</PresentationFormat>
  <Paragraphs>316</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2025-09-30T16:03:00Z</dcterms:created>
  <dcterms:modified xsi:type="dcterms:W3CDTF">2025-09-30T16:03:11Z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502F7877E79748438D35C4D2347B6B87_12</vt:lpwstr>
  </property>
  <property fmtid="{D5CDD505-2E9C-101B-9397-08002B2CF9AE}" pid="3" name="KSOProductBuildVer">
    <vt:lpwstr>2052-12.1.0.22529</vt:lpwstr>
  </property>
</Properties>
</file>