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type="screen16x9"/>
  <p:notesSz cx="6858000" cy="9144000"/>
  <p:custDataLst>
    <p:tags r:id="rId4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9" Type="http://schemas.openxmlformats.org/officeDocument/2006/relationships/tags" Target="tags/tag1.xml"/><Relationship Id="rId48" Type="http://schemas.openxmlformats.org/officeDocument/2006/relationships/tableStyles" Target="tableStyles.xml"/><Relationship Id="rId47" Type="http://schemas.openxmlformats.org/officeDocument/2006/relationships/viewProps" Target="viewProps.xml"/><Relationship Id="rId46" Type="http://schemas.openxmlformats.org/officeDocument/2006/relationships/presProps" Target="presProps.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高温超导技术突破前沿</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探索新型材料应用潜能</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零电阻现象原理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零电阻现象是指在特定条件下，材料的电阻值降至接近零的状态。这是高温超导材料的一个基本特征，也是其能够应用在电力传输等领域的关键原因。</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零电阻现象定义</a:t>
            </a:r>
            <a:endParaRPr sz="2100" b="1" i="0">
              <a:solidFill>
                <a:srgbClr val="0090FF"/>
              </a:solidFill>
              <a:latin typeface="微软雅黑" panose="020B0503020204020204" charset="-122"/>
            </a:endParaRPr>
          </a:p>
        </p:txBody>
      </p:sp>
      <p:sp>
        <p:nvSpPr>
          <p:cNvPr id="6" name="New shape"/>
          <p:cNvSpPr/>
          <p:nvPr/>
        </p:nvSpPr>
        <p:spPr>
          <a:xfrm>
            <a:off x="4430015" y="2402270"/>
            <a:ext cx="2744215"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临界温度是高温超导体开始表现出零电阻特性的温度阈值。超过这一温度，超导体的电阻会逐渐增加，直至恢复到正常状态。不同材料的临界温度各异。</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临界温度概念</a:t>
            </a:r>
            <a:endParaRPr sz="2100" b="1" i="0">
              <a:solidFill>
                <a:srgbClr val="0090FF"/>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利用零电阻特性，高温超导技术可以大幅降低能量损耗，提高能源效率。在电力、医疗、交通等多个领域具有广泛的应用前景和潜在的巨大价值。</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零电阻的应用前景</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材料体系分类</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铜基氧化物家族</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铜基氧化物超导材料</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铜基氧化物超导材料，如YBa2Cu3O7-x，是高温超导研究的核心，以其在液氮温度下的超导性而著名。</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高温超导特性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这类材料展现出零电阻和完全抗磁性的超导特性，为电力传输和磁悬浮技术提供了新的可能。</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铜基氧化物家族的发现推动了高温超导材料的实用化，预示着能源、交通等领域的革命性进展。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铁基超导体进展</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铁基超导体发现历程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铁基超导体的发现标志着高温超导研究的重大突破，自2008年起，科学家们逐步揭示其独特的超导机制和优异的物理性质。</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0"/>
            <a:ext cx="3040516"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铁基超导体特性解析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铁基超导体以其高临界温度、强磁场下的稳定性而著称，这些特性使其在能源传输、磁悬浮等领域展现出巨大应用潜力。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0"/>
            <a:ext cx="3040516"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未来研究方向展望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随着对铁基超导体深入探索，未来研究将聚焦于提升材料性能、降低成本及扩大应用范围，期待实现更多科学与商业价值。</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新型二维材料探索</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新型二维材料概述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二维材料作为纳米科技的重要分支，以其独特的物理化学性质引起广泛关注。这类材料在电子器件、能源存储等领域展现出巨大潜力。</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高温超导材料的探索</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高温超导材料是实现超导技术的关键，它们能够在相对较高的温度下无电阻传输电流。目前，科研人员正致力于提高其临界温度和稳定性。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应用前景与挑战</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新型二维材料在多个领域显示出广阔的应用前景，如高效能电子设备、量子计算等。然而，如何大规模合成并稳定这些材料仍是当前面临的主要挑战之一。</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制备工艺突破</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薄膜沉积技术</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磁控溅射技术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磁控溅射是一种物理气相沉积方法，通过在真空环境下，利用磁场控制电子与气体分子碰撞产生的等离子体，从而溅射出靶材原子或分子，形成薄膜。</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化学气相沉积（CVD）</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化学气相沉积是通过化学反应将气态前驱体转化为固态薄膜的过程。该方法适用于制备高温超导薄膜，具有均匀性好、附着力强等优点。</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脉冲激光沉积（PLD）</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脉冲激光沉积使用高能激光束照射靶材表面，使其瞬间蒸发并沉积到基片上形成薄膜。此方法可实现复杂成分和结构的薄膜制备，适合高温超导材料。</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单晶生长方法</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单晶生长方法概述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高温超导材料的核心制备技术，包括布里奇曼法、提拉法与区熔法等，每种方法都有其独特的适用场景和优势。</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布里奇曼法特点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一种通过控制缓慢冷却过程实现晶体生长的方法，适用于高纯度和大尺寸单晶的制备，广泛应用于高温超导体的生产中。</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提拉法应用实例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利用提拉技术从熔体中直接生长出单晶，常用于氧化物高温超导体的制造，具有操作简单、晶体质量高的特点。</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掺杂调控策略</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掺杂调控原理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通过在高温超导材料中引入特定元素或化合物，改变其电子结构，以调节超导性能。此策略是实现高温超导的关键方法之一。</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常见掺杂元素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包括铜、铁、铅等过渡金属及其氧化物，这些元素的引入能有效提升材料的超导转变温度，拓宽应用范围。</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掺杂效果评估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通过实验与模拟手段，分析掺杂后材料的结构变化和电性能，评估掺杂策略对提升超导性能的具体影响。</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性能优化路径</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高温超导概述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物理机制解析</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材料体系分类</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制备工艺突破</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性能优化路径</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应用前景展望</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科研挑战剖析</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产业生态构建</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政策支持导向</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临界温度提升</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临界温度是指材料从超导态转变为正常态的温度阈值，是衡量高温超导体性能的关键指标。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临界温度概念</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通过化学掺杂、结构设计等手段，科学家们不断尝试提高材料的临界温度，以拓展其在实际应用中的潜力。</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提升方法探索</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近年来，随着材料科学的发展，新型高温超导材料不断涌现，其临界温度记录屡被刷新，为未来应用奠定基础。</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最新研究进展</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载流能力增强</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高温超导材料定义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高温超导材料指在相对较高的温度下（约-196°C以上）表现出零电阻现象的一类特殊材料。</a:t>
            </a:r>
            <a:endParaRPr sz="1575" b="0" i="0">
              <a:solidFill>
                <a:srgbClr val="000000"/>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载流能力增强原理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高温超导体在无电阻状态下，能承受更高的电流密度，显著提升电力传输效率和稳定性。</a:t>
            </a:r>
            <a:endParaRPr sz="1575" b="0" i="0">
              <a:solidFill>
                <a:srgbClr val="000000"/>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随着技术的进步，高温超导材料在能源、交通等领域的应用将更加广泛，为社会带来革命性变化。</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磁场耐受性改进</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磁场耐受性概念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磁场耐受性指的是材料在强磁场中保持其超导性能的能力，是高温超导体的重要指标。</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改进方法概述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通过合金化、纳米结构设计等手段提高材料的临界场强和稳定性，以增强其磁场耐受性。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应用前景展望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高磁场耐受性的高温超导体将在磁约束核聚变、磁共振成像等领域发挥关键作用。</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应用前景展望</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电力传输革新</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超导材料的应用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高温超导体因其零电阻特性，在电力传输中可显著减少能量损耗，提升传输效率，为电力系统带来革新。</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电力传输优势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高温超导技术能够有效降低输电过程中的热能损失，提高电能利用率，减少对传统冷却系统的依赖，推动绿色能源发展。</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未来展望与挑战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尽管高温超导技术前景广阔，但其大规模应用仍面临成本、技术成熟度等挑战。持续研发和创新将是关键。</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磁悬浮交通系统</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磁悬浮交通系统利用磁力实现列车与轨道间的无接触支撑和推进，具有高速运行、低噪音、节能环保等优点。</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磁悬浮交通简介</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高温超导材料在磁悬浮交通中发挥关键作用，有效降低能耗和提升系统性能，推动磁悬浮技术向更广泛应用领域发展。</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高温超导材料应用</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磁悬浮交通系统凭借其高效率和环保特性受到青睐，但也面临成本高、技术复杂等挑战，需持续研发以优化性能。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技术优势与挑战</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量子计算组件开发</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量子比特设计与优化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量子计算的核心组件是量子比特，其设计直接影响计算效率和稳定性。通过材料选择和结构优化，提高量子比特的相干时间和操作精度。</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超导线路集成技术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高温超导体用于构建量子比特间的连接线路，集成技术关键在于减少损耗和噪声。采用先进制程和低温控制技术，确保信号传输的高保真度。</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量子纠错与错误校正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量子计算易受环境干扰导致错误，需实施有效的量子纠错策略。开发高效的错误检测和纠正算法，保障计算过程的准确性和可靠性。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科研挑战剖析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理论模型局限</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理论模型概述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高温超导理论模型主要基于BCS理论，该理论解释了超导现象的微观机制，但对高温超导材料的解释存在局限性。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临界温度预测误差</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尽管理论模型能预测某些高温超导材料的临界温度，但实际测量值往往低于理论预期，显示出理论在高温超导领域应用的不足。</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非常规超导特性忽视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理论模型多聚焦于传统超导特性，对高温超导材料的非常规特性如各向异性、涡旋动力学等缺乏深入探讨，限制了理论的发展。</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实验表征难点</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温度控制难点</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在高温超导实验中，精确控制样品温度是关键挑战。需要高精度温控设备来维持超导材料的临界温度，确保实验数据的准确性和可靠性。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材料稳定性问题</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高温超导材料在高温环境下易于分解或发生相变，影响其超导性能。因此，研究如何提高材料在高温下的稳定性成为实验表征的难点之一。</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测量精度要求高</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由于高温超导体的特殊性质，对其电性、磁性等物理性质的测量需要极高的准确性。这要求使用先进的测量技术和设备，以获得可靠的实验结果。</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高温超导概述</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规模化生产瓶颈</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原材料供应不足</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高温超导材料生产对稀有金属需求巨大，当前市场供应难以满足大规模制备需求，成为制约产业规模化的瓶颈之一。</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制造工艺复杂性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高温超导材料的合成涉及多步骤化学和物理过程，工艺复杂且要求高精度控制，导致生产成本高昂，限制了其广泛应用。</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成本与效率问题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由于高投入、低产出的现状，高温超导材料的规模化生产面临成本效益挑战，需要技术创新以提升生产效率和降低成本。</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08</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产业生态构建</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产学研协同创新</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产学研合作模式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产学研合作模式通过整合高校、研究机构与企业资源，共同推进技术创新和成果转化，有效缩短了科技成果从实验室到市场的转化周期。</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协同创新机制构建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建立产学研协同创新机制，包括资源共享平台、联合研发项目等，旨在促进知识流动和技术融合，加速高温超导技术的研发和应用推广。</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成果共享与风险共担</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在产学研协同创新过程中，明确各方责任与权益，实现成果共享与风险共担，确保技术创新活动的健康持续发展，提升整体竞争力。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标准体系建设</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高温超导标准体系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针对高温超导技术发展，建立一套标准化体系，包括材料制备、性能测试、应用评估等关键环节的标准制定。</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国际标准对比分析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通过对比不同国家和地区的高温超导标准，找出我国在标准体系建设上的差距和不足，为后续改进提供参考。</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未来发展趋势预测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根据当前科技发展态势及市场需求变化，预测高温超导标准体系的未来发展方向，为行业长远规划提供依据。</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知识产权布局</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高温超导技术专利</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高温超导技术涉及的专利覆盖材料、制造工艺及应用方法，是企业竞争的核心资产。</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知识产权布局策略</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通过分析竞争对手专利布局，制定针对性的专利申请策略，以保护自身研发成果和市场优势。</a:t>
            </a:r>
            <a:endParaRPr sz="1575" b="0" i="0">
              <a:solidFill>
                <a:srgbClr val="000000"/>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国际合作与标准制定</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在高温超导领域，参与国际专利合作条约（PCT）和国际标准的制定，有助于提升技术的国际影响力和话语权。</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09</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政策支持导向</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国家战略部署</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国家战略部署背景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高温超导技术作为现代科技的重要分支，受到国家高度重视。其研究与应用不仅关乎科技进步，更对国家安全和经济发展具有深远影响。</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政策支持与资金投入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为推动高温超导技术的发展，国家出台多项扶持政策，并设立专项基金，鼓励科研机构和企业加大研发投入，加速技术突破和应用推广。</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国际合作与交流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高温超导领域的发展离不开国际间的合作与交流。通过参与国际会议、建立联合实验室等方式，促进全球范围内技术共享和人才交流，共同推进高温超导技术进步。</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专项基金扶持</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专项基金定义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专项基金是指政府或相关机构设立，专门用于支持特定领域或项目的资金。高温超导领域的专项基金旨在推动技术创新和应用研究。</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扶持对象和条件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专项基金资助的对象通常为高校、科研机构及企业。资助条件包括项目的创新性、技术成熟度及预期社会效益等。</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申请流程和要求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申请专项基金需提交详细的项目计划书，包含研究背景、目标、方法、预算等。评审过程严格，确保资金有效使用于科研和技术开发。</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国际合作动态</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国际合作项目进展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全球多国联合推进高温超导研究，通过共享技术与资源，加速了高温超导材料的研发和应用进程。</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科研团队跨国合作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国际间的科研团队积极展开合作，共同攻克高温超导领域的技术难题，提升科研成果的质量与数量。</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国际合作成果展示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各国在高温超导领域取得的突破性成果通过国际会议、期刊等平台进行展示与交流，促进全球科技水平的提升。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10</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未来发展趋势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定义与特性</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高温超导定义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高温超导是指在相对较高的温度下，材料电阻突然降至零的现象。这一特性突破了传统低温超导的局限，具有重要的应用前景。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高温超导特性</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高温超导材料不仅在临界温度上有所提升，还展现出高电流密度、低能耗等优势，这些特性使其在能源传输、医疗等领域具有巨大潜力。</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研究与应用现状</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目前，全球范围内正积极推进高温超导技术的研究，探索其在电力系统、磁悬浮交通等领域的应用，以推动科技发展和社会进步。</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室温超导可能性</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近年来，科学家在高温超导领域取得了重大突破，探索室温条件下的超导材料成为热门研究方向。</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室温超导研究进展</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通过实验和理论计算，科研人员不断发现新的可能实现室温超导的材料体系，为实际应用奠定基础。</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新材料探索与发现</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室温超导技术一旦实现，将极大推动能源传输、电子设备等领域的发展，开启科技新纪元。</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未来应用前景展望</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多学科交叉融合</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物理学与材料科学的融合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高温超导研究涉及物理学中的量子力学原理和材料科学中的新材料开发，两者的交叉促进了超导材料的突破。</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工程技术的应用拓展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高温超导技术在电力传输、磁悬浮交通等领域展现出巨大潜力，其高效能和低损耗特性为工程技术带来了革新。</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计算机科学的数据应用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利用高温超导材料构建的计算设备，能在更小体积下实现更快速度，极大地推动了计算机科学的发展，特别是在大数据处理领域。</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颠覆性技术预判</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高温超导技术概述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高温超导技术指在特定温度下，材料电阻突然降低至零的现象。该技术具有高效能源传输和低能耗等优势，预示着未来电力系统的革命性变革。</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颠覆性应用展望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高温超导技术预计将在磁悬浮交通、高效能源存储等领域发挥重要作用。其独特的物理性质将为这些领域带来前所未有的性能提升和成本节约。</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面临的挑战与机遇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尽管高温超导技术前景广阔，但目前仍面临材料稳定性、大规模生产等挑战。克服这些难题将推动该技术走向更广泛的应用，带来新的市场机遇。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发现历程回顾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高温超导现象首次被发现于1986年，由两位物理学家通过实验观察到铜氧化物在较高温度下展现出超导性质。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高温超导发现</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1987年，超导材料的研究取得突破，铋锶钙铜氧体系在更高温度下实现超导，标志着高温超导研究的重大进展。</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关键里程碑</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目前，科学家正致力于提升高温超导材料的临界温度和稳定性，期望实现更广泛的应用，如能源传输、磁悬浮交通等领域。</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研究现状与展望</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应用领域概览</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高温超导技术概述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高温超导是一种在相对较高的温度下实现零电阻状态的物理现象，这一特性使其在电力传输、磁悬浮交通等领域展现出巨大潜力。</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电力传输应用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高温超导材料能够显著降低电力传输过程中的能量损耗，提高电网效率，对于构建更高效、环保的输电网络具有重要意义。</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医疗设备创新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利用高温超导技术，可以开发出低噪声、高分辨率的医学成像设备，如MRI和CT扫描仪，为精准医疗提供强有力的技术支持。</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物理机制解析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库珀电子对形成</a:t>
            </a:r>
            <a:endParaRPr sz="3000" b="1" i="0">
              <a:solidFill>
                <a:srgbClr val="000000"/>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库珀对形成原理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在超导体中，库珀电子对由两个费米子通过交换虚声子配对而成，这一过程降低了系统的总能量，是实现超导的关键。</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库珀对特性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库珀对具有零电阻和完全抗磁性等特性，使得超导体在特定条件下表现出无能量损耗的电流传输能力。</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1"/>
            <a:ext cx="3040517" cy="3267239"/>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高温超导突破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高温超导材料的研究进展突破了传统低温超导的限制，实现了在较高温度下的超导现象，为实际应用带来革命性变化。</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能隙结构特征</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高温超导能隙定义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能隙是指电子从费米能级跃迁到激发态所需的能量差，高温超导体的能隙随温度变化，展现出独特的物理特性。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能隙结构特点</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高温超导体的能隙结构不同于传统材料，具有较大的能隙宽度和非线性的温度依赖性，是其实现零电阻的关键因素。</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能隙对电导影响</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能隙的存在直接影响了超导体的电导率，高温超导体在特定温度下能隙关闭，导致电阻突然下降至接近零，表现出超导特性。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5943</Words>
  <Application>WPS 演示</Application>
  <PresentationFormat>全屏显示(4:3)</PresentationFormat>
  <Paragraphs>492</Paragraphs>
  <Slides>43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43</vt:i4>
      </vt:variant>
    </vt:vector>
  </HeadingPairs>
  <TitlesOfParts>
    <vt:vector size="5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2025-10-01T04:02:00Z</dcterms:created>
  <dcterms:modified xsi:type="dcterms:W3CDTF">2025-10-01T04:01:42Z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8033494641A94CF9B8352F89A553538C_12</vt:lpwstr>
  </property>
  <property fmtid="{D5CDD505-2E9C-101B-9397-08002B2CF9AE}" pid="3" name="KSOProductBuildVer">
    <vt:lpwstr>2052-12.1.0.22529</vt:lpwstr>
  </property>
</Properties>
</file>