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2192000" cy="6858000" type="screen16x9"/>
  <p:notesSz cx="6858000" cy="91440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212"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9" Type="http://schemas.openxmlformats.org/officeDocument/2006/relationships/tags" Target="tags/tag1.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E8FD0B7A-F5DD-4F40-B4CB-3B2C354B893A}"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FD0B7A-F5DD-4F40-B4CB-3B2C354B893A}"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0"/>
            <a:ext cx="2844800" cy="365125"/>
          </a:xfrm>
        </p:spPr>
        <p:txBody>
          <a:bodyPr/>
          <a:lstStyle/>
          <a:p>
            <a:fld id="{E8FD0B7A-F5DD-4F40-B4CB-3B2C354B893A}" type="datetimeFigureOut">
              <a:rPr lang="en-US" smtClean="0"/>
            </a:fld>
            <a:endParaRPr lang="en-US"/>
          </a:p>
        </p:txBody>
      </p:sp>
      <p:sp>
        <p:nvSpPr>
          <p:cNvPr id="3" name="Footer Placeholder 2"/>
          <p:cNvSpPr>
            <a:spLocks noGrp="1"/>
          </p:cNvSpPr>
          <p:nvPr>
            <p:ph type="ftr" sz="quarter" idx="11"/>
          </p:nvPr>
        </p:nvSpPr>
        <p:spPr>
          <a:xfrm>
            <a:off x="4165600" y="6356350"/>
            <a:ext cx="3860800" cy="365125"/>
          </a:xfrm>
        </p:spPr>
        <p:txBody>
          <a:bodyPr/>
          <a:lstStyle/>
          <a:p>
            <a:endParaRPr lang="en-US"/>
          </a:p>
        </p:txBody>
      </p:sp>
      <p:sp>
        <p:nvSpPr>
          <p:cNvPr id="4" name="Slide Number Placeholder 3"/>
          <p:cNvSpPr>
            <a:spLocks noGrp="1"/>
          </p:cNvSpPr>
          <p:nvPr>
            <p:ph type="sldNum" sz="quarter" idx="12"/>
          </p:nvPr>
        </p:nvSpPr>
        <p:spPr>
          <a:xfrm>
            <a:off x="8737600" y="6356350"/>
            <a:ext cx="2844800" cy="365125"/>
          </a:xfrm>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2" name="New shape"/>
          <p:cNvSpPr/>
          <p:nvPr/>
        </p:nvSpPr>
        <p:spPr>
          <a:xfrm>
            <a:off x="611778" y="1514467"/>
            <a:ext cx="11038043"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4800" b="1" i="0">
                <a:solidFill>
                  <a:srgbClr val="000000"/>
                </a:solidFill>
                <a:latin typeface="微软雅黑" panose="020B0503020204020204" charset="-122"/>
              </a:rPr>
              <a:t>生物计算前沿探索</a:t>
            </a:r>
            <a:endParaRPr sz="4800" b="1" i="0">
              <a:solidFill>
                <a:srgbClr val="000000"/>
              </a:solidFill>
              <a:latin typeface="微软雅黑" panose="020B0503020204020204" charset="-122"/>
            </a:endParaRPr>
          </a:p>
        </p:txBody>
      </p:sp>
      <p:sp>
        <p:nvSpPr>
          <p:cNvPr id="3" name="New shape"/>
          <p:cNvSpPr/>
          <p:nvPr/>
        </p:nvSpPr>
        <p:spPr>
          <a:xfrm>
            <a:off x="622800" y="3101012"/>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4" name="New shape"/>
          <p:cNvSpPr/>
          <p:nvPr/>
        </p:nvSpPr>
        <p:spPr>
          <a:xfrm>
            <a:off x="611778" y="3101012"/>
            <a:ext cx="11038043"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3000" b="1" i="0">
                <a:solidFill>
                  <a:srgbClr val="2F66EE"/>
                </a:solidFill>
                <a:latin typeface="微软雅黑" panose="020B0503020204020204" charset="-122"/>
              </a:rPr>
              <a:t>解码生命数据奥秘</a:t>
            </a:r>
            <a:endParaRPr sz="3000" b="1" i="0">
              <a:solidFill>
                <a:srgbClr val="2F66EE"/>
              </a:solidFill>
              <a:latin typeface="微软雅黑" panose="020B0503020204020204" charset="-122"/>
            </a:endParaRPr>
          </a:p>
        </p:txBody>
      </p:sp>
      <p:sp>
        <p:nvSpPr>
          <p:cNvPr id="5"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6"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7"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8" name="New shape"/>
          <p:cNvSpPr/>
          <p:nvPr/>
        </p:nvSpPr>
        <p:spPr>
          <a:xfrm>
            <a:off x="611778" y="4136689"/>
            <a:ext cx="11038043" cy="4552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1575" b="0" i="0">
                <a:solidFill>
                  <a:srgbClr val="000000"/>
                </a:solidFill>
                <a:latin typeface="微软雅黑" panose="020B0503020204020204" charset="-122"/>
              </a:rPr>
              <a:t>作者：</a:t>
            </a:r>
            <a:r>
              <a:rPr lang="zh-CN" sz="1575" b="0" i="0">
                <a:solidFill>
                  <a:srgbClr val="000000"/>
                </a:solidFill>
                <a:latin typeface="微软雅黑" panose="020B0503020204020204" charset="-122"/>
              </a:rPr>
              <a:t>张抿</a:t>
            </a:r>
            <a:r>
              <a:rPr lang="zh-CN" sz="1575" b="0" i="0">
                <a:solidFill>
                  <a:srgbClr val="000000"/>
                </a:solidFill>
                <a:latin typeface="微软雅黑" panose="020B0503020204020204" charset="-122"/>
              </a:rPr>
              <a:t>轩</a:t>
            </a:r>
            <a:endParaRPr lang="zh-CN" sz="1575" b="0" i="0">
              <a:solidFill>
                <a:srgbClr val="000000"/>
              </a:solidFill>
              <a:latin typeface="微软雅黑" panose="020B0503020204020204" charset="-122"/>
            </a:endParaRPr>
          </a:p>
        </p:txBody>
      </p:sp>
      <p:sp>
        <p:nvSpPr>
          <p:cNvPr id="9" name="New shape"/>
          <p:cNvSpPr/>
          <p:nvPr/>
        </p:nvSpPr>
        <p:spPr>
          <a:xfrm>
            <a:off x="611778" y="4740950"/>
            <a:ext cx="11038043" cy="451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1575" b="0" i="0">
                <a:solidFill>
                  <a:srgbClr val="000000"/>
                </a:solidFill>
                <a:latin typeface="微软雅黑" panose="020B0503020204020204" charset="-122"/>
              </a:rPr>
              <a:t>汇报时间: 2025/09/30</a:t>
            </a:r>
            <a:endParaRPr sz="1575" b="0" i="0">
              <a:solidFill>
                <a:srgbClr val="00000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仿真模拟平台</a:t>
            </a:r>
            <a:endParaRPr sz="3000" b="1" i="0">
              <a:solidFill>
                <a:srgbClr val="000000"/>
              </a:solidFill>
              <a:latin typeface="微软雅黑" panose="020B0503020204020204" charset="-122"/>
            </a:endParaRPr>
          </a:p>
        </p:txBody>
      </p:sp>
      <p:sp>
        <p:nvSpPr>
          <p:cNvPr id="4" name="New shape"/>
          <p:cNvSpPr/>
          <p:nvPr/>
        </p:nvSpPr>
        <p:spPr>
          <a:xfrm>
            <a:off x="1558800" y="2402271"/>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仿真模拟平台通过计算机技术，创建虚拟环境进行实验和研究。该平台广泛应用于生物计算领域，提供高效、安全的测试空间。</a:t>
            </a:r>
            <a:endParaRPr sz="1575" b="0" i="0">
              <a:solidFill>
                <a:srgbClr val="000000"/>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DEEAFF"/>
          </a:solidFill>
          <a:ln w="6350">
            <a:solidFill>
              <a:srgbClr val="5049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2F66EE"/>
                </a:solidFill>
                <a:latin typeface="微软雅黑" panose="020B0503020204020204" charset="-122"/>
              </a:rPr>
              <a:t>仿真模拟平台概述</a:t>
            </a:r>
            <a:endParaRPr sz="2100" b="1" i="0">
              <a:solidFill>
                <a:srgbClr val="2F66EE"/>
              </a:solidFill>
              <a:latin typeface="微软雅黑" panose="020B0503020204020204" charset="-122"/>
            </a:endParaRPr>
          </a:p>
        </p:txBody>
      </p:sp>
      <p:sp>
        <p:nvSpPr>
          <p:cNvPr id="6" name="New shape"/>
          <p:cNvSpPr/>
          <p:nvPr/>
        </p:nvSpPr>
        <p:spPr>
          <a:xfrm>
            <a:off x="4430015" y="2402270"/>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仿真模拟平台融合了算法优化、数据处理等关键技术。在生物计算中，它用于基因编辑、药物研发等场景，加速科研进程。</a:t>
            </a:r>
            <a:endParaRPr sz="1575" b="0" i="0">
              <a:solidFill>
                <a:srgbClr val="000000"/>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DEEAFF"/>
          </a:solidFill>
          <a:ln w="6350">
            <a:solidFill>
              <a:srgbClr val="5049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2F66EE"/>
                </a:solidFill>
                <a:latin typeface="微软雅黑" panose="020B0503020204020204" charset="-122"/>
              </a:rPr>
              <a:t>核心技术与应用</a:t>
            </a:r>
            <a:endParaRPr sz="2100" b="1" i="0">
              <a:solidFill>
                <a:srgbClr val="2F66EE"/>
              </a:solidFill>
              <a:latin typeface="微软雅黑" panose="020B0503020204020204" charset="-122"/>
            </a:endParaRPr>
          </a:p>
        </p:txBody>
      </p:sp>
      <p:sp>
        <p:nvSpPr>
          <p:cNvPr id="8" name="New shape"/>
          <p:cNvSpPr/>
          <p:nvPr/>
        </p:nvSpPr>
        <p:spPr>
          <a:xfrm>
            <a:off x="7301229" y="2402270"/>
            <a:ext cx="2744216"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仿真模拟平台的优势在于成本效益高、可重复性强。然而，面临的挑战包括算法复杂性及数据安全等问题，需持续优化解决方案。</a:t>
            </a:r>
            <a:endParaRPr sz="1575" b="0" i="0">
              <a:solidFill>
                <a:srgbClr val="000000"/>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DEEAFF"/>
          </a:solidFill>
          <a:ln w="6350">
            <a:solidFill>
              <a:srgbClr val="5049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2F66EE"/>
                </a:solidFill>
                <a:latin typeface="微软雅黑" panose="020B0503020204020204" charset="-122"/>
              </a:rPr>
              <a:t>优势与挑战</a:t>
            </a:r>
            <a:endParaRPr sz="2100" b="1" i="0">
              <a:solidFill>
                <a:srgbClr val="2F66E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EF0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2F66EE"/>
                </a:solidFill>
                <a:latin typeface="微软雅黑" panose="020B0503020204020204" charset="-122"/>
              </a:rPr>
              <a:t>03</a:t>
            </a:r>
            <a:endParaRPr sz="4800" b="1" i="0">
              <a:solidFill>
                <a:srgbClr val="2F66EE"/>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049D5"/>
                </a:solidFill>
                <a:latin typeface="微软雅黑" panose="020B0503020204020204" charset="-122"/>
              </a:rPr>
              <a:t>应用领域全景</a:t>
            </a:r>
            <a:endParaRPr sz="4800" b="1" i="0">
              <a:solidFill>
                <a:srgbClr val="5049D5"/>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药物研发革新</a:t>
            </a:r>
            <a:endParaRPr sz="3000" b="1" i="0">
              <a:solidFill>
                <a:srgbClr val="000000"/>
              </a:solidFill>
              <a:latin typeface="微软雅黑" panose="020B0503020204020204" charset="-122"/>
            </a:endParaRPr>
          </a:p>
        </p:txBody>
      </p:sp>
      <p:sp>
        <p:nvSpPr>
          <p:cNvPr id="4" name="New shape"/>
          <p:cNvSpPr/>
          <p:nvPr/>
        </p:nvSpPr>
        <p:spPr>
          <a:xfrm>
            <a:off x="1558800" y="3011880"/>
            <a:ext cx="2744215" cy="24484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生物计算在药物研发中的角色</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生物计算利用算法模拟和分析生物系统，加速药物分子筛选和设计过程，提高研发效率。</a:t>
            </a:r>
            <a:endParaRPr sz="1575" b="0" i="0">
              <a:solidFill>
                <a:srgbClr val="000000"/>
              </a:solidFill>
              <a:latin typeface="微软雅黑" panose="020B0503020204020204" charset="-122"/>
            </a:endParaRPr>
          </a:p>
        </p:txBody>
      </p:sp>
      <p:sp>
        <p:nvSpPr>
          <p:cNvPr id="5" name="New shape"/>
          <p:cNvSpPr/>
          <p:nvPr/>
        </p:nvSpPr>
        <p:spPr>
          <a:xfrm>
            <a:off x="4430015" y="3011879"/>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高通量筛选技术</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通过计算机模拟大量化合物与靶标蛋白的相互作用，快速识别潜在药物候选物，缩短研发周期。</a:t>
            </a:r>
            <a:endParaRPr sz="1575" b="0" i="0">
              <a:solidFill>
                <a:srgbClr val="000000"/>
              </a:solidFill>
              <a:latin typeface="微软雅黑" panose="020B0503020204020204" charset="-122"/>
            </a:endParaRPr>
          </a:p>
        </p:txBody>
      </p:sp>
      <p:sp>
        <p:nvSpPr>
          <p:cNvPr id="6" name="New shape"/>
          <p:cNvSpPr/>
          <p:nvPr/>
        </p:nvSpPr>
        <p:spPr>
          <a:xfrm>
            <a:off x="7301229" y="3011879"/>
            <a:ext cx="2744216" cy="24484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个性化医疗与精准药物设计</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结合患者的遗传信息和疾病特征，利用生物计算预测药物效果和副作用，实现个体化治疗方案。</a:t>
            </a:r>
            <a:endParaRPr sz="1575" b="0" i="0">
              <a:solidFill>
                <a:srgbClr val="000000"/>
              </a:solidFill>
              <a:latin typeface="微软雅黑" panose="020B0503020204020204" charset="-122"/>
            </a:endParaRPr>
          </a:p>
        </p:txBody>
      </p:sp>
      <p:pic>
        <p:nvPicPr>
          <p:cNvPr id="7" name="New picture"/>
          <p:cNvPicPr/>
          <p:nvPr/>
        </p:nvPicPr>
        <p:blipFill>
          <a:blip r:embed="rId3"/>
          <a:srcRect/>
          <a:stretch>
            <a:fillRect/>
          </a:stretch>
        </p:blipFill>
        <p:spPr>
          <a:xfrm>
            <a:off x="1558800" y="1342800"/>
            <a:ext cx="2738736" cy="1540539"/>
          </a:xfrm>
          <a:prstGeom prst="rect">
            <a:avLst/>
          </a:prstGeom>
          <a:ln>
            <a:noFill/>
          </a:ln>
        </p:spPr>
      </p:pic>
      <p:pic>
        <p:nvPicPr>
          <p:cNvPr id="8" name="New picture"/>
          <p:cNvPicPr/>
          <p:nvPr/>
        </p:nvPicPr>
        <p:blipFill>
          <a:blip r:embed="rId3"/>
          <a:srcRect/>
          <a:stretch>
            <a:fillRect/>
          </a:stretch>
        </p:blipFill>
        <p:spPr>
          <a:xfrm>
            <a:off x="4430015" y="1342800"/>
            <a:ext cx="2738736" cy="1540539"/>
          </a:xfrm>
          <a:prstGeom prst="rect">
            <a:avLst/>
          </a:prstGeom>
          <a:ln>
            <a:noFill/>
          </a:ln>
        </p:spPr>
      </p:pic>
      <p:pic>
        <p:nvPicPr>
          <p:cNvPr id="9" name="New picture"/>
          <p:cNvPicPr/>
          <p:nvPr/>
        </p:nvPicPr>
        <p:blipFill>
          <a:blip r:embed="rId3"/>
          <a:srcRect/>
          <a:stretch>
            <a:fillRect/>
          </a:stretch>
        </p:blipFill>
        <p:spPr>
          <a:xfrm>
            <a:off x="7301230" y="1342800"/>
            <a:ext cx="2738736" cy="1540539"/>
          </a:xfrm>
          <a:prstGeom prst="rect">
            <a:avLst/>
          </a:prstGeom>
          <a:ln>
            <a:noFill/>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基因工程突破</a:t>
            </a:r>
            <a:endParaRPr sz="3000" b="1" i="0">
              <a:solidFill>
                <a:srgbClr val="000000"/>
              </a:solidFill>
              <a:latin typeface="微软雅黑" panose="020B0503020204020204" charset="-122"/>
            </a:endParaRPr>
          </a:p>
        </p:txBody>
      </p:sp>
      <p:sp>
        <p:nvSpPr>
          <p:cNvPr id="4" name="New shape"/>
          <p:cNvSpPr/>
          <p:nvPr/>
        </p:nvSpPr>
        <p:spPr>
          <a:xfrm>
            <a:off x="1558800" y="1627201"/>
            <a:ext cx="3040551" cy="3627440"/>
          </a:xfrm>
          <a:prstGeom prst="roundRect">
            <a:avLst>
              <a:gd name="adj" fmla="val 10000"/>
            </a:avLst>
          </a:prstGeom>
          <a:solidFill>
            <a:srgbClr val="DEEAFF"/>
          </a:solidFill>
          <a:ln w="6350">
            <a:solidFill>
              <a:srgbClr val="2F6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2F66EE"/>
                </a:solidFill>
                <a:latin typeface="微软雅黑" panose="020B0503020204020204" charset="-122"/>
              </a:rPr>
              <a:t>CRISPR基因编辑技术</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CRISPR技术利用Cas9酶实现对DNA序列的精准修改，广泛应用于基因治疗和疾病研究。其高效、低成本的特点使其成为生物科学领域的革命性工具。</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50" y="1627200"/>
            <a:ext cx="3040542" cy="3627439"/>
          </a:xfrm>
          <a:prstGeom prst="roundRect">
            <a:avLst>
              <a:gd name="adj" fmla="val 10000"/>
            </a:avLst>
          </a:prstGeom>
          <a:solidFill>
            <a:srgbClr val="DEEAFF"/>
          </a:solidFill>
          <a:ln w="6350">
            <a:solidFill>
              <a:srgbClr val="2F6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2F66EE"/>
                </a:solidFill>
                <a:latin typeface="微软雅黑" panose="020B0503020204020204" charset="-122"/>
              </a:rPr>
              <a:t>基因驱动技术进展</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基因驱动技术通过改变特定基因频率来控制有害物种。近年来，这一技术在生态管理领域展示出巨大潜力，为保护生物多样性提供了新途径。</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92" y="1627201"/>
            <a:ext cx="3040531" cy="3627440"/>
          </a:xfrm>
          <a:prstGeom prst="roundRect">
            <a:avLst>
              <a:gd name="adj" fmla="val 9999"/>
            </a:avLst>
          </a:prstGeom>
          <a:solidFill>
            <a:srgbClr val="DEEAFF"/>
          </a:solidFill>
          <a:ln w="6350">
            <a:solidFill>
              <a:srgbClr val="2F6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2F66EE"/>
                </a:solidFill>
                <a:latin typeface="微软雅黑" panose="020B0503020204020204" charset="-122"/>
              </a:rPr>
              <a:t>基因合成与定制</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现代生物技术能够合成并定制基因序列，以满足不同应用需求。从药物开发到农业改良，基因合成技术正逐步改变我们的生产和生活方式。</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疾病机制解析</a:t>
            </a:r>
            <a:endParaRPr sz="3000" b="1" i="0">
              <a:solidFill>
                <a:srgbClr val="000000"/>
              </a:solidFill>
              <a:latin typeface="微软雅黑" panose="020B0503020204020204" charset="-122"/>
            </a:endParaRPr>
          </a:p>
        </p:txBody>
      </p:sp>
      <p:sp>
        <p:nvSpPr>
          <p:cNvPr id="4" name="New shape"/>
          <p:cNvSpPr/>
          <p:nvPr/>
        </p:nvSpPr>
        <p:spPr>
          <a:xfrm>
            <a:off x="6458400" y="1555200"/>
            <a:ext cx="4536000" cy="572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5" name="New shape"/>
          <p:cNvSpPr/>
          <p:nvPr/>
        </p:nvSpPr>
        <p:spPr>
          <a:xfrm>
            <a:off x="981860" y="2390400"/>
            <a:ext cx="4545077" cy="5720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lnSpc>
                <a:spcPct val="150000"/>
              </a:lnSpc>
            </a:pPr>
            <a:r>
              <a:rPr sz="2100" b="1" i="0">
                <a:solidFill>
                  <a:srgbClr val="2F66EE"/>
                </a:solidFill>
                <a:latin typeface="微软雅黑" panose="020B0503020204020204" charset="-122"/>
              </a:rPr>
              <a:t>生物信息学在疾病研究中的应用</a:t>
            </a:r>
            <a:endParaRPr sz="2100" b="1" i="0">
              <a:solidFill>
                <a:srgbClr val="2F66EE"/>
              </a:solidFill>
              <a:latin typeface="微软雅黑" panose="020B0503020204020204" charset="-122"/>
            </a:endParaRPr>
          </a:p>
        </p:txBody>
      </p:sp>
      <p:sp>
        <p:nvSpPr>
          <p:cNvPr id="6" name="New shape"/>
          <p:cNvSpPr/>
          <p:nvPr/>
        </p:nvSpPr>
        <p:spPr>
          <a:xfrm>
            <a:off x="6458401" y="2444772"/>
            <a:ext cx="4554174" cy="572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2100" b="1" i="0">
                <a:solidFill>
                  <a:srgbClr val="2F66EE"/>
                </a:solidFill>
                <a:latin typeface="微软雅黑" panose="020B0503020204020204" charset="-122"/>
              </a:rPr>
              <a:t>计算模型在疾病预测中的作用</a:t>
            </a:r>
            <a:endParaRPr sz="2100" b="1" i="0">
              <a:solidFill>
                <a:srgbClr val="2F66EE"/>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0"/>
            <a:ext cx="39600" cy="4572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0"/>
            <a:ext cx="309600" cy="396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0"/>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2815572"/>
            <a:ext cx="39600" cy="4572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2625311"/>
            <a:ext cx="309600" cy="396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2444772"/>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EF0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2F66EE"/>
                </a:solidFill>
                <a:latin typeface="微软雅黑" panose="020B0503020204020204" charset="-122"/>
              </a:rPr>
              <a:t>04</a:t>
            </a:r>
            <a:endParaRPr sz="4800" b="1" i="0">
              <a:solidFill>
                <a:srgbClr val="2F66EE"/>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049D5"/>
                </a:solidFill>
                <a:latin typeface="微软雅黑" panose="020B0503020204020204" charset="-122"/>
              </a:rPr>
              <a:t>行业挑战剖析</a:t>
            </a:r>
            <a:endParaRPr sz="4800" b="1" i="0">
              <a:solidFill>
                <a:srgbClr val="5049D5"/>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数据质量瓶颈</a:t>
            </a:r>
            <a:endParaRPr sz="3000" b="1" i="0">
              <a:solidFill>
                <a:srgbClr val="000000"/>
              </a:solidFill>
              <a:latin typeface="微软雅黑" panose="020B0503020204020204" charset="-122"/>
            </a:endParaRPr>
          </a:p>
        </p:txBody>
      </p:sp>
      <p:sp>
        <p:nvSpPr>
          <p:cNvPr id="4" name="New shape"/>
          <p:cNvSpPr/>
          <p:nvPr/>
        </p:nvSpPr>
        <p:spPr>
          <a:xfrm>
            <a:off x="1774800" y="1555200"/>
            <a:ext cx="8016003" cy="1046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数据质量重要性</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生物计算中，高质量的数据是实现精确分析的基础，直接影响研究结果的准确性和可靠性。</a:t>
            </a:r>
            <a:endParaRPr sz="1575" b="0" i="0">
              <a:solidFill>
                <a:srgbClr val="000000"/>
              </a:solidFill>
              <a:latin typeface="微软雅黑" panose="020B0503020204020204" charset="-122"/>
            </a:endParaRPr>
          </a:p>
        </p:txBody>
      </p:sp>
      <p:sp>
        <p:nvSpPr>
          <p:cNvPr id="5" name="New shape"/>
          <p:cNvSpPr/>
          <p:nvPr/>
        </p:nvSpPr>
        <p:spPr>
          <a:xfrm>
            <a:off x="1774800" y="2729091"/>
            <a:ext cx="8016003" cy="1046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常见质量问题</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包括数据缺失、噪声干扰和错误标注等问题，这些问题会严重降低数据处理的效率和效果。</a:t>
            </a:r>
            <a:endParaRPr sz="1575" b="0" i="0">
              <a:solidFill>
                <a:srgbClr val="000000"/>
              </a:solidFill>
              <a:latin typeface="微软雅黑" panose="020B0503020204020204" charset="-122"/>
            </a:endParaRPr>
          </a:p>
        </p:txBody>
      </p:sp>
      <p:sp>
        <p:nvSpPr>
          <p:cNvPr id="6" name="New shape"/>
          <p:cNvSpPr/>
          <p:nvPr/>
        </p:nvSpPr>
        <p:spPr>
          <a:xfrm>
            <a:off x="1774800" y="390298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改进措施</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通过加强数据收集的质量控制、应用先进的数据清洗技术以及建立严格的数据审核机制来提升数据质量。</a:t>
            </a:r>
            <a:endParaRPr sz="1575" b="0" i="0">
              <a:solidFill>
                <a:srgbClr val="000000"/>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2729091"/>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3902982"/>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跨学科融合难</a:t>
            </a:r>
            <a:endParaRPr sz="3000" b="1" i="0">
              <a:solidFill>
                <a:srgbClr val="000000"/>
              </a:solidFill>
              <a:latin typeface="微软雅黑" panose="020B0503020204020204" charset="-122"/>
            </a:endParaRPr>
          </a:p>
        </p:txBody>
      </p:sp>
      <p:sp>
        <p:nvSpPr>
          <p:cNvPr id="4" name="New shape"/>
          <p:cNvSpPr/>
          <p:nvPr/>
        </p:nvSpPr>
        <p:spPr>
          <a:xfrm>
            <a:off x="1558800" y="1627200"/>
            <a:ext cx="2744215" cy="2488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跨学科融合挑战</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生物计算涉及生物学、计算机科学和数学等多个领域，各学科之间存在知识差异和技术壁垒，导致融合过程复杂且困难。</a:t>
            </a:r>
            <a:endParaRPr sz="1575" b="0" i="0">
              <a:solidFill>
                <a:srgbClr val="000000"/>
              </a:solidFill>
              <a:latin typeface="微软雅黑" panose="020B0503020204020204" charset="-122"/>
            </a:endParaRPr>
          </a:p>
        </p:txBody>
      </p:sp>
      <p:sp>
        <p:nvSpPr>
          <p:cNvPr id="5" name="New shape"/>
          <p:cNvSpPr/>
          <p:nvPr/>
        </p:nvSpPr>
        <p:spPr>
          <a:xfrm>
            <a:off x="4430015" y="1627200"/>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数据标准化难题</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不同学科使用的数据格式和标准各异，统一化处理需要耗费大量时间和资源，增加了跨学科合作的难度。</a:t>
            </a:r>
            <a:endParaRPr sz="1575" b="0" i="0">
              <a:solidFill>
                <a:srgbClr val="000000"/>
              </a:solidFill>
              <a:latin typeface="微软雅黑" panose="020B0503020204020204" charset="-122"/>
            </a:endParaRPr>
          </a:p>
        </p:txBody>
      </p:sp>
      <p:sp>
        <p:nvSpPr>
          <p:cNvPr id="6" name="New shape"/>
          <p:cNvSpPr/>
          <p:nvPr/>
        </p:nvSpPr>
        <p:spPr>
          <a:xfrm>
            <a:off x="7301229" y="1627200"/>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人才培养瓶颈</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生物计算领域需要具备多学科知识的复合型人才，但当前教育和培训体系尚未完全适应该需求，导致专业人才短缺。</a:t>
            </a:r>
            <a:endParaRPr sz="1575" b="0" i="0">
              <a:solidFill>
                <a:srgbClr val="00000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伦理规范约束</a:t>
            </a:r>
            <a:endParaRPr sz="3000" b="1" i="0">
              <a:solidFill>
                <a:srgbClr val="000000"/>
              </a:solidFill>
              <a:latin typeface="微软雅黑" panose="020B0503020204020204" charset="-122"/>
            </a:endParaRPr>
          </a:p>
        </p:txBody>
      </p:sp>
      <p:sp>
        <p:nvSpPr>
          <p:cNvPr id="4" name="New shape"/>
          <p:cNvSpPr/>
          <p:nvPr/>
        </p:nvSpPr>
        <p:spPr>
          <a:xfrm>
            <a:off x="1558800" y="301188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伦理规范概述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生物计算的伦理规范旨在确保科技进步服务于人类福祉，防止技术滥用，保护个人隐私与数据安全。</a:t>
            </a:r>
            <a:endParaRPr sz="1575" b="0" i="0">
              <a:solidFill>
                <a:srgbClr val="000000"/>
              </a:solidFill>
              <a:latin typeface="微软雅黑" panose="020B0503020204020204" charset="-122"/>
            </a:endParaRPr>
          </a:p>
        </p:txBody>
      </p:sp>
      <p:sp>
        <p:nvSpPr>
          <p:cNvPr id="5" name="New shape"/>
          <p:cNvSpPr/>
          <p:nvPr/>
        </p:nvSpPr>
        <p:spPr>
          <a:xfrm>
            <a:off x="4430015" y="3011879"/>
            <a:ext cx="2744215"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隐私权保护</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在生物计算领域，严格遵循隐私保护原则，确保个人基因组信息等敏感数据的安全存储和处理，避免未经授权的使用。</a:t>
            </a:r>
            <a:endParaRPr sz="1575" b="0" i="0">
              <a:solidFill>
                <a:srgbClr val="000000"/>
              </a:solidFill>
              <a:latin typeface="微软雅黑" panose="020B0503020204020204" charset="-122"/>
            </a:endParaRPr>
          </a:p>
        </p:txBody>
      </p:sp>
      <p:sp>
        <p:nvSpPr>
          <p:cNvPr id="6" name="New shape"/>
          <p:cNvSpPr/>
          <p:nvPr/>
        </p:nvSpPr>
        <p:spPr>
          <a:xfrm>
            <a:off x="7301229" y="3011879"/>
            <a:ext cx="2744216"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公平性与可及性</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确保生物计算技术的公平性和可及性，促进资源均衡分配，让更多人受益于先进科技，减少健康差异。</a:t>
            </a:r>
            <a:endParaRPr sz="1575" b="0" i="0">
              <a:solidFill>
                <a:srgbClr val="000000"/>
              </a:solidFill>
              <a:latin typeface="微软雅黑" panose="020B0503020204020204" charset="-122"/>
            </a:endParaRPr>
          </a:p>
        </p:txBody>
      </p:sp>
      <p:pic>
        <p:nvPicPr>
          <p:cNvPr id="7" name="New picture"/>
          <p:cNvPicPr/>
          <p:nvPr/>
        </p:nvPicPr>
        <p:blipFill>
          <a:blip r:embed="rId3"/>
          <a:srcRect/>
          <a:stretch>
            <a:fillRect/>
          </a:stretch>
        </p:blipFill>
        <p:spPr>
          <a:xfrm>
            <a:off x="1558800" y="1342800"/>
            <a:ext cx="2738736" cy="1540539"/>
          </a:xfrm>
          <a:prstGeom prst="rect">
            <a:avLst/>
          </a:prstGeom>
          <a:ln>
            <a:noFill/>
          </a:ln>
        </p:spPr>
      </p:pic>
      <p:pic>
        <p:nvPicPr>
          <p:cNvPr id="8" name="New picture"/>
          <p:cNvPicPr/>
          <p:nvPr/>
        </p:nvPicPr>
        <p:blipFill>
          <a:blip r:embed="rId3"/>
          <a:srcRect/>
          <a:stretch>
            <a:fillRect/>
          </a:stretch>
        </p:blipFill>
        <p:spPr>
          <a:xfrm>
            <a:off x="4430015" y="1342800"/>
            <a:ext cx="2738736" cy="1540539"/>
          </a:xfrm>
          <a:prstGeom prst="rect">
            <a:avLst/>
          </a:prstGeom>
          <a:ln>
            <a:noFill/>
          </a:ln>
        </p:spPr>
      </p:pic>
      <p:pic>
        <p:nvPicPr>
          <p:cNvPr id="9" name="New picture"/>
          <p:cNvPicPr/>
          <p:nvPr/>
        </p:nvPicPr>
        <p:blipFill>
          <a:blip r:embed="rId3"/>
          <a:srcRect/>
          <a:stretch>
            <a:fillRect/>
          </a:stretch>
        </p:blipFill>
        <p:spPr>
          <a:xfrm>
            <a:off x="7301230" y="1342800"/>
            <a:ext cx="2738736" cy="1540539"/>
          </a:xfrm>
          <a:prstGeom prst="rect">
            <a:avLst/>
          </a:prstGeom>
          <a:ln>
            <a:noFill/>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EF0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2F66EE"/>
                </a:solidFill>
                <a:latin typeface="微软雅黑" panose="020B0503020204020204" charset="-122"/>
              </a:rPr>
              <a:t>05</a:t>
            </a:r>
            <a:endParaRPr sz="4800" b="1" i="0">
              <a:solidFill>
                <a:srgbClr val="2F66EE"/>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049D5"/>
                </a:solidFill>
                <a:latin typeface="微软雅黑" panose="020B0503020204020204" charset="-122"/>
              </a:rPr>
              <a:t>未来趋势展望</a:t>
            </a:r>
            <a:endParaRPr sz="4800" b="1" i="0">
              <a:solidFill>
                <a:srgbClr val="5049D5"/>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838800" y="979200"/>
            <a:ext cx="3672000" cy="511200"/>
          </a:xfrm>
          <a:prstGeom prst="rect">
            <a:avLst/>
          </a:prstGeom>
          <a:ln>
            <a:noFill/>
          </a:ln>
        </p:spPr>
      </p:pic>
      <p:sp>
        <p:nvSpPr>
          <p:cNvPr id="3" name="New shape"/>
          <p:cNvSpPr/>
          <p:nvPr/>
        </p:nvSpPr>
        <p:spPr>
          <a:xfrm>
            <a:off x="1054800" y="1037646"/>
            <a:ext cx="2482880"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049D5"/>
                </a:solidFill>
                <a:latin typeface="微软雅黑" panose="020B0503020204020204" charset="-122"/>
              </a:rPr>
              <a:t>目录</a:t>
            </a:r>
            <a:endParaRPr sz="4800" b="1" i="0">
              <a:solidFill>
                <a:srgbClr val="5049D5"/>
              </a:solidFill>
              <a:latin typeface="微软雅黑" panose="020B0503020204020204" charset="-122"/>
            </a:endParaRPr>
          </a:p>
        </p:txBody>
      </p:sp>
      <p:sp>
        <p:nvSpPr>
          <p:cNvPr id="4" name="New shape"/>
          <p:cNvSpPr/>
          <p:nvPr/>
        </p:nvSpPr>
        <p:spPr>
          <a:xfrm>
            <a:off x="2340000" y="2494800"/>
            <a:ext cx="4152432"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2F66EE"/>
                </a:solidFill>
                <a:latin typeface="微软雅黑" panose="020B0503020204020204" charset="-122"/>
              </a:rPr>
              <a:t>01</a:t>
            </a:r>
            <a:r>
              <a:rPr sz="1800">
                <a:latin typeface="微软雅黑" panose="020B0503020204020204" charset="-122"/>
              </a:rPr>
              <a:t> </a:t>
            </a:r>
            <a:r>
              <a:rPr sz="1575" b="0" i="0">
                <a:solidFill>
                  <a:srgbClr val="000000"/>
                </a:solidFill>
                <a:latin typeface="微软雅黑" panose="020B0503020204020204" charset="-122"/>
              </a:rPr>
              <a:t>生物计算概述</a:t>
            </a:r>
            <a:endParaRPr sz="1575" b="0" i="0">
              <a:solidFill>
                <a:srgbClr val="000000"/>
              </a:solidFill>
              <a:latin typeface="微软雅黑" panose="020B0503020204020204" charset="-122"/>
            </a:endParaRPr>
          </a:p>
        </p:txBody>
      </p:sp>
      <p:sp>
        <p:nvSpPr>
          <p:cNvPr id="5" name="New shape"/>
          <p:cNvSpPr/>
          <p:nvPr/>
        </p:nvSpPr>
        <p:spPr>
          <a:xfrm>
            <a:off x="6484141" y="2494800"/>
            <a:ext cx="4152433"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2F66EE"/>
                </a:solidFill>
                <a:latin typeface="微软雅黑" panose="020B0503020204020204" charset="-122"/>
              </a:rPr>
              <a:t>02</a:t>
            </a:r>
            <a:r>
              <a:rPr sz="1800">
                <a:latin typeface="微软雅黑" panose="020B0503020204020204" charset="-122"/>
              </a:rPr>
              <a:t> </a:t>
            </a:r>
            <a:r>
              <a:rPr sz="1575" b="0" i="0">
                <a:solidFill>
                  <a:srgbClr val="000000"/>
                </a:solidFill>
                <a:latin typeface="微软雅黑" panose="020B0503020204020204" charset="-122"/>
              </a:rPr>
              <a:t>关键技术支撑</a:t>
            </a:r>
            <a:endParaRPr sz="1575" b="0" i="0">
              <a:solidFill>
                <a:srgbClr val="000000"/>
              </a:solidFill>
              <a:latin typeface="微软雅黑" panose="020B0503020204020204" charset="-122"/>
            </a:endParaRPr>
          </a:p>
        </p:txBody>
      </p:sp>
      <p:sp>
        <p:nvSpPr>
          <p:cNvPr id="6" name="New shape"/>
          <p:cNvSpPr/>
          <p:nvPr/>
        </p:nvSpPr>
        <p:spPr>
          <a:xfrm>
            <a:off x="2340000" y="2998223"/>
            <a:ext cx="4152432"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2F66EE"/>
                </a:solidFill>
                <a:latin typeface="微软雅黑" panose="020B0503020204020204" charset="-122"/>
              </a:rPr>
              <a:t>03</a:t>
            </a:r>
            <a:r>
              <a:rPr sz="1800">
                <a:latin typeface="微软雅黑" panose="020B0503020204020204" charset="-122"/>
              </a:rPr>
              <a:t> </a:t>
            </a:r>
            <a:r>
              <a:rPr sz="1575" b="0" i="0">
                <a:solidFill>
                  <a:srgbClr val="000000"/>
                </a:solidFill>
                <a:latin typeface="微软雅黑" panose="020B0503020204020204" charset="-122"/>
              </a:rPr>
              <a:t>应用领域全景</a:t>
            </a:r>
            <a:endParaRPr sz="1575" b="0" i="0">
              <a:solidFill>
                <a:srgbClr val="000000"/>
              </a:solidFill>
              <a:latin typeface="微软雅黑" panose="020B0503020204020204" charset="-122"/>
            </a:endParaRPr>
          </a:p>
        </p:txBody>
      </p:sp>
      <p:sp>
        <p:nvSpPr>
          <p:cNvPr id="7" name="New shape"/>
          <p:cNvSpPr/>
          <p:nvPr/>
        </p:nvSpPr>
        <p:spPr>
          <a:xfrm>
            <a:off x="6484141" y="2998223"/>
            <a:ext cx="4152433"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2F66EE"/>
                </a:solidFill>
                <a:latin typeface="微软雅黑" panose="020B0503020204020204" charset="-122"/>
              </a:rPr>
              <a:t>04</a:t>
            </a:r>
            <a:r>
              <a:rPr sz="1800">
                <a:latin typeface="微软雅黑" panose="020B0503020204020204" charset="-122"/>
              </a:rPr>
              <a:t> </a:t>
            </a:r>
            <a:r>
              <a:rPr sz="1575" b="0" i="0">
                <a:solidFill>
                  <a:srgbClr val="000000"/>
                </a:solidFill>
                <a:latin typeface="微软雅黑" panose="020B0503020204020204" charset="-122"/>
              </a:rPr>
              <a:t>行业挑战剖析</a:t>
            </a:r>
            <a:endParaRPr sz="1575" b="0" i="0">
              <a:solidFill>
                <a:srgbClr val="000000"/>
              </a:solidFill>
              <a:latin typeface="微软雅黑" panose="020B0503020204020204" charset="-122"/>
            </a:endParaRPr>
          </a:p>
        </p:txBody>
      </p:sp>
      <p:sp>
        <p:nvSpPr>
          <p:cNvPr id="8" name="New shape"/>
          <p:cNvSpPr/>
          <p:nvPr/>
        </p:nvSpPr>
        <p:spPr>
          <a:xfrm>
            <a:off x="2340000" y="3501646"/>
            <a:ext cx="4152432"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2F66EE"/>
                </a:solidFill>
                <a:latin typeface="微软雅黑" panose="020B0503020204020204" charset="-122"/>
              </a:rPr>
              <a:t>05</a:t>
            </a:r>
            <a:r>
              <a:rPr sz="1800">
                <a:latin typeface="微软雅黑" panose="020B0503020204020204" charset="-122"/>
              </a:rPr>
              <a:t> </a:t>
            </a:r>
            <a:r>
              <a:rPr sz="1575" b="0" i="0">
                <a:solidFill>
                  <a:srgbClr val="000000"/>
                </a:solidFill>
                <a:latin typeface="微软雅黑" panose="020B0503020204020204" charset="-122"/>
              </a:rPr>
              <a:t>未来趋势展望</a:t>
            </a:r>
            <a:endParaRPr sz="1575" b="0" i="0">
              <a:solidFill>
                <a:srgbClr val="00000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AI深度赋能</a:t>
            </a:r>
            <a:endParaRPr sz="3000" b="1" i="0">
              <a:solidFill>
                <a:srgbClr val="000000"/>
              </a:solidFill>
              <a:latin typeface="微软雅黑" panose="020B0503020204020204" charset="-122"/>
            </a:endParaRPr>
          </a:p>
        </p:txBody>
      </p:sp>
      <p:sp>
        <p:nvSpPr>
          <p:cNvPr id="4" name="New shape"/>
          <p:cNvSpPr/>
          <p:nvPr/>
        </p:nvSpPr>
        <p:spPr>
          <a:xfrm>
            <a:off x="1558800" y="2878466"/>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人工智能通过算法和模型优化，显著提升生物计算的效率与准确性。例如，在药物设计中，AI能够快速筛选化合物，加速新药研发过程。</a:t>
            </a:r>
            <a:endParaRPr sz="1575" b="0" i="0">
              <a:solidFill>
                <a:srgbClr val="000000"/>
              </a:solidFill>
              <a:latin typeface="微软雅黑" panose="020B0503020204020204" charset="-122"/>
            </a:endParaRPr>
          </a:p>
        </p:txBody>
      </p:sp>
      <p:sp>
        <p:nvSpPr>
          <p:cNvPr id="5" name="New shape"/>
          <p:cNvSpPr/>
          <p:nvPr/>
        </p:nvSpPr>
        <p:spPr>
          <a:xfrm>
            <a:off x="1556410" y="1627200"/>
            <a:ext cx="2580658" cy="1124265"/>
          </a:xfrm>
          <a:prstGeom prst="roundRect">
            <a:avLst>
              <a:gd name="adj" fmla="val 10888"/>
            </a:avLst>
          </a:prstGeom>
          <a:solidFill>
            <a:srgbClr val="DEEAFF"/>
          </a:solidFill>
          <a:ln w="6350">
            <a:solidFill>
              <a:srgbClr val="5049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2F66EE"/>
                </a:solidFill>
                <a:latin typeface="微软雅黑" panose="020B0503020204020204" charset="-122"/>
              </a:rPr>
              <a:t>AI在生物计算中的应用</a:t>
            </a:r>
            <a:endParaRPr sz="2100" b="1" i="0">
              <a:solidFill>
                <a:srgbClr val="2F66EE"/>
              </a:solidFill>
              <a:latin typeface="微软雅黑" panose="020B0503020204020204" charset="-122"/>
            </a:endParaRPr>
          </a:p>
        </p:txBody>
      </p:sp>
      <p:sp>
        <p:nvSpPr>
          <p:cNvPr id="6" name="New shape"/>
          <p:cNvSpPr/>
          <p:nvPr/>
        </p:nvSpPr>
        <p:spPr>
          <a:xfrm>
            <a:off x="4430015" y="2878465"/>
            <a:ext cx="2744215" cy="225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人工智能技术在处理海量基因组数据方面展现出巨大潜力。通过深度学习等方法，AI可以识别基因变异模式，为疾病研究和治疗提供精准依据。</a:t>
            </a:r>
            <a:endParaRPr sz="1575" b="0" i="0">
              <a:solidFill>
                <a:srgbClr val="000000"/>
              </a:solidFill>
              <a:latin typeface="微软雅黑" panose="020B0503020204020204" charset="-122"/>
            </a:endParaRPr>
          </a:p>
        </p:txBody>
      </p:sp>
      <p:sp>
        <p:nvSpPr>
          <p:cNvPr id="7" name="New shape"/>
          <p:cNvSpPr/>
          <p:nvPr/>
        </p:nvSpPr>
        <p:spPr>
          <a:xfrm>
            <a:off x="4427625" y="1627200"/>
            <a:ext cx="2580660" cy="1124265"/>
          </a:xfrm>
          <a:prstGeom prst="roundRect">
            <a:avLst>
              <a:gd name="adj" fmla="val 10888"/>
            </a:avLst>
          </a:prstGeom>
          <a:solidFill>
            <a:srgbClr val="DEEAFF"/>
          </a:solidFill>
          <a:ln w="6350">
            <a:solidFill>
              <a:srgbClr val="5049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2F66EE"/>
                </a:solidFill>
                <a:latin typeface="微软雅黑" panose="020B0503020204020204" charset="-122"/>
              </a:rPr>
              <a:t>AI助力基因组数据分析</a:t>
            </a:r>
            <a:endParaRPr sz="2100" b="1" i="0">
              <a:solidFill>
                <a:srgbClr val="2F66EE"/>
              </a:solidFill>
              <a:latin typeface="微软雅黑" panose="020B0503020204020204" charset="-122"/>
            </a:endParaRPr>
          </a:p>
        </p:txBody>
      </p:sp>
      <p:sp>
        <p:nvSpPr>
          <p:cNvPr id="8" name="New shape"/>
          <p:cNvSpPr/>
          <p:nvPr/>
        </p:nvSpPr>
        <p:spPr>
          <a:xfrm>
            <a:off x="7301229" y="2878466"/>
            <a:ext cx="2744216"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利用AI技术，科学家能够更高效地预测蛋白质三维结构。这对于理解蛋白质功能、开发新型药物具有重要意义，是生物计算领域的一大突破。</a:t>
            </a:r>
            <a:endParaRPr sz="1575" b="0" i="0">
              <a:solidFill>
                <a:srgbClr val="000000"/>
              </a:solidFill>
              <a:latin typeface="微软雅黑" panose="020B0503020204020204" charset="-122"/>
            </a:endParaRPr>
          </a:p>
        </p:txBody>
      </p:sp>
      <p:sp>
        <p:nvSpPr>
          <p:cNvPr id="9" name="New shape"/>
          <p:cNvSpPr/>
          <p:nvPr/>
        </p:nvSpPr>
        <p:spPr>
          <a:xfrm>
            <a:off x="7298841" y="1627200"/>
            <a:ext cx="2580658" cy="1124266"/>
          </a:xfrm>
          <a:prstGeom prst="roundRect">
            <a:avLst>
              <a:gd name="adj" fmla="val 10888"/>
            </a:avLst>
          </a:prstGeom>
          <a:solidFill>
            <a:srgbClr val="DEEAFF"/>
          </a:solidFill>
          <a:ln w="6350">
            <a:solidFill>
              <a:srgbClr val="5049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2F66EE"/>
                </a:solidFill>
                <a:latin typeface="微软雅黑" panose="020B0503020204020204" charset="-122"/>
              </a:rPr>
              <a:t>AI推动蛋白质结构预测</a:t>
            </a:r>
            <a:endParaRPr sz="2100" b="1" i="0">
              <a:solidFill>
                <a:srgbClr val="2F66E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多组学整合潮</a:t>
            </a:r>
            <a:endParaRPr sz="3000" b="1" i="0">
              <a:solidFill>
                <a:srgbClr val="000000"/>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多组学整合概述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多组学整合是将基因组学、蛋白质组学等不同层面的数据进行综合分析，以揭示生物系统的整体功能和相互关系。</a:t>
            </a:r>
            <a:endParaRPr sz="1575" b="0" i="0">
              <a:solidFill>
                <a:srgbClr val="000000"/>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关键技术和工具</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包括高通量测序技术、生物信息学分析平台等，这些技术和工具为多组学数据的收集和整合提供了强有力的支持。</a:t>
            </a:r>
            <a:endParaRPr sz="1575" b="0" i="0">
              <a:solidFill>
                <a:srgbClr val="000000"/>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应用前景与挑战</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多组学整合在疾病诊断、药物开发等方面展现出巨大潜力，但也面临着数据异质性处理、跨学科合作等挑战。</a:t>
            </a:r>
            <a:endParaRPr sz="1575" b="0" i="0">
              <a:solidFill>
                <a:srgbClr val="000000"/>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临床转化加速</a:t>
            </a:r>
            <a:endParaRPr sz="3000" b="1" i="0">
              <a:solidFill>
                <a:srgbClr val="000000"/>
              </a:solidFill>
              <a:latin typeface="微软雅黑" panose="020B0503020204020204" charset="-122"/>
            </a:endParaRPr>
          </a:p>
        </p:txBody>
      </p:sp>
      <p:sp>
        <p:nvSpPr>
          <p:cNvPr id="4" name="New shape"/>
          <p:cNvSpPr/>
          <p:nvPr/>
        </p:nvSpPr>
        <p:spPr>
          <a:xfrm>
            <a:off x="1558800" y="1627200"/>
            <a:ext cx="2744215" cy="17677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临床数据集成</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通过高效算法整合患者多维数据，为精准医疗提供支持，加速个性化治疗方案的制定。</a:t>
            </a:r>
            <a:endParaRPr sz="1575" b="0" i="0">
              <a:solidFill>
                <a:srgbClr val="000000"/>
              </a:solidFill>
              <a:latin typeface="微软雅黑" panose="020B0503020204020204" charset="-122"/>
            </a:endParaRPr>
          </a:p>
        </p:txBody>
      </p:sp>
      <p:sp>
        <p:nvSpPr>
          <p:cNvPr id="5" name="New shape"/>
          <p:cNvSpPr/>
          <p:nvPr/>
        </p:nvSpPr>
        <p:spPr>
          <a:xfrm>
            <a:off x="4430015" y="1627200"/>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智能诊断辅助</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利用机器学习技术分析医学影像与病历记录，提高疾病早期检测的准确性，缩短诊断时间。</a:t>
            </a:r>
            <a:endParaRPr sz="1575" b="0" i="0">
              <a:solidFill>
                <a:srgbClr val="000000"/>
              </a:solidFill>
              <a:latin typeface="微软雅黑" panose="020B0503020204020204" charset="-122"/>
            </a:endParaRPr>
          </a:p>
        </p:txBody>
      </p:sp>
      <p:sp>
        <p:nvSpPr>
          <p:cNvPr id="6" name="New shape"/>
          <p:cNvSpPr/>
          <p:nvPr/>
        </p:nvSpPr>
        <p:spPr>
          <a:xfrm>
            <a:off x="7301229" y="1627200"/>
            <a:ext cx="2744216" cy="17677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药物研发优化</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生物计算模型助力新药筛选，预测药物效果与副作用，显著提升研发效率与成功率。</a:t>
            </a:r>
            <a:endParaRPr sz="1575" b="0" i="0">
              <a:solidFill>
                <a:srgbClr val="00000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2" name="New shape"/>
          <p:cNvSpPr/>
          <p:nvPr/>
        </p:nvSpPr>
        <p:spPr>
          <a:xfrm>
            <a:off x="611778" y="2635727"/>
            <a:ext cx="11038043"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4800" b="1" i="0">
                <a:solidFill>
                  <a:srgbClr val="000000"/>
                </a:solidFill>
                <a:latin typeface="微软雅黑" panose="020B0503020204020204" charset="-122"/>
              </a:rPr>
              <a:t>谢 谢 大 家</a:t>
            </a:r>
            <a:endParaRPr sz="4800" b="1" i="0">
              <a:solidFill>
                <a:srgbClr val="00000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EF0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2F66EE"/>
                </a:solidFill>
                <a:latin typeface="微软雅黑" panose="020B0503020204020204" charset="-122"/>
              </a:rPr>
              <a:t>01</a:t>
            </a:r>
            <a:endParaRPr sz="4800" b="1" i="0">
              <a:solidFill>
                <a:srgbClr val="2F66EE"/>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049D5"/>
                </a:solidFill>
                <a:latin typeface="微软雅黑" panose="020B0503020204020204" charset="-122"/>
              </a:rPr>
              <a:t>生物计算概述</a:t>
            </a:r>
            <a:endParaRPr sz="4800" b="1" i="0">
              <a:solidFill>
                <a:srgbClr val="5049D5"/>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定义与范畴</a:t>
            </a:r>
            <a:endParaRPr sz="3000" b="1" i="0">
              <a:solidFill>
                <a:srgbClr val="000000"/>
              </a:solidFill>
              <a:latin typeface="微软雅黑" panose="020B0503020204020204" charset="-122"/>
            </a:endParaRPr>
          </a:p>
        </p:txBody>
      </p:sp>
      <p:sp>
        <p:nvSpPr>
          <p:cNvPr id="4" name="New shape"/>
          <p:cNvSpPr/>
          <p:nvPr/>
        </p:nvSpPr>
        <p:spPr>
          <a:xfrm>
            <a:off x="6458401" y="1735403"/>
            <a:ext cx="4545078"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生物计算的定义</a:t>
            </a:r>
            <a:endParaRPr sz="2100" b="1" i="0">
              <a:solidFill>
                <a:srgbClr val="2F66EE"/>
              </a:solidFill>
              <a:latin typeface="微软雅黑" panose="020B0503020204020204" charset="-122"/>
            </a:endParaRPr>
          </a:p>
          <a:p>
            <a:pPr algn="l">
              <a:lnSpc>
                <a:spcPct val="150000"/>
              </a:lnSpc>
            </a:pPr>
            <a:r>
              <a:rPr sz="1575" b="0" i="0">
                <a:solidFill>
                  <a:srgbClr val="000000"/>
                </a:solidFill>
                <a:latin typeface="微软雅黑" panose="020B0503020204020204" charset="-122"/>
              </a:rPr>
              <a:t>生物计算是一种结合生物学原理与计算技术的交叉学科，旨在模拟、优化和解决生物学问题。</a:t>
            </a:r>
            <a:endParaRPr sz="1575" b="0" i="0">
              <a:solidFill>
                <a:srgbClr val="000000"/>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2F66EE"/>
                </a:solidFill>
                <a:latin typeface="微软雅黑" panose="020B0503020204020204" charset="-122"/>
              </a:rPr>
              <a:t>生物计算的范畴</a:t>
            </a:r>
            <a:endParaRPr sz="2100" b="1" i="0">
              <a:solidFill>
                <a:srgbClr val="2F66EE"/>
              </a:solidFill>
              <a:latin typeface="微软雅黑" panose="020B0503020204020204" charset="-122"/>
            </a:endParaRPr>
          </a:p>
          <a:p>
            <a:pPr algn="r">
              <a:lnSpc>
                <a:spcPct val="150000"/>
              </a:lnSpc>
            </a:pPr>
            <a:r>
              <a:rPr sz="1575" b="0" i="0">
                <a:solidFill>
                  <a:srgbClr val="000000"/>
                </a:solidFill>
                <a:latin typeface="微软雅黑" panose="020B0503020204020204" charset="-122"/>
              </a:rPr>
              <a:t>生物计算涵盖了基因组学、蛋白质组学、代谢网络分析等多个领域，通过算法模型揭示生命现象的内在规律。</a:t>
            </a:r>
            <a:endParaRPr sz="1575" b="0" i="0">
              <a:solidFill>
                <a:srgbClr val="000000"/>
              </a:solidFill>
              <a:latin typeface="微软雅黑" panose="020B0503020204020204" charset="-122"/>
            </a:endParaRPr>
          </a:p>
        </p:txBody>
      </p:sp>
      <p:sp>
        <p:nvSpPr>
          <p:cNvPr id="6" name="New shape"/>
          <p:cNvSpPr/>
          <p:nvPr/>
        </p:nvSpPr>
        <p:spPr>
          <a:xfrm>
            <a:off x="6458401" y="3365807"/>
            <a:ext cx="4554174"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生物计算的应用</a:t>
            </a:r>
            <a:endParaRPr sz="2100" b="1" i="0">
              <a:solidFill>
                <a:srgbClr val="2F66EE"/>
              </a:solidFill>
              <a:latin typeface="微软雅黑" panose="020B0503020204020204" charset="-122"/>
            </a:endParaRPr>
          </a:p>
          <a:p>
            <a:pPr algn="l">
              <a:lnSpc>
                <a:spcPct val="150000"/>
              </a:lnSpc>
            </a:pPr>
            <a:r>
              <a:rPr sz="1575" b="0" i="0">
                <a:solidFill>
                  <a:srgbClr val="000000"/>
                </a:solidFill>
                <a:latin typeface="微软雅黑" panose="020B0503020204020204" charset="-122"/>
              </a:rPr>
              <a:t>生物计算在药物设计、疾病诊断、农业优化等方面有重要应用，推动了生物技术的快速发展。</a:t>
            </a:r>
            <a:endParaRPr sz="1575" b="0" i="0">
              <a:solidFill>
                <a:srgbClr val="000000"/>
              </a:solidFill>
              <a:latin typeface="微软雅黑" panose="020B0503020204020204" charset="-122"/>
            </a:endParaRPr>
          </a:p>
        </p:txBody>
      </p:sp>
      <p:sp>
        <p:nvSpPr>
          <p:cNvPr id="7" name="New shape"/>
          <p:cNvSpPr/>
          <p:nvPr/>
        </p:nvSpPr>
        <p:spPr>
          <a:xfrm>
            <a:off x="5965200" y="2106203"/>
            <a:ext cx="39600" cy="284197"/>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915943"/>
            <a:ext cx="309600" cy="396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735403"/>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发展历程脉络</a:t>
            </a:r>
            <a:endParaRPr sz="3000" b="1" i="0">
              <a:solidFill>
                <a:srgbClr val="000000"/>
              </a:solidFill>
              <a:latin typeface="微软雅黑" panose="020B0503020204020204" charset="-122"/>
            </a:endParaRPr>
          </a:p>
        </p:txBody>
      </p:sp>
      <p:sp>
        <p:nvSpPr>
          <p:cNvPr id="4" name="New shape"/>
          <p:cNvSpPr/>
          <p:nvPr/>
        </p:nvSpPr>
        <p:spPr>
          <a:xfrm>
            <a:off x="1558800"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生物计算源于对生命科学和计算机科学的交叉研究，旨在通过模仿自然生物过程来解决复杂问题。</a:t>
            </a:r>
            <a:endParaRPr sz="1575" b="0" i="0">
              <a:solidFill>
                <a:srgbClr val="000000"/>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DEEAFF"/>
          </a:solidFill>
          <a:ln w="6350">
            <a:solidFill>
              <a:srgbClr val="5049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2F66EE"/>
                </a:solidFill>
                <a:latin typeface="微软雅黑" panose="020B0503020204020204" charset="-122"/>
              </a:rPr>
              <a:t>生物计算的起源</a:t>
            </a:r>
            <a:endParaRPr sz="2100" b="1" i="0">
              <a:solidFill>
                <a:srgbClr val="2F66EE"/>
              </a:solidFill>
              <a:latin typeface="微软雅黑" panose="020B0503020204020204" charset="-122"/>
            </a:endParaRPr>
          </a:p>
        </p:txBody>
      </p:sp>
      <p:sp>
        <p:nvSpPr>
          <p:cNvPr id="6" name="New shape"/>
          <p:cNvSpPr/>
          <p:nvPr/>
        </p:nvSpPr>
        <p:spPr>
          <a:xfrm>
            <a:off x="4430015" y="2402270"/>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从DNA计算的提出到人工生命的发展，生物计算领域经历了多个关键阶段，每个阶段都标志着技术的进步和应用的拓展。</a:t>
            </a:r>
            <a:endParaRPr sz="1575" b="0" i="0">
              <a:solidFill>
                <a:srgbClr val="000000"/>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DEEAFF"/>
          </a:solidFill>
          <a:ln w="6350">
            <a:solidFill>
              <a:srgbClr val="5049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2F66EE"/>
                </a:solidFill>
                <a:latin typeface="微软雅黑" panose="020B0503020204020204" charset="-122"/>
              </a:rPr>
              <a:t>发展历程与里程碑</a:t>
            </a:r>
            <a:endParaRPr sz="2100" b="1" i="0">
              <a:solidFill>
                <a:srgbClr val="2F66EE"/>
              </a:solidFill>
              <a:latin typeface="微软雅黑" panose="020B0503020204020204" charset="-122"/>
            </a:endParaRPr>
          </a:p>
        </p:txBody>
      </p:sp>
      <p:sp>
        <p:nvSpPr>
          <p:cNvPr id="8" name="New shape"/>
          <p:cNvSpPr/>
          <p:nvPr/>
        </p:nvSpPr>
        <p:spPr>
          <a:xfrm>
            <a:off x="7301229" y="2878466"/>
            <a:ext cx="2744216"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随着生物技术和计算技术的融合，生物计算正朝着更高效、更智能的方向发展，预计将在医疗、环保等领域发挥重要作用。</a:t>
            </a:r>
            <a:endParaRPr sz="1575" b="0" i="0">
              <a:solidFill>
                <a:srgbClr val="000000"/>
              </a:solidFill>
              <a:latin typeface="微软雅黑" panose="020B0503020204020204" charset="-122"/>
            </a:endParaRPr>
          </a:p>
        </p:txBody>
      </p:sp>
      <p:sp>
        <p:nvSpPr>
          <p:cNvPr id="9" name="New shape"/>
          <p:cNvSpPr/>
          <p:nvPr/>
        </p:nvSpPr>
        <p:spPr>
          <a:xfrm>
            <a:off x="7298841" y="1627200"/>
            <a:ext cx="2580658" cy="1124266"/>
          </a:xfrm>
          <a:prstGeom prst="roundRect">
            <a:avLst>
              <a:gd name="adj" fmla="val 10888"/>
            </a:avLst>
          </a:prstGeom>
          <a:solidFill>
            <a:srgbClr val="DEEAFF"/>
          </a:solidFill>
          <a:ln w="6350">
            <a:solidFill>
              <a:srgbClr val="5049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2F66EE"/>
                </a:solidFill>
                <a:latin typeface="微软雅黑" panose="020B0503020204020204" charset="-122"/>
              </a:rPr>
              <a:t>当前趋势与未来展望</a:t>
            </a:r>
            <a:endParaRPr sz="2100" b="1" i="0">
              <a:solidFill>
                <a:srgbClr val="2F66E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核心价值体现</a:t>
            </a:r>
            <a:endParaRPr sz="3000" b="1" i="0">
              <a:solidFill>
                <a:srgbClr val="000000"/>
              </a:solidFill>
              <a:latin typeface="微软雅黑" panose="020B0503020204020204" charset="-122"/>
            </a:endParaRPr>
          </a:p>
        </p:txBody>
      </p:sp>
      <p:sp>
        <p:nvSpPr>
          <p:cNvPr id="4" name="New shape"/>
          <p:cNvSpPr/>
          <p:nvPr/>
        </p:nvSpPr>
        <p:spPr>
          <a:xfrm>
            <a:off x="1558800" y="301188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生物计算的定义</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生物计算是利用生物系统或原理来设计和实现计算模型和算法，旨在解决传统计算难以处理的问题。</a:t>
            </a:r>
            <a:endParaRPr sz="1575" b="0" i="0">
              <a:solidFill>
                <a:srgbClr val="000000"/>
              </a:solidFill>
              <a:latin typeface="微软雅黑" panose="020B0503020204020204" charset="-122"/>
            </a:endParaRPr>
          </a:p>
        </p:txBody>
      </p:sp>
      <p:sp>
        <p:nvSpPr>
          <p:cNvPr id="5" name="New shape"/>
          <p:cNvSpPr/>
          <p:nvPr/>
        </p:nvSpPr>
        <p:spPr>
          <a:xfrm>
            <a:off x="4430015" y="3011879"/>
            <a:ext cx="2744215"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生物计算的应用领域</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生物计算在基因工程、药物设计、疾病诊断等领域展现出巨大潜力，通过模拟生物过程加速科学发现与技术创新。</a:t>
            </a:r>
            <a:endParaRPr sz="1575" b="0" i="0">
              <a:solidFill>
                <a:srgbClr val="000000"/>
              </a:solidFill>
              <a:latin typeface="微软雅黑" panose="020B0503020204020204" charset="-122"/>
            </a:endParaRPr>
          </a:p>
        </p:txBody>
      </p:sp>
      <p:sp>
        <p:nvSpPr>
          <p:cNvPr id="6" name="New shape"/>
          <p:cNvSpPr/>
          <p:nvPr/>
        </p:nvSpPr>
        <p:spPr>
          <a:xfrm>
            <a:off x="7301229" y="3011879"/>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生物计算的未来趋势</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随着生物技术与计算科学的深度融合，生物计算预计将在精准医疗、智能材料开发等方面发挥更大作用，推动科技进步。</a:t>
            </a:r>
            <a:endParaRPr sz="1575" b="0" i="0">
              <a:solidFill>
                <a:srgbClr val="000000"/>
              </a:solidFill>
              <a:latin typeface="微软雅黑" panose="020B0503020204020204" charset="-122"/>
            </a:endParaRPr>
          </a:p>
        </p:txBody>
      </p:sp>
      <p:pic>
        <p:nvPicPr>
          <p:cNvPr id="7" name="New picture"/>
          <p:cNvPicPr/>
          <p:nvPr/>
        </p:nvPicPr>
        <p:blipFill>
          <a:blip r:embed="rId3"/>
          <a:srcRect/>
          <a:stretch>
            <a:fillRect/>
          </a:stretch>
        </p:blipFill>
        <p:spPr>
          <a:xfrm>
            <a:off x="1558800" y="1342800"/>
            <a:ext cx="2738736" cy="1540539"/>
          </a:xfrm>
          <a:prstGeom prst="rect">
            <a:avLst/>
          </a:prstGeom>
          <a:ln>
            <a:noFill/>
          </a:ln>
        </p:spPr>
      </p:pic>
      <p:pic>
        <p:nvPicPr>
          <p:cNvPr id="8" name="New picture"/>
          <p:cNvPicPr/>
          <p:nvPr/>
        </p:nvPicPr>
        <p:blipFill>
          <a:blip r:embed="rId3"/>
          <a:srcRect/>
          <a:stretch>
            <a:fillRect/>
          </a:stretch>
        </p:blipFill>
        <p:spPr>
          <a:xfrm>
            <a:off x="4430015" y="1342800"/>
            <a:ext cx="2738736" cy="1540539"/>
          </a:xfrm>
          <a:prstGeom prst="rect">
            <a:avLst/>
          </a:prstGeom>
          <a:ln>
            <a:noFill/>
          </a:ln>
        </p:spPr>
      </p:pic>
      <p:pic>
        <p:nvPicPr>
          <p:cNvPr id="9" name="New picture"/>
          <p:cNvPicPr/>
          <p:nvPr/>
        </p:nvPicPr>
        <p:blipFill>
          <a:blip r:embed="rId3"/>
          <a:srcRect/>
          <a:stretch>
            <a:fillRect/>
          </a:stretch>
        </p:blipFill>
        <p:spPr>
          <a:xfrm>
            <a:off x="7301230" y="1342800"/>
            <a:ext cx="2738736" cy="1540539"/>
          </a:xfrm>
          <a:prstGeom prst="rect">
            <a:avLst/>
          </a:prstGeom>
          <a:ln>
            <a:noFill/>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EF0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2F66EE"/>
                </a:solidFill>
                <a:latin typeface="微软雅黑" panose="020B0503020204020204" charset="-122"/>
              </a:rPr>
              <a:t>02</a:t>
            </a:r>
            <a:endParaRPr sz="4800" b="1" i="0">
              <a:solidFill>
                <a:srgbClr val="2F66EE"/>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049D5"/>
                </a:solidFill>
                <a:latin typeface="微软雅黑" panose="020B0503020204020204" charset="-122"/>
              </a:rPr>
              <a:t>关键技术支撑</a:t>
            </a:r>
            <a:endParaRPr sz="4800" b="1" i="0">
              <a:solidFill>
                <a:srgbClr val="5049D5"/>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算法模型构建</a:t>
            </a:r>
            <a:endParaRPr sz="3000" b="1" i="0">
              <a:solidFill>
                <a:srgbClr val="000000"/>
              </a:solidFill>
              <a:latin typeface="微软雅黑" panose="020B0503020204020204" charset="-122"/>
            </a:endParaRPr>
          </a:p>
        </p:txBody>
      </p:sp>
      <p:sp>
        <p:nvSpPr>
          <p:cNvPr id="4" name="New shape"/>
          <p:cNvSpPr/>
          <p:nvPr/>
        </p:nvSpPr>
        <p:spPr>
          <a:xfrm>
            <a:off x="1558800" y="1627201"/>
            <a:ext cx="3040541" cy="3627440"/>
          </a:xfrm>
          <a:prstGeom prst="roundRect">
            <a:avLst>
              <a:gd name="adj" fmla="val 10000"/>
            </a:avLst>
          </a:prstGeom>
          <a:solidFill>
            <a:srgbClr val="DEEAFF"/>
          </a:solidFill>
          <a:ln w="6350">
            <a:solidFill>
              <a:srgbClr val="2F6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2F66EE"/>
                </a:solidFill>
                <a:latin typeface="微软雅黑" panose="020B0503020204020204" charset="-122"/>
              </a:rPr>
              <a:t>生物计算概述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生物计算是利用生物技术和计算机科学交叉的新兴领域，旨在模拟生物系统解决复杂问题。通过算法模型构建，实现对生物过程的精准预测和调控。</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41" y="1627201"/>
            <a:ext cx="3040541" cy="3627439"/>
          </a:xfrm>
          <a:prstGeom prst="roundRect">
            <a:avLst>
              <a:gd name="adj" fmla="val 10000"/>
            </a:avLst>
          </a:prstGeom>
          <a:solidFill>
            <a:srgbClr val="DEEAFF"/>
          </a:solidFill>
          <a:ln w="6350">
            <a:solidFill>
              <a:srgbClr val="2F6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2F66EE"/>
                </a:solidFill>
                <a:latin typeface="微软雅黑" panose="020B0503020204020204" charset="-122"/>
              </a:rPr>
              <a:t>常用算法模型介绍</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常用的生物计算算法模型包括遗传算法、神经网络和支持向量机等。这些模型在基因组学、蛋白质组学等领域有广泛应用，助力生物信息学研究进展。</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86" y="1627201"/>
            <a:ext cx="3040541" cy="3627439"/>
          </a:xfrm>
          <a:prstGeom prst="roundRect">
            <a:avLst>
              <a:gd name="adj" fmla="val 10000"/>
            </a:avLst>
          </a:prstGeom>
          <a:solidFill>
            <a:srgbClr val="DEEAFF"/>
          </a:solidFill>
          <a:ln w="6350">
            <a:solidFill>
              <a:srgbClr val="2F6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2F66EE"/>
                </a:solidFill>
                <a:latin typeface="微软雅黑" panose="020B0503020204020204" charset="-122"/>
              </a:rPr>
              <a:t>模型优化与应用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模型优化是提高计算准确性和效率的关键步骤。通过参数调优、数据增强等方法，提升模型性能，广泛应用于药物设计、疾病诊断等生物医疗领域。</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数据处理体系</a:t>
            </a:r>
            <a:endParaRPr sz="3000" b="1" i="0">
              <a:solidFill>
                <a:srgbClr val="000000"/>
              </a:solidFill>
              <a:latin typeface="微软雅黑" panose="020B0503020204020204" charset="-122"/>
            </a:endParaRPr>
          </a:p>
        </p:txBody>
      </p:sp>
      <p:sp>
        <p:nvSpPr>
          <p:cNvPr id="4" name="New shape"/>
          <p:cNvSpPr/>
          <p:nvPr/>
        </p:nvSpPr>
        <p:spPr>
          <a:xfrm>
            <a:off x="6458401" y="1555200"/>
            <a:ext cx="4545078"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数据处理基础</a:t>
            </a:r>
            <a:endParaRPr sz="2100" b="1" i="0">
              <a:solidFill>
                <a:srgbClr val="2F66EE"/>
              </a:solidFill>
              <a:latin typeface="微软雅黑" panose="020B0503020204020204" charset="-122"/>
            </a:endParaRPr>
          </a:p>
          <a:p>
            <a:pPr algn="l">
              <a:lnSpc>
                <a:spcPct val="150000"/>
              </a:lnSpc>
            </a:pPr>
            <a:r>
              <a:rPr sz="1575" b="0" i="0">
                <a:solidFill>
                  <a:srgbClr val="000000"/>
                </a:solidFill>
                <a:latin typeface="微软雅黑" panose="020B0503020204020204" charset="-122"/>
              </a:rPr>
              <a:t>生物计算中的数据处理，涉及收集、整理和分析生物信息数据，为后续研究提供基础。</a:t>
            </a:r>
            <a:endParaRPr sz="1575" b="0" i="0">
              <a:solidFill>
                <a:srgbClr val="000000"/>
              </a:solidFill>
              <a:latin typeface="微软雅黑" panose="020B0503020204020204" charset="-122"/>
            </a:endParaRPr>
          </a:p>
        </p:txBody>
      </p:sp>
      <p:sp>
        <p:nvSpPr>
          <p:cNvPr id="5" name="New shape"/>
          <p:cNvSpPr/>
          <p:nvPr/>
        </p:nvSpPr>
        <p:spPr>
          <a:xfrm>
            <a:off x="981860" y="2390400"/>
            <a:ext cx="4545077"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2F66EE"/>
                </a:solidFill>
                <a:latin typeface="微软雅黑" panose="020B0503020204020204" charset="-122"/>
              </a:rPr>
              <a:t>数据清洗与转换</a:t>
            </a:r>
            <a:endParaRPr sz="2100" b="1" i="0">
              <a:solidFill>
                <a:srgbClr val="2F66EE"/>
              </a:solidFill>
              <a:latin typeface="微软雅黑" panose="020B0503020204020204" charset="-122"/>
            </a:endParaRPr>
          </a:p>
          <a:p>
            <a:pPr algn="r">
              <a:lnSpc>
                <a:spcPct val="150000"/>
              </a:lnSpc>
            </a:pPr>
            <a:r>
              <a:rPr sz="1575" b="0" i="0">
                <a:solidFill>
                  <a:srgbClr val="000000"/>
                </a:solidFill>
                <a:latin typeface="微软雅黑" panose="020B0503020204020204" charset="-122"/>
              </a:rPr>
              <a:t>数据清洗包括去除错误和冗余数据，转换则将原始数据转化为适合分析的格式，确保数据质量。</a:t>
            </a:r>
            <a:endParaRPr sz="1575" b="0" i="0">
              <a:solidFill>
                <a:srgbClr val="000000"/>
              </a:solidFill>
              <a:latin typeface="微软雅黑" panose="020B0503020204020204" charset="-122"/>
            </a:endParaRPr>
          </a:p>
        </p:txBody>
      </p:sp>
      <p:sp>
        <p:nvSpPr>
          <p:cNvPr id="6" name="New shape"/>
          <p:cNvSpPr/>
          <p:nvPr/>
        </p:nvSpPr>
        <p:spPr>
          <a:xfrm>
            <a:off x="6458401" y="3005402"/>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数据分析方法</a:t>
            </a:r>
            <a:endParaRPr sz="2100" b="1" i="0">
              <a:solidFill>
                <a:srgbClr val="2F66EE"/>
              </a:solidFill>
              <a:latin typeface="微软雅黑" panose="020B0503020204020204" charset="-122"/>
            </a:endParaRPr>
          </a:p>
          <a:p>
            <a:pPr algn="l">
              <a:lnSpc>
                <a:spcPct val="150000"/>
              </a:lnSpc>
            </a:pPr>
            <a:r>
              <a:rPr sz="1575" b="0" i="0">
                <a:solidFill>
                  <a:srgbClr val="000000"/>
                </a:solidFill>
                <a:latin typeface="微软雅黑" panose="020B0503020204020204" charset="-122"/>
              </a:rPr>
              <a:t>应用统计学、机器学习等方法对处理后的数据进行分析，提取有用信息，支持生物计算的研究和应用。</a:t>
            </a:r>
            <a:endParaRPr sz="1575" b="0" i="0">
              <a:solidFill>
                <a:srgbClr val="000000"/>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0"/>
            <a:ext cx="39600" cy="244201"/>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0"/>
            <a:ext cx="309600" cy="396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0"/>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376202"/>
            <a:ext cx="39600" cy="4572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185942"/>
            <a:ext cx="309600" cy="396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005402"/>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tags/tag1.xml><?xml version="1.0" encoding="utf-8"?>
<p:tagLst xmlns:p="http://schemas.openxmlformats.org/presentationml/2006/main">
  <p:tag name="AS_NET" val="Unix 5.4 unknown"/>
  <p:tag name="AS_OS" val="Unix 5.4 unknown"/>
  <p:tag name="AS_RELEASE_DATE" val="2013.12.17"/>
  <p:tag name="AS_TITLE" val="Spire.Presentation for .NET "/>
  <p:tag name="AS_VERSION" val="2.1.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2719</Words>
  <Application>WPS 演示</Application>
  <PresentationFormat>全屏显示(4:3)</PresentationFormat>
  <Paragraphs>247</Paragraphs>
  <Slides>23</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23</vt:i4>
      </vt:variant>
    </vt:vector>
  </HeadingPairs>
  <TitlesOfParts>
    <vt:vector size="30" baseType="lpstr">
      <vt:lpstr>Arial</vt:lpstr>
      <vt:lpstr>宋体</vt:lpstr>
      <vt:lpstr>Wingdings</vt:lpstr>
      <vt:lpstr>微软雅黑</vt:lpstr>
      <vt:lpstr>Calibri</vt:lpstr>
      <vt:lpstr>Arial Unicode MS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玄月冰灵</cp:lastModifiedBy>
  <cp:revision>2</cp:revision>
  <dcterms:created xsi:type="dcterms:W3CDTF">2025-09-30T13:10:00Z</dcterms:created>
  <dcterms:modified xsi:type="dcterms:W3CDTF">2025-09-30T13:09:43Z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725FB4B7EEBF4BD099277D5578174986_12</vt:lpwstr>
  </property>
  <property fmtid="{D5CDD505-2E9C-101B-9397-08002B2CF9AE}" pid="3" name="KSOProductBuildVer">
    <vt:lpwstr>2052-12.1.0.22529</vt:lpwstr>
  </property>
</Properties>
</file>