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 type="screen16x9"/>
  <p:notesSz cx="6858000" cy="9144000"/>
  <p:custDataLst>
    <p:tags r:id="rId3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21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3" Type="http://schemas.openxmlformats.org/officeDocument/2006/relationships/tags" Target="tags/tag1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</p:spPr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</p:spPr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611778" y="1514467"/>
            <a:ext cx="11038043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4800" b="1" i="0">
                <a:solidFill>
                  <a:srgbClr val="000000"/>
                </a:solidFill>
                <a:latin typeface="微软雅黑" panose="020B0503020204020204" charset="-122"/>
              </a:rPr>
              <a:t>解码视频理解核心技术</a:t>
            </a:r>
            <a:endParaRPr sz="48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3" name="New shape"/>
          <p:cNvSpPr/>
          <p:nvPr/>
        </p:nvSpPr>
        <p:spPr>
          <a:xfrm>
            <a:off x="622800" y="3101012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4" name="New shape"/>
          <p:cNvSpPr/>
          <p:nvPr/>
        </p:nvSpPr>
        <p:spPr>
          <a:xfrm>
            <a:off x="611778" y="3101012"/>
            <a:ext cx="11038043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3000" b="1" i="0">
                <a:solidFill>
                  <a:srgbClr val="E45E03"/>
                </a:solidFill>
                <a:latin typeface="微软雅黑" panose="020B0503020204020204" charset="-122"/>
              </a:rPr>
              <a:t>深度解析与实践应用路径</a:t>
            </a:r>
            <a:endParaRPr sz="3000" b="1" i="0">
              <a:solidFill>
                <a:srgbClr val="E45E03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6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7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8" name="New shape"/>
          <p:cNvSpPr/>
          <p:nvPr/>
        </p:nvSpPr>
        <p:spPr>
          <a:xfrm>
            <a:off x="611778" y="4136689"/>
            <a:ext cx="11038043" cy="4552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作者：</a:t>
            </a:r>
            <a:r>
              <a:rPr lang="zh-CN" sz="1575" b="0" i="0">
                <a:solidFill>
                  <a:srgbClr val="000000"/>
                </a:solidFill>
                <a:latin typeface="微软雅黑" panose="020B0503020204020204" charset="-122"/>
              </a:rPr>
              <a:t>张抿</a:t>
            </a:r>
            <a:r>
              <a:rPr lang="zh-CN" sz="1575" b="0" i="0">
                <a:solidFill>
                  <a:srgbClr val="000000"/>
                </a:solidFill>
                <a:latin typeface="微软雅黑" panose="020B0503020204020204" charset="-122"/>
              </a:rPr>
              <a:t>轩</a:t>
            </a:r>
            <a:endParaRPr lang="zh-CN"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611778" y="4740950"/>
            <a:ext cx="11038043" cy="451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汇报时间: 2025/10/09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主旨定位方法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0"/>
            <a:ext cx="2744215" cy="11727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通过分析视频的开头、结尾及关键对话，快速识别视频的核心信息和主题。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EDEDED"/>
          </a:solidFill>
          <a:ln w="6350">
            <a:solidFill>
              <a:srgbClr val="542C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视频主旨定位技巧</a:t>
            </a:r>
            <a:endParaRPr sz="2100" b="1" i="0">
              <a:solidFill>
                <a:srgbClr val="E45E03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1"/>
            <a:ext cx="2744215" cy="11727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从视频中提取出高频词汇和关键句，构建关键词列表，帮助理解视频内容。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EDEDED"/>
          </a:solidFill>
          <a:ln w="6350">
            <a:solidFill>
              <a:srgbClr val="542C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关键词提取方法</a:t>
            </a:r>
            <a:endParaRPr sz="2100" b="1" i="0">
              <a:solidFill>
                <a:srgbClr val="E45E03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1"/>
            <a:ext cx="2744216" cy="11727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结合视频背景信息和上下文，进行多维度分析，确保对视频主旨的全面把握。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EDEDED"/>
          </a:solidFill>
          <a:ln w="6350">
            <a:solidFill>
              <a:srgbClr val="542C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语境分析策略</a:t>
            </a:r>
            <a:endParaRPr sz="2100" b="1" i="0">
              <a:solidFill>
                <a:srgbClr val="E45E03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情感基调判断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情感识别技术概述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通过分析视频中人物的面部表情、语调等，识别并判断视频的情感基调，为后续内容分析提供基础。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积极情绪特征解析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积极情绪下，人物通常展现出微笑、眼神明亮等特征，语调欢快，肢体语言开放，有助于营造轻松愉快的氛围。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消极情绪表现分析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消极情绪时，人物可能皱眉、眼神黯淡，语调低沉，肢体语言封闭或紧张，反映出不满、沮丧等负面情绪。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42C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42C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42C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E45E03"/>
                </a:solidFill>
                <a:latin typeface="微软雅黑" panose="020B0503020204020204" charset="-122"/>
              </a:rPr>
              <a:t>04</a:t>
            </a:r>
            <a:endParaRPr sz="4800" b="1" i="0">
              <a:solidFill>
                <a:srgbClr val="E45E03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42C16"/>
                </a:solidFill>
                <a:latin typeface="微软雅黑" panose="020B0503020204020204" charset="-122"/>
              </a:rPr>
              <a:t>场景细节观察</a:t>
            </a:r>
            <a:endParaRPr sz="4800" b="1" i="0">
              <a:solidFill>
                <a:srgbClr val="542C16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空间环境特征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40503" cy="3267239"/>
          </a:xfrm>
          <a:prstGeom prst="roundRect">
            <a:avLst>
              <a:gd name="adj" fmla="val 10000"/>
            </a:avLst>
          </a:prstGeom>
          <a:solidFill>
            <a:srgbClr val="EDEDED"/>
          </a:solidFill>
          <a:ln w="6350">
            <a:solidFill>
              <a:srgbClr val="E45E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空间环境基本概念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空间环境是指人类活动或研究所涉及的外部宇宙区域，包括地球大气层外的太空和更远的星际空间。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02" y="1627201"/>
            <a:ext cx="3040502" cy="3267239"/>
          </a:xfrm>
          <a:prstGeom prst="roundRect">
            <a:avLst>
              <a:gd name="adj" fmla="val 10000"/>
            </a:avLst>
          </a:prstGeom>
          <a:solidFill>
            <a:srgbClr val="EDEDED"/>
          </a:solidFill>
          <a:ln w="6350">
            <a:solidFill>
              <a:srgbClr val="E45E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空间环境分类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根据距离地球的远近，空间环境可分为近地空间、行星际空间、星际空间和宇宙空间等不同级别。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04" y="1627202"/>
            <a:ext cx="3040502" cy="3267239"/>
          </a:xfrm>
          <a:prstGeom prst="roundRect">
            <a:avLst>
              <a:gd name="adj" fmla="val 10000"/>
            </a:avLst>
          </a:prstGeom>
          <a:solidFill>
            <a:srgbClr val="EDEDED"/>
          </a:solidFill>
          <a:ln w="6350">
            <a:solidFill>
              <a:srgbClr val="E45E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空间环境特征分析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空间环境具有微重力、真空、辐射强等特点，这些特征对航天器设计、宇航员健康以及科学研究有重要影响。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人物行为逻辑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人物行为逻辑分析</a:t>
            </a:r>
            <a:endParaRPr sz="2100" b="1" i="0">
              <a:solidFill>
                <a:srgbClr val="E45E03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通过视频内容，对人物的行为模式进行深入解析，包括动机、目的以及行为背后的原因，以理解其行为背后的逻辑。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关键行为识别</a:t>
            </a:r>
            <a:endParaRPr sz="2100" b="1" i="0">
              <a:solidFill>
                <a:srgbClr val="E45E03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在视频中识别出人物的关键行为，如决策点、转折点等，这些行为往往能够揭示人物的主要性格特征和故事发展的关键因素。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行为与情境关联</a:t>
            </a:r>
            <a:endParaRPr sz="2100" b="1" i="0">
              <a:solidFill>
                <a:srgbClr val="E45E03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探讨人物行为与其所处的环境、情境之间的关联，分析外部环境如何影响人物的决策和行为，以及人物如何适应或改变环境。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E45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E45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42C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1"/>
            <a:ext cx="39600" cy="604606"/>
          </a:xfrm>
          <a:prstGeom prst="rect">
            <a:avLst/>
          </a:prstGeom>
          <a:solidFill>
            <a:srgbClr val="E45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1"/>
            <a:ext cx="309600" cy="39600"/>
          </a:xfrm>
          <a:prstGeom prst="rect">
            <a:avLst/>
          </a:prstGeom>
          <a:solidFill>
            <a:srgbClr val="E45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42C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E45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E45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42C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E45E03"/>
                </a:solidFill>
                <a:latin typeface="微软雅黑" panose="020B0503020204020204" charset="-122"/>
              </a:rPr>
              <a:t>05</a:t>
            </a:r>
            <a:endParaRPr sz="4800" b="1" i="0">
              <a:solidFill>
                <a:srgbClr val="E45E03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42C16"/>
                </a:solidFill>
                <a:latin typeface="微软雅黑" panose="020B0503020204020204" charset="-122"/>
              </a:rPr>
              <a:t>创作手法鉴赏</a:t>
            </a:r>
            <a:endParaRPr sz="4800" b="1" i="0">
              <a:solidFill>
                <a:srgbClr val="542C16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镜头运用技巧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镜头运用技巧基础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掌握镜头运用是视频制作的核心，包括景别、角度和运动等元素，通过合理搭配提升画面表现力。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景别的选择与应用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不同景别（如远景、中景、近景）能营造不同的视觉感受，合理选择有助于突出主体，增强故事性。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镜头角度的重要性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镜头角度直接影响视觉效果，高角度展现权威感，低角度则增加亲近感，需根据场景灵活调整。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42C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42C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42C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剪辑节奏把控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1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剪辑节奏定义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剪辑节奏指视频中画面切换速度与音乐、对话等元素的和谐度，影响观众观看体验和情感共鸣。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节奏把控技巧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通过调整镜头长度、使用转场效果、控制背景音乐强度来营造合适的节奏感，使视频内容更加引人入胜。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实践案例解析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分析成功视频案例，展示如何根据内容性质和目标受众精准把握剪辑节奏，提升作品吸引力。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E45E03"/>
                </a:solidFill>
                <a:latin typeface="微软雅黑" panose="020B0503020204020204" charset="-122"/>
              </a:rPr>
              <a:t>06</a:t>
            </a:r>
            <a:endParaRPr sz="4800" b="1" i="0">
              <a:solidFill>
                <a:srgbClr val="E45E03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42C16"/>
                </a:solidFill>
                <a:latin typeface="微软雅黑" panose="020B0503020204020204" charset="-122"/>
              </a:rPr>
              <a:t>信息整合应用</a:t>
            </a:r>
            <a:endParaRPr sz="4800" b="1" i="0">
              <a:solidFill>
                <a:srgbClr val="542C16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知识图谱构建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知识图谱构建概述</a:t>
            </a:r>
            <a:endParaRPr sz="2100" b="1" i="0">
              <a:solidFill>
                <a:srgbClr val="E45E03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知识图谱是一种通过将实体、概念及其关系结构化表示的数据模型，旨在模拟人类的认知过程，广泛应用于智能问答、推荐系统等领域。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关键构建步骤</a:t>
            </a:r>
            <a:endParaRPr sz="2100" b="1" i="0">
              <a:solidFill>
                <a:srgbClr val="E45E03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知识图谱的构建主要包括数据收集、实体识别与分类、关系抽取和图谱融合等步骤，确保数据的全面性和准确性是构建高质量图谱的关键。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853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技术挑战与解决方案</a:t>
            </a:r>
            <a:endParaRPr sz="2100" b="1" i="0">
              <a:solidFill>
                <a:srgbClr val="E45E03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在知识图谱构建过程中，面临数据异构性处理、动态更新及隐私保护等问题。采用先进的自然语言处理技术和分布式存储技术，可以有效解决这些挑战。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E45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E45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42C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1"/>
            <a:ext cx="39600" cy="604606"/>
          </a:xfrm>
          <a:prstGeom prst="rect">
            <a:avLst/>
          </a:prstGeom>
          <a:solidFill>
            <a:srgbClr val="E45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1"/>
            <a:ext cx="309600" cy="39600"/>
          </a:xfrm>
          <a:prstGeom prst="rect">
            <a:avLst/>
          </a:prstGeom>
          <a:solidFill>
            <a:srgbClr val="E45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42C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E45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E45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42C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838800" y="979200"/>
            <a:ext cx="3672000" cy="511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1054800" y="1037646"/>
            <a:ext cx="2482880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42C16"/>
                </a:solidFill>
                <a:latin typeface="微软雅黑" panose="020B0503020204020204" charset="-122"/>
              </a:rPr>
              <a:t>目录</a:t>
            </a:r>
            <a:endParaRPr sz="4800" b="1" i="0">
              <a:solidFill>
                <a:srgbClr val="542C16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2340000" y="2494800"/>
            <a:ext cx="4152432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E45E03"/>
                </a:solidFill>
                <a:latin typeface="微软雅黑" panose="020B0503020204020204" charset="-122"/>
              </a:rPr>
              <a:t>01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视频基础认知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6484141" y="2494800"/>
            <a:ext cx="4152433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E45E03"/>
                </a:solidFill>
                <a:latin typeface="微软雅黑" panose="020B0503020204020204" charset="-122"/>
              </a:rPr>
              <a:t>02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内容深度解码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2340000" y="2998223"/>
            <a:ext cx="4152432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E45E03"/>
                </a:solidFill>
                <a:latin typeface="微软雅黑" panose="020B0503020204020204" charset="-122"/>
              </a:rPr>
              <a:t>03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主题意图捕捉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6484141" y="2998223"/>
            <a:ext cx="4152433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E45E03"/>
                </a:solidFill>
                <a:latin typeface="微软雅黑" panose="020B0503020204020204" charset="-122"/>
              </a:rPr>
              <a:t>04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场景细节观察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2340000" y="3501646"/>
            <a:ext cx="4152432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E45E03"/>
                </a:solidFill>
                <a:latin typeface="微软雅黑" panose="020B0503020204020204" charset="-122"/>
              </a:rPr>
              <a:t>05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创作手法鉴赏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6484141" y="3501646"/>
            <a:ext cx="4152433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E45E03"/>
                </a:solidFill>
                <a:latin typeface="微软雅黑" panose="020B0503020204020204" charset="-122"/>
              </a:rPr>
              <a:t>06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信息整合应用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2340000" y="4005069"/>
            <a:ext cx="4152432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E45E03"/>
                </a:solidFill>
                <a:latin typeface="微软雅黑" panose="020B0503020204020204" charset="-122"/>
              </a:rPr>
              <a:t>07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实践案例推演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11" name="New shape"/>
          <p:cNvSpPr/>
          <p:nvPr/>
        </p:nvSpPr>
        <p:spPr>
          <a:xfrm>
            <a:off x="6484141" y="4005069"/>
            <a:ext cx="4152433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E45E03"/>
                </a:solidFill>
                <a:latin typeface="微软雅黑" panose="020B0503020204020204" charset="-122"/>
              </a:rPr>
              <a:t>08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能力提升路径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跨模态关联分析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878466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跨模态关联分析是一种将不同模态（如文本、图像、视频）的数据通过算法连接和整合，以实现更深层次理解和应用的技术。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410" y="1627200"/>
            <a:ext cx="2580658" cy="1124265"/>
          </a:xfrm>
          <a:prstGeom prst="roundRect">
            <a:avLst>
              <a:gd name="adj" fmla="val 10888"/>
            </a:avLst>
          </a:prstGeom>
          <a:solidFill>
            <a:srgbClr val="EDEDED"/>
          </a:solidFill>
          <a:ln w="6350">
            <a:solidFill>
              <a:srgbClr val="542C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跨模态关联分析概述</a:t>
            </a:r>
            <a:endParaRPr sz="2100" b="1" i="0">
              <a:solidFill>
                <a:srgbClr val="E45E03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0"/>
            <a:ext cx="2744215" cy="2253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主要采用深度学习模型，如卷积神经网络（CNN）、循环神经网络（RNN）等进行特征提取和模式识别，实现多模态数据的融合与关联分析。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EDEDED"/>
          </a:solidFill>
          <a:ln w="6350">
            <a:solidFill>
              <a:srgbClr val="542C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技术原理与方法</a:t>
            </a:r>
            <a:endParaRPr sz="2100" b="1" i="0">
              <a:solidFill>
                <a:srgbClr val="E45E03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0"/>
            <a:ext cx="2744216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广泛应用于智能监控、内容推荐、情感分析等领域，未来随着技术的不断发展，将在医疗、教育、娱乐等多个领域发挥更大作用。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EDEDED"/>
          </a:solidFill>
          <a:ln w="6350">
            <a:solidFill>
              <a:srgbClr val="542C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应用场景与前景</a:t>
            </a:r>
            <a:endParaRPr sz="2100" b="1" i="0">
              <a:solidFill>
                <a:srgbClr val="E45E03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E45E03"/>
                </a:solidFill>
                <a:latin typeface="微软雅黑" panose="020B0503020204020204" charset="-122"/>
              </a:rPr>
              <a:t>07</a:t>
            </a:r>
            <a:endParaRPr sz="4800" b="1" i="0">
              <a:solidFill>
                <a:srgbClr val="E45E03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42C16"/>
                </a:solidFill>
                <a:latin typeface="微软雅黑" panose="020B0503020204020204" charset="-122"/>
              </a:rPr>
              <a:t>实践案例推演</a:t>
            </a:r>
            <a:endParaRPr sz="4800" b="1" i="0">
              <a:solidFill>
                <a:srgbClr val="542C16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经典片段复盘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1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经典片段概述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本节将回顾视频中的关键时刻，通过分析这些片段，深入理解其对整体故事的贡献及影响力。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情感表达解析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探讨视频中角色的情感表达方式，如何通过面部表情、语言及肢体动作传达复杂的情绪和内心戏。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场景设计评价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分析视频中的场景设计对叙事的影响，包括布景、服装及道具的选择，以及它们如何增强故事的氛围和深度。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误区规避策略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40532" cy="3627421"/>
          </a:xfrm>
          <a:prstGeom prst="roundRect">
            <a:avLst>
              <a:gd name="adj" fmla="val 9999"/>
            </a:avLst>
          </a:prstGeom>
          <a:solidFill>
            <a:srgbClr val="EDEDED"/>
          </a:solidFill>
          <a:ln w="6350">
            <a:solidFill>
              <a:srgbClr val="E45E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识别常见误区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视频理解中，常见误区包括过度依赖字幕、忽视视觉信息和误解非言语线索。这些误区可能导致对视频内容的理解出现偏差。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32" y="1627201"/>
            <a:ext cx="3040532" cy="3627421"/>
          </a:xfrm>
          <a:prstGeom prst="roundRect">
            <a:avLst>
              <a:gd name="adj" fmla="val 9999"/>
            </a:avLst>
          </a:prstGeom>
          <a:solidFill>
            <a:srgbClr val="EDEDED"/>
          </a:solidFill>
          <a:ln w="6350">
            <a:solidFill>
              <a:srgbClr val="E45E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提高视频分析准确性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通过多角度审视视频、结合上下文和专业知识，可以提高视频分析的准确性。这有助于避免因单一视角或偏见导致的误解。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64" y="1627200"/>
            <a:ext cx="3040517" cy="3627421"/>
          </a:xfrm>
          <a:prstGeom prst="roundRect">
            <a:avLst>
              <a:gd name="adj" fmla="val 9999"/>
            </a:avLst>
          </a:prstGeom>
          <a:solidFill>
            <a:srgbClr val="EDEDED"/>
          </a:solidFill>
          <a:ln w="6350">
            <a:solidFill>
              <a:srgbClr val="E45E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培养批判性思维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在视频理解过程中，培养批判性思维至关重要。这意味着要质疑和验证所观察到的信息，确保理解的准确性和可靠性。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E45E03"/>
                </a:solidFill>
                <a:latin typeface="微软雅黑" panose="020B0503020204020204" charset="-122"/>
              </a:rPr>
              <a:t>08</a:t>
            </a:r>
            <a:endParaRPr sz="4800" b="1" i="0">
              <a:solidFill>
                <a:srgbClr val="E45E03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42C16"/>
                </a:solidFill>
                <a:latin typeface="微软雅黑" panose="020B0503020204020204" charset="-122"/>
              </a:rPr>
              <a:t>能力提升路径</a:t>
            </a:r>
            <a:endParaRPr sz="4800" b="1" i="0">
              <a:solidFill>
                <a:srgbClr val="542C16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训练工具推荐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0"/>
            <a:ext cx="2744215" cy="11727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针对视频内容的自动理解和分析，帮助快速提取关键信息，提高内容处理效率。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EDEDED"/>
          </a:solidFill>
          <a:ln w="6350">
            <a:solidFill>
              <a:srgbClr val="542C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视频内容分析工具</a:t>
            </a:r>
            <a:endParaRPr sz="2100" b="1" i="0">
              <a:solidFill>
                <a:srgbClr val="E45E03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通过分析视频中人物的面部表情和语调，识别视频的情感倾向，广泛应用于社交媒体监控和用户行为分析。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EDEDED"/>
          </a:solidFill>
          <a:ln w="6350">
            <a:solidFill>
              <a:srgbClr val="542C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视频情感识别工具</a:t>
            </a:r>
            <a:endParaRPr sz="2100" b="1" i="0">
              <a:solidFill>
                <a:srgbClr val="E45E03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1"/>
            <a:ext cx="2744216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利用计算机视觉技术，对视频中的物体、场景进行识别与分类，支持智能安防、无人驾驶等多种应用场景。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EDEDED"/>
          </a:solidFill>
          <a:ln w="6350">
            <a:solidFill>
              <a:srgbClr val="542C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视频场景理解工具</a:t>
            </a:r>
            <a:endParaRPr sz="2100" b="1" i="0">
              <a:solidFill>
                <a:srgbClr val="E45E03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进阶方法总结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046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视频内容分析技巧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通过深入解析视频文本、图像和音频信息，提取关键数据，理解视频主题及情感倾向。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2729091"/>
            <a:ext cx="8016003" cy="1046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多模态信息融合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结合视觉、听觉和语义信息，构建综合分析模型，提高对复杂视频内容的理解和处理能力。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390298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深度学习应用实践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利用卷积神经网络和循环神经网络等深度学习技术，自动学习视频特征，实现高效准确的视频理解。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42C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272909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42C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390298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42C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611778" y="2635727"/>
            <a:ext cx="11038043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4800" b="1" i="0">
                <a:solidFill>
                  <a:srgbClr val="000000"/>
                </a:solidFill>
                <a:latin typeface="微软雅黑" panose="020B0503020204020204" charset="-122"/>
              </a:rPr>
              <a:t>谢 谢 大 家</a:t>
            </a:r>
            <a:endParaRPr sz="48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E45E03"/>
                </a:solidFill>
                <a:latin typeface="微软雅黑" panose="020B0503020204020204" charset="-122"/>
              </a:rPr>
              <a:t>01</a:t>
            </a:r>
            <a:endParaRPr sz="4800" b="1" i="0">
              <a:solidFill>
                <a:srgbClr val="E45E03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42C16"/>
                </a:solidFill>
                <a:latin typeface="微软雅黑" panose="020B0503020204020204" charset="-122"/>
              </a:rPr>
              <a:t>视频基础认知</a:t>
            </a:r>
            <a:endParaRPr sz="4800" b="1" i="0">
              <a:solidFill>
                <a:srgbClr val="542C16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定义与类型划分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视频理解的定义</a:t>
            </a:r>
            <a:endParaRPr sz="2100" b="1" i="0">
              <a:solidFill>
                <a:srgbClr val="E45E03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视频理解是指计算机通过算法分析视频内容，识别其中的对象、动作和场景等，以实现对视频内容的理解和解释。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视频理解的类型划分</a:t>
            </a:r>
            <a:endParaRPr sz="2100" b="1" i="0">
              <a:solidFill>
                <a:srgbClr val="E45E03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根据不同的应用场景和技术手段，视频理解可以分为目标检测、动作识别、情感分析等多个类型，每种类型都有其特定的应用场景和技术要求。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853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视频理解的关键技术</a:t>
            </a:r>
            <a:endParaRPr sz="2100" b="1" i="0">
              <a:solidFill>
                <a:srgbClr val="E45E03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视频理解的关键技术包括图像处理、机器学习、深度学习等，这些技术为视频理解提供了强大的技术支持，使得计算机能够准确、快速地理解和解释视频内容。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E45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E45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42C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1"/>
            <a:ext cx="39600" cy="604606"/>
          </a:xfrm>
          <a:prstGeom prst="rect">
            <a:avLst/>
          </a:prstGeom>
          <a:solidFill>
            <a:srgbClr val="E45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1"/>
            <a:ext cx="309600" cy="39600"/>
          </a:xfrm>
          <a:prstGeom prst="rect">
            <a:avLst/>
          </a:prstGeom>
          <a:solidFill>
            <a:srgbClr val="E45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42C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E45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E45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42C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核心要素解析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视频理解的核心要素涵盖图像识别、语义分析与情感计算，通过这些技术深入挖掘视频内容。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EDEDED"/>
          </a:solidFill>
          <a:ln w="6350">
            <a:solidFill>
              <a:srgbClr val="542C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核心技能类别</a:t>
            </a:r>
            <a:endParaRPr sz="2100" b="1" i="0">
              <a:solidFill>
                <a:srgbClr val="E45E03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利用深度学习算法对视频中的图像进行分类和特征提取，实现场景、物体及动作的精准识别。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EDEDED"/>
          </a:solidFill>
          <a:ln w="6350">
            <a:solidFill>
              <a:srgbClr val="542C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图像识别技术</a:t>
            </a:r>
            <a:endParaRPr sz="2100" b="1" i="0">
              <a:solidFill>
                <a:srgbClr val="E45E03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878466"/>
            <a:ext cx="2744216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分析视频中的对话内容及其情感倾向，结合上下文语境，提供更深层次的内容理解和情绪判断。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841" y="1627200"/>
            <a:ext cx="2580658" cy="1124266"/>
          </a:xfrm>
          <a:prstGeom prst="roundRect">
            <a:avLst>
              <a:gd name="adj" fmla="val 10888"/>
            </a:avLst>
          </a:prstGeom>
          <a:solidFill>
            <a:srgbClr val="EDEDED"/>
          </a:solidFill>
          <a:ln w="6350">
            <a:solidFill>
              <a:srgbClr val="542C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语义分析与情感计算</a:t>
            </a:r>
            <a:endParaRPr sz="2100" b="1" i="0">
              <a:solidFill>
                <a:srgbClr val="E45E03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E45E03"/>
                </a:solidFill>
                <a:latin typeface="微软雅黑" panose="020B0503020204020204" charset="-122"/>
              </a:rPr>
              <a:t>02</a:t>
            </a:r>
            <a:endParaRPr sz="4800" b="1" i="0">
              <a:solidFill>
                <a:srgbClr val="E45E03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42C16"/>
                </a:solidFill>
                <a:latin typeface="微软雅黑" panose="020B0503020204020204" charset="-122"/>
              </a:rPr>
              <a:t>内容深度解码</a:t>
            </a:r>
            <a:endParaRPr sz="4800" b="1" i="0">
              <a:solidFill>
                <a:srgbClr val="542C16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叙事结构拆解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1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叙事结构定义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叙事结构是指故事或视频中事件、情节和人物发展的组织方式，它影响观众的理解和感受。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常见叙事技巧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包括线性叙事、非线性叙事及多线索叙事等，每种技巧都有其独特的叙事效果和适用场景。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叙事结构分析方法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通过识别关键情节、角色发展及主题表达等要素，深入分析视频的叙事结构及其对观众的影响。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视听语言分析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40503" cy="3267239"/>
          </a:xfrm>
          <a:prstGeom prst="roundRect">
            <a:avLst>
              <a:gd name="adj" fmla="val 10000"/>
            </a:avLst>
          </a:prstGeom>
          <a:solidFill>
            <a:srgbClr val="EDEDED"/>
          </a:solidFill>
          <a:ln w="6350">
            <a:solidFill>
              <a:srgbClr val="E45E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视听语言概述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视听语言是通过视频和音频媒介传达信息和情感的艺术形式，涉及视觉和听觉元素的组合运用。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02" y="1627201"/>
            <a:ext cx="3040502" cy="3267239"/>
          </a:xfrm>
          <a:prstGeom prst="roundRect">
            <a:avLst>
              <a:gd name="adj" fmla="val 10000"/>
            </a:avLst>
          </a:prstGeom>
          <a:solidFill>
            <a:srgbClr val="EDEDED"/>
          </a:solidFill>
          <a:ln w="6350">
            <a:solidFill>
              <a:srgbClr val="E45E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视频剪辑技巧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视频剪辑是将拍摄素材进行选择、排列、组合的过程，通过节奏控制、镜头切换等技巧增强叙事效果。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04" y="1627201"/>
            <a:ext cx="3032172" cy="3267239"/>
          </a:xfrm>
          <a:prstGeom prst="roundRect">
            <a:avLst>
              <a:gd name="adj" fmla="val 10000"/>
            </a:avLst>
          </a:prstGeom>
          <a:solidFill>
            <a:srgbClr val="EDEDED"/>
          </a:solidFill>
          <a:ln w="6350">
            <a:solidFill>
              <a:srgbClr val="E45E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E45E03"/>
                </a:solidFill>
                <a:latin typeface="微软雅黑" panose="020B0503020204020204" charset="-122"/>
              </a:rPr>
              <a:t>音频设计要素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音频设计包括背景音乐、音效与对白的合理搭配，旨在提升观众的情感体验与沉浸感。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E45E03"/>
                </a:solidFill>
                <a:latin typeface="微软雅黑" panose="020B0503020204020204" charset="-122"/>
              </a:rPr>
              <a:t>03</a:t>
            </a:r>
            <a:endParaRPr sz="4800" b="1" i="0">
              <a:solidFill>
                <a:srgbClr val="E45E03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42C16"/>
                </a:solidFill>
                <a:latin typeface="微软雅黑" panose="020B0503020204020204" charset="-122"/>
              </a:rPr>
              <a:t>主题意图捕捉</a:t>
            </a:r>
            <a:endParaRPr sz="4800" b="1" i="0">
              <a:solidFill>
                <a:srgbClr val="542C16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AS_NET" val="Unix 5.4 unknown"/>
  <p:tag name="AS_OS" val="Unix 5.4 unknown"/>
  <p:tag name="AS_RELEASE_DATE" val="2013.12.17"/>
  <p:tag name="AS_TITLE" val="Spire.Presentation for .NET "/>
  <p:tag name="AS_VERSION" val="2.1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2952</Words>
  <Application>WPS 演示</Application>
  <PresentationFormat>全屏显示(4:3)</PresentationFormat>
  <Paragraphs>293</Paragraphs>
  <Slides>27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4" baseType="lpstr">
      <vt:lpstr>Arial</vt:lpstr>
      <vt:lpstr>宋体</vt:lpstr>
      <vt:lpstr>Wingdings</vt:lpstr>
      <vt:lpstr>微软雅黑</vt:lpstr>
      <vt:lpstr>Calibri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玄月冰灵</cp:lastModifiedBy>
  <cp:revision>2</cp:revision>
  <dcterms:created xsi:type="dcterms:W3CDTF">2025-10-09T10:16:00Z</dcterms:created>
  <dcterms:modified xsi:type="dcterms:W3CDTF">2025-10-09T10:16:16Z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740416DB50174370BB63203EE046F9A3_12</vt:lpwstr>
  </property>
  <property fmtid="{D5CDD505-2E9C-101B-9397-08002B2CF9AE}" pid="3" name="KSOProductBuildVer">
    <vt:lpwstr>2052-12.1.0.22529</vt:lpwstr>
  </property>
</Properties>
</file>