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3.svg" ContentType="image/svg+xml"/>
  <Override PartName="/ppt/media/image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  <p:sldMasterId id="2147483658" r:id="rId4"/>
    <p:sldMasterId id="2147483663" r:id="rId5"/>
    <p:sldMasterId id="2147483668" r:id="rId6"/>
    <p:sldMasterId id="2147483673" r:id="rId7"/>
  </p:sldMasterIdLst>
  <p:notesMasterIdLst>
    <p:notesMasterId r:id="rId10"/>
  </p:notesMasterIdLst>
  <p:handoutMasterIdLst>
    <p:handoutMasterId r:id="rId16"/>
  </p:handoutMasterIdLst>
  <p:sldIdLst>
    <p:sldId id="291" r:id="rId8"/>
    <p:sldId id="315" r:id="rId9"/>
    <p:sldId id="317" r:id="rId11"/>
    <p:sldId id="323" r:id="rId12"/>
    <p:sldId id="324" r:id="rId13"/>
    <p:sldId id="325" r:id="rId14"/>
    <p:sldId id="286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4E4E"/>
    <a:srgbClr val="F07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18" autoAdjust="0"/>
  </p:normalViewPr>
  <p:slideViewPr>
    <p:cSldViewPr snapToGrid="0" showGuides="1">
      <p:cViewPr>
        <p:scale>
          <a:sx n="75" d="100"/>
          <a:sy n="75" d="100"/>
        </p:scale>
        <p:origin x="1914" y="74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1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7F311-8572-4A76-8A73-8B84C71CBB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8137CA-D131-4EF6-9B14-D9F7E276C7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755A1B-FC52-483B-B683-58CCB797846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887417" y="158228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4" name="矩形: 圆角 13"/>
          <p:cNvSpPr/>
          <p:nvPr userDrawn="1"/>
        </p:nvSpPr>
        <p:spPr>
          <a:xfrm rot="10800000" flipV="1">
            <a:off x="9812656" y="343341"/>
            <a:ext cx="1914887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-634727" y="-1155951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 userDrawn="1"/>
        </p:nvSpPr>
        <p:spPr>
          <a:xfrm>
            <a:off x="-1086044" y="-555100"/>
            <a:ext cx="1914887" cy="2389457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 userDrawn="1"/>
        </p:nvSpPr>
        <p:spPr>
          <a:xfrm rot="10800000" flipV="1">
            <a:off x="464458" y="6812281"/>
            <a:ext cx="11263086" cy="457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26" y="194726"/>
            <a:ext cx="388668" cy="38866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_rels/slideMaster6.xml.rels><?xml version="1.0" encoding="UTF-8" standalone="yes"?>
<Relationships xmlns="http://schemas.openxmlformats.org/package/2006/relationships"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1411215" y="-1724506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>
            <a:off x="115888" y="0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761291" y="2352519"/>
            <a:ext cx="1367790" cy="55372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Condensed" panose="020B0502040204020203" pitchFamily="34" charset="0"/>
                <a:ea typeface="+mj-ea"/>
              </a:rPr>
              <a:t>PART 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Bahnschrift SemiCondensed" panose="020B0502040204020203" pitchFamily="34" charset="0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61291" y="2998850"/>
            <a:ext cx="6007100" cy="3073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zh-CN" sz="2000" spc="300" dirty="0">
                <a:solidFill>
                  <a:schemeClr val="accent1"/>
                </a:solidFill>
                <a:latin typeface="+mj-ea"/>
                <a:ea typeface="+mj-ea"/>
              </a:rPr>
              <a:t>视频笔记：五个步骤让你的视频笔记流量暴增1</a:t>
            </a:r>
            <a:endParaRPr lang="zh-CN" altLang="zh-CN" sz="20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61291" y="3844499"/>
            <a:ext cx="514642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形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11350" y="2476500"/>
            <a:ext cx="1905000" cy="190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05130" y="1051560"/>
            <a:ext cx="10495280" cy="4831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2800"/>
              <a:t>1 </a:t>
            </a:r>
            <a:r>
              <a:rPr lang="zh-CN" altLang="en-US" sz="2800"/>
              <a:t>视频的标题和</a:t>
            </a:r>
            <a:r>
              <a:rPr lang="zh-CN" altLang="en-US" sz="2800"/>
              <a:t>开头</a:t>
            </a:r>
            <a:endParaRPr lang="zh-CN" altLang="en-US" sz="2800"/>
          </a:p>
          <a:p>
            <a:pPr algn="l"/>
            <a:endParaRPr lang="zh-CN" altLang="en-US" sz="2800"/>
          </a:p>
          <a:p>
            <a:pPr algn="l"/>
            <a:r>
              <a:rPr lang="zh-CN" altLang="en-US" sz="2800"/>
              <a:t>笔记的标题要大胆直观，戳中用户的痛点，或使用有吸引力的量词</a:t>
            </a:r>
            <a:endParaRPr lang="zh-CN" altLang="en-US" sz="2800"/>
          </a:p>
          <a:p>
            <a:pPr algn="l"/>
            <a:endParaRPr lang="zh-CN" altLang="en-US" sz="2800"/>
          </a:p>
          <a:p>
            <a:pPr algn="l"/>
            <a:r>
              <a:rPr lang="zh-CN" altLang="en-US" sz="2800"/>
              <a:t>同1个芭蕾动作，女孩练了8年！</a:t>
            </a:r>
            <a:endParaRPr lang="zh-CN" altLang="en-US" sz="2800"/>
          </a:p>
          <a:p>
            <a:pPr algn="l"/>
            <a:endParaRPr lang="zh-CN" altLang="en-US" sz="2800"/>
          </a:p>
          <a:p>
            <a:pPr algn="l"/>
            <a:r>
              <a:rPr lang="zh-CN" altLang="en-US" sz="2800"/>
              <a:t>或打造一种场景，例如《垃圾桶旁边捡了一只蓝猫》</a:t>
            </a:r>
            <a:endParaRPr lang="zh-CN" altLang="en-US" sz="2800"/>
          </a:p>
          <a:p>
            <a:pPr algn="l"/>
            <a:endParaRPr lang="zh-CN" altLang="en-US" sz="2800"/>
          </a:p>
          <a:p>
            <a:pPr algn="l"/>
            <a:r>
              <a:rPr lang="zh-CN" altLang="en-US" sz="2800"/>
              <a:t>并且尽量将语气重心倾向标题前半段，会更有冲击感</a:t>
            </a:r>
            <a:endParaRPr lang="zh-CN" altLang="en-US" sz="2800"/>
          </a:p>
          <a:p>
            <a:pPr algn="l"/>
            <a:endParaRPr lang="zh-CN" altLang="en-US" sz="2800"/>
          </a:p>
          <a:p>
            <a:pPr algn="l"/>
            <a:r>
              <a:rPr lang="zh-CN" altLang="en-US" sz="2800"/>
              <a:t>例如《拯救手残！私藏版刘海打理大全》。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05130" y="1051560"/>
            <a:ext cx="11206480" cy="26149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800"/>
              <a:t>视频开头的两种</a:t>
            </a:r>
            <a:r>
              <a:rPr lang="zh-CN" sz="2800"/>
              <a:t>形式</a:t>
            </a:r>
            <a:endParaRPr lang="zh-CN" sz="2800"/>
          </a:p>
          <a:p>
            <a:pPr algn="l"/>
            <a:endParaRPr lang="zh-CN" sz="2800"/>
          </a:p>
          <a:p>
            <a:pPr algn="l"/>
            <a:r>
              <a:rPr lang="zh-CN" sz="2800"/>
              <a:t>一是极具个人特色的开场白，</a:t>
            </a:r>
            <a:endParaRPr lang="zh-CN" sz="2800"/>
          </a:p>
          <a:p>
            <a:pPr algn="l"/>
            <a:r>
              <a:rPr lang="zh-CN" sz="2800"/>
              <a:t>趣味或搞怪的开场白或个人介绍也将成为一个标签，变成达人的记忆点</a:t>
            </a:r>
            <a:endParaRPr lang="zh-CN" sz="2800"/>
          </a:p>
          <a:p>
            <a:pPr algn="l"/>
            <a:endParaRPr lang="zh-CN" sz="2800"/>
          </a:p>
          <a:p>
            <a:pPr algn="l"/>
            <a:r>
              <a:rPr lang="zh-CN" sz="2400"/>
              <a:t>https://www.xiaohongshu.com/discovery/item/60a0d9eb000000000100b892</a:t>
            </a:r>
            <a:endParaRPr lang="zh-CN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05130" y="1051560"/>
            <a:ext cx="111556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3600"/>
              <a:t>二是直接进入主题，开始视频内容，是小红书平台上大</a:t>
            </a:r>
            <a:endParaRPr lang="zh-CN" sz="3600"/>
          </a:p>
          <a:p>
            <a:pPr algn="l"/>
            <a:r>
              <a:rPr lang="zh-CN" sz="3600"/>
              <a:t>部分视频笔记的形式，相较于第一种也更加简单</a:t>
            </a:r>
            <a:endParaRPr lang="zh-CN" sz="3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05130" y="1051560"/>
            <a:ext cx="65836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sz="2800"/>
              <a:t>2.内容话题</a:t>
            </a:r>
            <a:endParaRPr sz="2800"/>
          </a:p>
          <a:p>
            <a:pPr algn="l"/>
            <a:endParaRPr sz="2800"/>
          </a:p>
          <a:p>
            <a:pPr algn="l"/>
            <a:r>
              <a:rPr sz="2800"/>
              <a:t>http://app.qian-gua.com/#/topic/rank</a:t>
            </a:r>
            <a:endParaRPr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05130" y="1051560"/>
            <a:ext cx="10850880" cy="39693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/>
              <a:t>3.内容表达</a:t>
            </a:r>
            <a:endParaRPr lang="zh-CN" altLang="en-US" sz="2800"/>
          </a:p>
          <a:p>
            <a:pPr algn="l"/>
            <a:r>
              <a:rPr lang="zh-CN" altLang="en-US" sz="2800"/>
              <a:t>内容封面和主题吸引流量，内容表达吸引粉丝。短视频的内容不仅要</a:t>
            </a:r>
            <a:endParaRPr lang="zh-CN" altLang="en-US" sz="2800"/>
          </a:p>
          <a:p>
            <a:pPr algn="l"/>
            <a:r>
              <a:rPr lang="zh-CN" altLang="en-US" sz="2800"/>
              <a:t>言简意赅，更要在短时间内生动形象地表达内容。</a:t>
            </a:r>
            <a:endParaRPr lang="zh-CN" altLang="en-US" sz="2800"/>
          </a:p>
          <a:p>
            <a:pPr algn="l"/>
            <a:endParaRPr lang="zh-CN" altLang="en-US" sz="2800"/>
          </a:p>
          <a:p>
            <a:pPr algn="l"/>
            <a:endParaRPr lang="zh-CN" altLang="en-US" sz="2800"/>
          </a:p>
          <a:p>
            <a:pPr algn="l"/>
            <a:r>
              <a:rPr lang="zh-CN" altLang="en-US" sz="2800">
                <a:solidFill>
                  <a:srgbClr val="FF0000"/>
                </a:solidFill>
              </a:rPr>
              <a:t>产生交流感</a:t>
            </a:r>
            <a:endParaRPr lang="zh-CN" altLang="en-US" sz="2800">
              <a:solidFill>
                <a:srgbClr val="FF0000"/>
              </a:solidFill>
            </a:endParaRPr>
          </a:p>
          <a:p>
            <a:pPr algn="l"/>
            <a:endParaRPr lang="zh-CN" altLang="en-US" sz="2800">
              <a:solidFill>
                <a:srgbClr val="FF0000"/>
              </a:solidFill>
            </a:endParaRPr>
          </a:p>
          <a:p>
            <a:pPr algn="l"/>
            <a:r>
              <a:rPr lang="zh-CN" altLang="en-US" sz="2800">
                <a:solidFill>
                  <a:srgbClr val="FF0000"/>
                </a:solidFill>
              </a:rPr>
              <a:t>在视频末尾，达人可加入小小的互动环节，</a:t>
            </a:r>
            <a:endParaRPr lang="zh-CN" altLang="en-US" sz="2800">
              <a:solidFill>
                <a:srgbClr val="FF0000"/>
              </a:solidFill>
            </a:endParaRPr>
          </a:p>
          <a:p>
            <a:pPr algn="l"/>
            <a:r>
              <a:rPr lang="zh-CN" altLang="en-US" sz="2800">
                <a:solidFill>
                  <a:srgbClr val="FF0000"/>
                </a:solidFill>
              </a:rPr>
              <a:t>引导粉丝参与互动，增加笔记收藏评论点赞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FilmGrain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5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3449723" y="-1724506"/>
            <a:ext cx="19091447" cy="8582506"/>
            <a:chOff x="-3336925" y="-1724506"/>
            <a:chExt cx="19091447" cy="8582506"/>
          </a:xfrm>
        </p:grpSpPr>
        <p:sp>
          <p:nvSpPr>
            <p:cNvPr id="26" name="平行四边形 25"/>
            <p:cNvSpPr/>
            <p:nvPr/>
          </p:nvSpPr>
          <p:spPr>
            <a:xfrm>
              <a:off x="-2041598" y="-1724506"/>
              <a:ext cx="5495925" cy="6858000"/>
            </a:xfrm>
            <a:prstGeom prst="parallelogram">
              <a:avLst>
                <a:gd name="adj" fmla="val 46175"/>
              </a:avLst>
            </a:prstGeom>
            <a:gradFill>
              <a:gsLst>
                <a:gs pos="40000">
                  <a:schemeClr val="accent1">
                    <a:alpha val="49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平行四边形 23"/>
            <p:cNvSpPr/>
            <p:nvPr/>
          </p:nvSpPr>
          <p:spPr>
            <a:xfrm>
              <a:off x="-3336925" y="0"/>
              <a:ext cx="5495925" cy="6858000"/>
            </a:xfrm>
            <a:prstGeom prst="parallelogram">
              <a:avLst>
                <a:gd name="adj" fmla="val 46175"/>
              </a:avLst>
            </a:prstGeom>
            <a:gradFill>
              <a:gsLst>
                <a:gs pos="4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平行四边形 32"/>
            <p:cNvSpPr/>
            <p:nvPr/>
          </p:nvSpPr>
          <p:spPr>
            <a:xfrm flipH="1">
              <a:off x="8963270" y="-1724506"/>
              <a:ext cx="5495925" cy="6858000"/>
            </a:xfrm>
            <a:prstGeom prst="parallelogram">
              <a:avLst>
                <a:gd name="adj" fmla="val 46175"/>
              </a:avLst>
            </a:prstGeom>
            <a:gradFill>
              <a:gsLst>
                <a:gs pos="40000">
                  <a:schemeClr val="accent1">
                    <a:alpha val="49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平行四边形 34"/>
            <p:cNvSpPr/>
            <p:nvPr/>
          </p:nvSpPr>
          <p:spPr>
            <a:xfrm flipH="1">
              <a:off x="10258597" y="0"/>
              <a:ext cx="5495925" cy="6858000"/>
            </a:xfrm>
            <a:prstGeom prst="parallelogram">
              <a:avLst>
                <a:gd name="adj" fmla="val 46175"/>
              </a:avLst>
            </a:prstGeom>
            <a:gradFill>
              <a:gsLst>
                <a:gs pos="4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977198" y="2579007"/>
            <a:ext cx="623760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spc="30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谢谢聆听</a:t>
            </a:r>
            <a:endParaRPr lang="zh-CN" altLang="en-US" sz="11500" spc="3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040060" y="4610810"/>
            <a:ext cx="6111881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1200" dirty="0">
              <a:solidFill>
                <a:schemeClr val="bg1"/>
              </a:solidFill>
              <a:effectLst/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ISPRING_PRESENTATION_TITLE" val="PowerPoint 演示文稿"/>
  <p:tag name="ISPRING_FIRST_PUBLISH" val="1"/>
  <p:tag name="KSO_WPP_MARK_KEY" val="d4c4834d-6c29-47e9-9aad-b10aa312c7c4"/>
  <p:tag name="COMMONDATA" val="eyJoZGlkIjoiOGZhZDdhYWE3OWJkZTkzMGMzOWM0YWJiOWYxOGRmNzcifQ=="/>
</p:tagLst>
</file>

<file path=ppt/theme/theme1.xml><?xml version="1.0" encoding="utf-8"?>
<a:theme xmlns:a="http://schemas.openxmlformats.org/drawingml/2006/main" name="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​​">
  <a:themeElements>
    <a:clrScheme name="蓝色系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53F9"/>
      </a:accent1>
      <a:accent2>
        <a:srgbClr val="5091F9"/>
      </a:accent2>
      <a:accent3>
        <a:srgbClr val="5091F9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</Words>
  <Application>WPS 演示</Application>
  <PresentationFormat>宽屏</PresentationFormat>
  <Paragraphs>42</Paragraphs>
  <Slides>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7</vt:i4>
      </vt:variant>
    </vt:vector>
  </HeadingPairs>
  <TitlesOfParts>
    <vt:vector size="26" baseType="lpstr">
      <vt:lpstr>Arial</vt:lpstr>
      <vt:lpstr>宋体</vt:lpstr>
      <vt:lpstr>Wingdings</vt:lpstr>
      <vt:lpstr>字魂58号-创中黑</vt:lpstr>
      <vt:lpstr>黑体</vt:lpstr>
      <vt:lpstr>Bahnschrift SemiCondensed</vt:lpstr>
      <vt:lpstr>Vrinda</vt:lpstr>
      <vt:lpstr>思源宋体 CN Heavy</vt:lpstr>
      <vt:lpstr>思源黑体 CN Normal</vt:lpstr>
      <vt:lpstr>微软雅黑</vt:lpstr>
      <vt:lpstr>Arial Unicode MS</vt:lpstr>
      <vt:lpstr>等线</vt:lpstr>
      <vt:lpstr>思源宋体 CN Heavy</vt:lpstr>
      <vt:lpstr>Office 主题​​</vt:lpstr>
      <vt:lpstr>3_Office 主题​​</vt:lpstr>
      <vt:lpstr>1_Office 主题​​</vt:lpstr>
      <vt:lpstr>2_Office 主题​​</vt:lpstr>
      <vt:lpstr>4_Office 主题​​</vt:lpstr>
      <vt:lpstr>5_Office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布马-DC</cp:lastModifiedBy>
  <cp:revision>121</cp:revision>
  <dcterms:created xsi:type="dcterms:W3CDTF">2019-03-13T05:38:00Z</dcterms:created>
  <dcterms:modified xsi:type="dcterms:W3CDTF">2023-04-26T01:39:40Z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DC06810AC6D64202B6A228669A82553F</vt:lpwstr>
  </property>
</Properties>
</file>