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23" r:id="rId3"/>
    <p:sldId id="424" r:id="rId4"/>
    <p:sldId id="425" r:id="rId5"/>
    <p:sldId id="426" r:id="rId6"/>
    <p:sldId id="427" r:id="rId7"/>
    <p:sldId id="428" r:id="rId8"/>
    <p:sldId id="429" r:id="rId9"/>
    <p:sldId id="430" r:id="rId10"/>
    <p:sldId id="431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58304-C1BD-4BF2-9EA3-D768E549D81D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64008F1-8D36-4483-AE13-2212EC9DF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5429885"/>
            <a:ext cx="12192000" cy="142875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7855" y="929005"/>
            <a:ext cx="10768330" cy="1106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第十一</a:t>
            </a:r>
            <a:r>
              <a:rPr kumimoji="0" lang="zh-CN" altLang="en-US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节</a:t>
            </a:r>
            <a:r>
              <a:rPr kumimoji="0" lang="zh-CN" altLang="en-US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课</a:t>
            </a:r>
            <a:endParaRPr kumimoji="0" lang="zh-CN" altLang="en-US" sz="6600" b="1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5386070" y="3244850"/>
            <a:ext cx="17830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讲解人：</a:t>
            </a:r>
            <a:r>
              <a:rPr 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殷永霞</a:t>
            </a:r>
            <a:endParaRPr 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7"/>
          <p:cNvSpPr txBox="1"/>
          <p:nvPr/>
        </p:nvSpPr>
        <p:spPr>
          <a:xfrm>
            <a:off x="2507615" y="2035810"/>
            <a:ext cx="8425180" cy="1137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zh-CN" altLang="en-US" sz="4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底层机制之不可不知的去中心化</a:t>
            </a:r>
            <a:endParaRPr lang="zh-CN" altLang="en-US" sz="4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算法+抖音评论区排序规则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370"/>
          <p:cNvSpPr>
            <a:spLocks noEditPoints="1"/>
          </p:cNvSpPr>
          <p:nvPr/>
        </p:nvSpPr>
        <p:spPr>
          <a:xfrm>
            <a:off x="1977708" y="2158048"/>
            <a:ext cx="415925" cy="503237"/>
          </a:xfrm>
          <a:custGeom>
            <a:avLst/>
            <a:gdLst/>
            <a:ahLst/>
            <a:cxnLst>
              <a:cxn ang="0">
                <a:pos x="341397" y="45700"/>
              </a:cxn>
              <a:cxn ang="0">
                <a:pos x="159318" y="74262"/>
              </a:cxn>
              <a:cxn ang="0">
                <a:pos x="165008" y="234212"/>
              </a:cxn>
              <a:cxn ang="0">
                <a:pos x="11380" y="4512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176388" y="279912"/>
              </a:cxn>
              <a:cxn ang="0">
                <a:pos x="187768" y="279912"/>
              </a:cxn>
              <a:cxn ang="0">
                <a:pos x="187768" y="291337"/>
              </a:cxn>
              <a:cxn ang="0">
                <a:pos x="34140" y="502699"/>
              </a:cxn>
              <a:cxn ang="0">
                <a:pos x="73969" y="496987"/>
              </a:cxn>
              <a:cxn ang="0">
                <a:pos x="79659" y="485562"/>
              </a:cxn>
              <a:cxn ang="0">
                <a:pos x="113799" y="479849"/>
              </a:cxn>
              <a:cxn ang="0">
                <a:pos x="102419" y="456999"/>
              </a:cxn>
              <a:cxn ang="0">
                <a:pos x="113799" y="451287"/>
              </a:cxn>
              <a:cxn ang="0">
                <a:pos x="130869" y="445574"/>
              </a:cxn>
              <a:cxn ang="0">
                <a:pos x="142249" y="428437"/>
              </a:cxn>
              <a:cxn ang="0">
                <a:pos x="165008" y="428437"/>
              </a:cxn>
              <a:cxn ang="0">
                <a:pos x="176388" y="411299"/>
              </a:cxn>
              <a:cxn ang="0">
                <a:pos x="170698" y="377024"/>
              </a:cxn>
              <a:cxn ang="0">
                <a:pos x="176388" y="371312"/>
              </a:cxn>
              <a:cxn ang="0">
                <a:pos x="210528" y="365599"/>
              </a:cxn>
              <a:cxn ang="0">
                <a:pos x="193458" y="337037"/>
              </a:cxn>
              <a:cxn ang="0">
                <a:pos x="227598" y="325612"/>
              </a:cxn>
              <a:cxn ang="0">
                <a:pos x="204838" y="291337"/>
              </a:cxn>
              <a:cxn ang="0">
                <a:pos x="221908" y="274199"/>
              </a:cxn>
              <a:cxn ang="0">
                <a:pos x="375536" y="228500"/>
              </a:cxn>
              <a:cxn ang="0">
                <a:pos x="341397" y="45700"/>
              </a:cxn>
              <a:cxn ang="0">
                <a:pos x="330017" y="108537"/>
              </a:cxn>
              <a:cxn ang="0">
                <a:pos x="290187" y="114250"/>
              </a:cxn>
              <a:cxn ang="0">
                <a:pos x="284497" y="79975"/>
              </a:cxn>
              <a:cxn ang="0">
                <a:pos x="324327" y="74262"/>
              </a:cxn>
              <a:cxn ang="0">
                <a:pos x="330017" y="108537"/>
              </a:cxn>
            </a:cxnLst>
            <a:pathLst>
              <a:path w="73" h="88">
                <a:moveTo>
                  <a:pt x="60" y="8"/>
                </a:moveTo>
                <a:cubicBezTo>
                  <a:pt x="50" y="0"/>
                  <a:pt x="36" y="3"/>
                  <a:pt x="28" y="13"/>
                </a:cubicBezTo>
                <a:cubicBezTo>
                  <a:pt x="22" y="22"/>
                  <a:pt x="23" y="33"/>
                  <a:pt x="29" y="41"/>
                </a:cubicBezTo>
                <a:cubicBezTo>
                  <a:pt x="2" y="79"/>
                  <a:pt x="2" y="79"/>
                  <a:pt x="2" y="79"/>
                </a:cubicBezTo>
                <a:cubicBezTo>
                  <a:pt x="0" y="81"/>
                  <a:pt x="1" y="85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2" y="48"/>
                  <a:pt x="33" y="49"/>
                </a:cubicBezTo>
                <a:cubicBezTo>
                  <a:pt x="34" y="49"/>
                  <a:pt x="34" y="50"/>
                  <a:pt x="33" y="51"/>
                </a:cubicBezTo>
                <a:cubicBezTo>
                  <a:pt x="6" y="88"/>
                  <a:pt x="6" y="88"/>
                  <a:pt x="6" y="88"/>
                </a:cubicBezTo>
                <a:cubicBezTo>
                  <a:pt x="13" y="87"/>
                  <a:pt x="13" y="87"/>
                  <a:pt x="13" y="87"/>
                </a:cubicBezTo>
                <a:cubicBezTo>
                  <a:pt x="14" y="85"/>
                  <a:pt x="14" y="85"/>
                  <a:pt x="14" y="85"/>
                </a:cubicBezTo>
                <a:cubicBezTo>
                  <a:pt x="20" y="84"/>
                  <a:pt x="20" y="84"/>
                  <a:pt x="20" y="84"/>
                </a:cubicBezTo>
                <a:cubicBezTo>
                  <a:pt x="18" y="80"/>
                  <a:pt x="18" y="80"/>
                  <a:pt x="18" y="80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8"/>
                  <a:pt x="23" y="78"/>
                  <a:pt x="23" y="78"/>
                </a:cubicBezTo>
                <a:cubicBezTo>
                  <a:pt x="25" y="75"/>
                  <a:pt x="25" y="75"/>
                  <a:pt x="25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1" y="72"/>
                  <a:pt x="31" y="72"/>
                  <a:pt x="31" y="72"/>
                </a:cubicBezTo>
                <a:cubicBezTo>
                  <a:pt x="30" y="66"/>
                  <a:pt x="30" y="66"/>
                  <a:pt x="30" y="66"/>
                </a:cubicBezTo>
                <a:cubicBezTo>
                  <a:pt x="31" y="65"/>
                  <a:pt x="31" y="65"/>
                  <a:pt x="31" y="65"/>
                </a:cubicBezTo>
                <a:cubicBezTo>
                  <a:pt x="37" y="64"/>
                  <a:pt x="37" y="64"/>
                  <a:pt x="37" y="64"/>
                </a:cubicBezTo>
                <a:cubicBezTo>
                  <a:pt x="34" y="59"/>
                  <a:pt x="34" y="59"/>
                  <a:pt x="34" y="59"/>
                </a:cubicBezTo>
                <a:cubicBezTo>
                  <a:pt x="40" y="57"/>
                  <a:pt x="40" y="57"/>
                  <a:pt x="4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9" y="48"/>
                  <a:pt x="39" y="48"/>
                  <a:pt x="39" y="48"/>
                </a:cubicBezTo>
                <a:cubicBezTo>
                  <a:pt x="48" y="52"/>
                  <a:pt x="59" y="49"/>
                  <a:pt x="66" y="40"/>
                </a:cubicBezTo>
                <a:cubicBezTo>
                  <a:pt x="73" y="30"/>
                  <a:pt x="71" y="15"/>
                  <a:pt x="60" y="8"/>
                </a:cubicBezTo>
                <a:close/>
                <a:moveTo>
                  <a:pt x="58" y="19"/>
                </a:moveTo>
                <a:cubicBezTo>
                  <a:pt x="56" y="21"/>
                  <a:pt x="53" y="22"/>
                  <a:pt x="51" y="20"/>
                </a:cubicBezTo>
                <a:cubicBezTo>
                  <a:pt x="49" y="19"/>
                  <a:pt x="49" y="16"/>
                  <a:pt x="50" y="14"/>
                </a:cubicBezTo>
                <a:cubicBezTo>
                  <a:pt x="52" y="12"/>
                  <a:pt x="55" y="11"/>
                  <a:pt x="57" y="13"/>
                </a:cubicBezTo>
                <a:cubicBezTo>
                  <a:pt x="59" y="14"/>
                  <a:pt x="59" y="17"/>
                  <a:pt x="58" y="1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" name="文本框 1"/>
          <p:cNvSpPr txBox="1"/>
          <p:nvPr/>
        </p:nvSpPr>
        <p:spPr>
          <a:xfrm>
            <a:off x="4928870" y="3719830"/>
            <a:ext cx="2697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职称：高级电子商务讲师</a:t>
            </a:r>
            <a:endParaRPr 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5386070" y="4225290"/>
            <a:ext cx="203073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一、抖音推荐系统算法</a:t>
            </a:r>
            <a:endParaRPr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46380" y="753110"/>
            <a:ext cx="11492865" cy="526288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</a:t>
            </a: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在了解完平台的规则之后，我们解读一下抖音平台的算法与推荐机制，掌握推荐机制为我们打造爆款视频打下基础。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1、为什么打开抖音，就是你想看的内容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大家有没有发现，我们平时使用的App、网站，好像他们比我们更懂自己。我们打开电商网站，显示的都是我们想购买的东西；打开今日头条、抖音都是我们想看的内容；刷个朋友圈出现的广告，都是与我们需求匹配的。这一切都是技术的进步，大数据、人工智能的普及，系统先识别出你想看的内容，读懂我们的需求，然后在内容池里匹配你想看的内容，最后展示出来，也就是千人千面，目前很多软件都能做到千人千面。接下来进入正题，了解抖音的推荐系统，主要包括三部分：用户画像、内容画像、用户和内容之间的匹配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1）用户画像，系统根据用户基本属性（比如：性别、年龄、学历等）、兴趣爱好（比如：科技、娱乐、体育、金融等）等数据集，然后给用户定义相关的标签。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一、抖音推荐系统算法</a:t>
            </a:r>
            <a:endParaRPr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46380" y="753110"/>
            <a:ext cx="11492865" cy="55092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</a:t>
            </a: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3）用户与内容匹配，有了用户标签和内容标签之后，系统根据用户画像、内容画像，在内容池里面匹配出用户喜欢的内容然后展示出来。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4）排序，系统要面对数亿级的用户和内容，同时还要考虑用户的喜欢会不断的发生改变，为了让挑选的内容更加的贴近用户想要的、更加符合用户喜欢，系统需要对内容进行排序。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作为短视频创作者，了解到这里就足够了。因为在技术层面是非常复杂的。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2、抖音平台的双重审核机制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抖音对内容的审核分为机器审核和人工审核。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1）机器审核：通过人工智能技术检测，识别视频画面、关键词。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审核标题是否违规，如果疑似存在机器拦截，提示人工注意。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抽取视频中的画面，与大数据库中已存在的作品进行匹配消重，内容重复的进行低流量推荐，或者降权推荐。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一、抖音推荐系统算法</a:t>
            </a:r>
            <a:endParaRPr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46380" y="753110"/>
            <a:ext cx="11492865" cy="550926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</a:t>
            </a: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3）用户与内容匹配，有了用户标签和内容标签之后，系统根据用户画像、内容画像，在内容池里面匹配出用户喜欢的内容然后展示出来。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4）排序，系统要面对数亿级的用户和内容，同时还要考虑用户的喜欢会不断的发生改变，为了让挑选的内容更加的贴近用户想要的、更加符合用户喜欢，系统需要对内容进行排序。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作为短视频创作者，了解到这里就足够了。因为在技术层面是非常复杂的。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2、抖音平台的双重审核机制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抖音对内容的审核分为机器审核和人工审核。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1）机器审核：通过人工智能技术检测，识别视频画面、关键词。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审核标题是否违规，如果疑似存在机器拦截，提示人工注意。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抽取视频中的画面，与大数据库中已存在的作品进行匹配消重，内容重复的进行低流量推荐，或者降权推荐。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一、抖音推荐系统算法</a:t>
            </a:r>
            <a:endParaRPr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46380" y="753110"/>
            <a:ext cx="11492865" cy="446278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</a:t>
            </a: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2）人工审核：针对机器审核筛选出疑似违规作品进行再次审核。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抖音人工进行逐个细致审核，如果确定违规，将根据违规账号进行删除视频、降权通告、封禁账号等处罚。主要集中审核视频标题、封面截图和视频关键帧。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3、为什么视频作品一直过不了审核？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1）所有在抖音站内发布的视频作品都要经过双重审核流程。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2）如果视频作品机器审核不过，会被机器拦截，进入人工审核，然后因为人力问题和投稿量的不断变化 ，会出现审核延迟和审核积压的情况。当视频作品出现审核中，如果没有收到违规通知的，并不是指被限流、视频内容有问题，等待审核即可。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3）视频作品正常通过审核之后，不会对后续的数据流量有影响，关键还是内容质量。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一、抖音推荐系统算法</a:t>
            </a:r>
            <a:endParaRPr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46380" y="753110"/>
            <a:ext cx="11492865" cy="60928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4、抖音平台推荐机制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视频过了审核之后，就会得到系统的推荐，抖音推荐是去中心化，流量池规划、人工智能分发系统，抖音会给每一个作品提供一个流量池，不管你是大号还是小号，只要视频作品过了审核都会得到推荐，视频后期能不能爆火，都取决于这个流量池的数据表现（播放量、点赞量、评论量、转发量）。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推荐分为三个阶段：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1）基础推荐：新发布的视频作品，流量分发以附近和关注为主，再配合用户标签和内容标签智能分发给一小部分用户，看用户的反馈如何，如果用户喜欢的比例更大，就有可能进入第二轮叠加推荐。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）叠加推荐：新发布的视频都会经过上一轮的智能分发，根据账号权重分发100-500左右的播放量，如转发量达10（举例），算法就会判断为受欢迎的内容，自动为内容加权，叠加推荐给你1000，转发量达100（举例），算法持续叠加推荐到10000，转发量达1000（举例）,再叠加推荐到10w，依次累推。转发量，当达到了一定量级，则以大数据算法和人工运营相结合的机制。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）时间效应：各项热度的权重依次为：转发量&gt;评论量&gt;点赞量&gt;完播率；热度权重也会根据时间择新去旧，一条爆火的视频的热度最多持续1周，除非有大量用户模仿跟拍，所以还需要稳定的内容更新机制，和持续输出爆款的能力。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一、抖音推荐系统算法</a:t>
            </a:r>
            <a:endParaRPr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46380" y="753110"/>
            <a:ext cx="11492865" cy="407035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在这里强调：作为一名短视频创作者，我们不是要去深入研究抖音的核心算法机制，而是要理解这里面的逻辑。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有针对性的去做内容优化，引导用户能看完我们的视频，然后做出点赞、评论、转发的行为，从而获得更高的推荐量。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5、抖音平台如何判断视频的质量？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1）谁决定视频的质量？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新视频作品发布时，第一轮基础推荐，抖音按照你的账号量级给你分配100-500在线用户，根据他们的数据反馈来判定你的视频质量。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2）哪些数据反馈视频的质量？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四个核心指标：点赞率、评论率、完播率、转发率。</a:t>
            </a:r>
            <a:endParaRPr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一、抖音推荐系统算法</a:t>
            </a:r>
            <a:endParaRPr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46380" y="753110"/>
            <a:ext cx="11492865" cy="54476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抖音评论排序规则如何？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抖音短视频也是在结合客户需求在不断变化，很多人在看抖音的同时也会去浏览下面的评论，你会发现很多戏精都存在于评论区，一些经典、搞笑评论往往更容易置顶。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1、抖音评论怎么排序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抖音短视频中可以发表评论、点赞，如果你非常认可这条短视频下的某条评论，还能在评论下方点赞。抖音短视频评论，从发布到获取不用几分钟就可以展现。一般评论的展现排序规则是按照发布评论时间排序，但是评论被获得很多赞，那么该评论就会被置顶优先展示，然后展示最新发布的评论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2、抖音评论需要多少赞能置顶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抖音评论置顶本质，就是评论点赞数最多，那么评论就会被置顶。抖音短视频更容易等上置顶热评的评论，比如内容解析、背景音乐、搞笑段子等等。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一、抖音推荐系统算法</a:t>
            </a:r>
            <a:endParaRPr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46380" y="753110"/>
            <a:ext cx="11492865" cy="480060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</a:t>
            </a:r>
            <a:r>
              <a:rPr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、抖音评论怎么出现了“发言太快了”？</a:t>
            </a:r>
            <a:endParaRPr sz="24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这种多半抖音用户是短时间内评价太多次导致的，建议24小时后再讨论。</a:t>
            </a:r>
            <a:endParaRPr sz="24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4、抖音评论怎么会出现发送不出去情况？</a:t>
            </a:r>
            <a:endParaRPr sz="24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若是无法发送评论，需要查看是否在“消息助手—系统通知”内接到了功能封禁通知。评论是如果评论太快，也会导致评论发送不出去，就建议24小时后再试。</a:t>
            </a:r>
            <a:endParaRPr sz="24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以上原因都不是，那么就提供出问题界面，截图给客服小二，让抖音小二为你查出无法发送评论原因。</a:t>
            </a:r>
            <a:endParaRPr sz="24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endParaRPr sz="24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2709</Words>
  <Application>WPS 演示</Application>
  <PresentationFormat>宽屏</PresentationFormat>
  <Paragraphs>103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Impact</vt:lpstr>
      <vt:lpstr>幼圆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151</cp:revision>
  <dcterms:created xsi:type="dcterms:W3CDTF">2019-06-19T02:08:00Z</dcterms:created>
  <dcterms:modified xsi:type="dcterms:W3CDTF">2021-04-01T08:10:42Z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