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23F58304-C1BD-4BF2-9EA3-D768E549D81D}"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464008F1-8D36-4483-AE13-2212EC9DF4ED}"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tile tx="0" ty="0" sx="100000" sy="100000" flip="none" algn="tl"/>
        </a:blipFill>
        <a:effectLst/>
      </p:bgPr>
    </p:bg>
    <p:spTree>
      <p:nvGrpSpPr>
        <p:cNvPr id="1" name=""/>
        <p:cNvGrpSpPr/>
        <p:nvPr/>
      </p:nvGrpSpPr>
      <p:grpSpPr/>
      <p:sp>
        <p:nvSpPr>
          <p:cNvPr id="4" name="矩形 3"/>
          <p:cNvSpPr/>
          <p:nvPr/>
        </p:nvSpPr>
        <p:spPr>
          <a:xfrm>
            <a:off x="0" y="5734685"/>
            <a:ext cx="12192000" cy="142875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文本框 5"/>
          <p:cNvSpPr txBox="1"/>
          <p:nvPr/>
        </p:nvSpPr>
        <p:spPr>
          <a:xfrm>
            <a:off x="375285" y="869315"/>
            <a:ext cx="10768330" cy="1106805"/>
          </a:xfrm>
          <a:prstGeom prst="rect">
            <a:avLst/>
          </a:prstGeom>
          <a:noFill/>
        </p:spPr>
        <p:txBody>
          <a:bodyPr wrap="square">
            <a:spAutoFit/>
          </a:bodyPr>
          <a:lstStyle/>
          <a:p>
            <a:pPr marR="0" algn="ctr" defTabSz="914400" eaLnBrk="1" fontAlgn="auto" hangingPunct="1">
              <a:spcBef>
                <a:spcPts val="0"/>
              </a:spcBef>
              <a:spcAft>
                <a:spcPts val="0"/>
              </a:spcAft>
              <a:buClrTx/>
              <a:buSzTx/>
              <a:buFontTx/>
              <a:defRPr/>
            </a:pPr>
            <a:r>
              <a:rPr kumimoji="0" lang="zh-CN" sz="6600" b="1" kern="1200" cap="none" spc="0" normalizeH="0" baseline="0" noProof="0" dirty="0">
                <a:solidFill>
                  <a:schemeClr val="bg1"/>
                </a:solidFill>
                <a:latin typeface="Arial" panose="020B0604020202020204" pitchFamily="34" charset="0"/>
                <a:ea typeface="微软雅黑" panose="020B0503020204020204" charset="-122"/>
                <a:cs typeface="+mn-ea"/>
                <a:sym typeface="Arial" panose="020B0604020202020204" pitchFamily="34" charset="0"/>
              </a:rPr>
              <a:t>第四</a:t>
            </a:r>
            <a:r>
              <a:rPr kumimoji="0" lang="zh-CN" altLang="en-US" sz="6600" b="1" kern="1200" cap="none" spc="0" normalizeH="0" baseline="0" noProof="0" dirty="0">
                <a:solidFill>
                  <a:schemeClr val="bg1"/>
                </a:solidFill>
                <a:latin typeface="Arial" panose="020B0604020202020204" pitchFamily="34" charset="0"/>
                <a:ea typeface="微软雅黑" panose="020B0503020204020204" charset="-122"/>
                <a:cs typeface="+mn-ea"/>
                <a:sym typeface="Arial" panose="020B0604020202020204" pitchFamily="34" charset="0"/>
              </a:rPr>
              <a:t>节</a:t>
            </a:r>
            <a:r>
              <a:rPr kumimoji="0" lang="zh-CN" altLang="en-US" sz="6600" b="1" kern="1200" cap="none" spc="0" normalizeH="0" baseline="0" noProof="0" dirty="0">
                <a:solidFill>
                  <a:schemeClr val="bg1"/>
                </a:solidFill>
                <a:latin typeface="Arial" panose="020B0604020202020204" pitchFamily="34" charset="0"/>
                <a:ea typeface="微软雅黑" panose="020B0503020204020204" charset="-122"/>
                <a:cs typeface="+mn-ea"/>
                <a:sym typeface="Arial" panose="020B0604020202020204" pitchFamily="34" charset="0"/>
              </a:rPr>
              <a:t>课</a:t>
            </a:r>
            <a:endParaRPr kumimoji="0" lang="zh-CN" altLang="en-US" sz="6600" b="1" kern="1200" cap="none" spc="0" normalizeH="0" baseline="0" noProof="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 name="文本框 1"/>
          <p:cNvSpPr txBox="1"/>
          <p:nvPr/>
        </p:nvSpPr>
        <p:spPr>
          <a:xfrm>
            <a:off x="4928870" y="3166110"/>
            <a:ext cx="1783080" cy="368300"/>
          </a:xfrm>
          <a:prstGeom prst="rect">
            <a:avLst/>
          </a:prstGeom>
          <a:noFill/>
          <a:ln w="9525">
            <a:noFill/>
          </a:ln>
        </p:spPr>
        <p:txBody>
          <a:bodyPr wrap="non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0"/>
              </a:spcBef>
              <a:buFontTx/>
              <a:buNone/>
            </a:pPr>
            <a:r>
              <a:rPr lang="zh-CN" altLang="en-US" sz="1800" b="1" dirty="0">
                <a:solidFill>
                  <a:schemeClr val="bg1"/>
                </a:solidFill>
                <a:latin typeface="微软雅黑" panose="020B0503020204020204" charset="-122"/>
                <a:ea typeface="微软雅黑" panose="020B0503020204020204" charset="-122"/>
              </a:rPr>
              <a:t>讲解人：</a:t>
            </a:r>
            <a:r>
              <a:rPr lang="zh-CN" sz="1800" b="1" dirty="0">
                <a:solidFill>
                  <a:schemeClr val="bg1"/>
                </a:solidFill>
                <a:latin typeface="微软雅黑" panose="020B0503020204020204" charset="-122"/>
                <a:ea typeface="微软雅黑" panose="020B0503020204020204" charset="-122"/>
              </a:rPr>
              <a:t>殷永霞</a:t>
            </a:r>
            <a:endParaRPr lang="zh-CN" sz="1800" b="1" dirty="0">
              <a:solidFill>
                <a:schemeClr val="bg1"/>
              </a:solidFill>
              <a:latin typeface="微软雅黑" panose="020B0503020204020204" charset="-122"/>
              <a:ea typeface="微软雅黑" panose="020B0503020204020204" charset="-122"/>
            </a:endParaRPr>
          </a:p>
        </p:txBody>
      </p:sp>
      <p:sp>
        <p:nvSpPr>
          <p:cNvPr id="27" name="文本框 7"/>
          <p:cNvSpPr txBox="1"/>
          <p:nvPr/>
        </p:nvSpPr>
        <p:spPr>
          <a:xfrm>
            <a:off x="790575" y="2430463"/>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一、购物车权限开通</a:t>
            </a:r>
            <a:endParaRPr lang="zh-CN" altLang="en-US" sz="2400" b="1" dirty="0">
              <a:solidFill>
                <a:srgbClr val="FFFFFF"/>
              </a:solidFill>
              <a:latin typeface="微软雅黑" panose="020B0503020204020204" charset="-122"/>
              <a:ea typeface="微软雅黑" panose="020B0503020204020204" charset="-122"/>
            </a:endParaRPr>
          </a:p>
        </p:txBody>
      </p:sp>
      <p:sp>
        <p:nvSpPr>
          <p:cNvPr id="29" name="Freeform 370"/>
          <p:cNvSpPr>
            <a:spLocks noEditPoints="1"/>
          </p:cNvSpPr>
          <p:nvPr/>
        </p:nvSpPr>
        <p:spPr>
          <a:xfrm>
            <a:off x="109538" y="2396808"/>
            <a:ext cx="415925" cy="503237"/>
          </a:xfrm>
          <a:custGeom>
            <a:avLst/>
            <a:gdLst/>
            <a:ahLst/>
            <a:cxnLst>
              <a:cxn ang="0">
                <a:pos x="341397" y="45700"/>
              </a:cxn>
              <a:cxn ang="0">
                <a:pos x="159318" y="74262"/>
              </a:cxn>
              <a:cxn ang="0">
                <a:pos x="165008" y="234212"/>
              </a:cxn>
              <a:cxn ang="0">
                <a:pos x="11380" y="451287"/>
              </a:cxn>
              <a:cxn ang="0">
                <a:pos x="22760" y="496987"/>
              </a:cxn>
              <a:cxn ang="0">
                <a:pos x="22760" y="496987"/>
              </a:cxn>
              <a:cxn ang="0">
                <a:pos x="22760" y="496987"/>
              </a:cxn>
              <a:cxn ang="0">
                <a:pos x="22760" y="496987"/>
              </a:cxn>
              <a:cxn ang="0">
                <a:pos x="176388" y="279912"/>
              </a:cxn>
              <a:cxn ang="0">
                <a:pos x="187768" y="279912"/>
              </a:cxn>
              <a:cxn ang="0">
                <a:pos x="187768" y="291337"/>
              </a:cxn>
              <a:cxn ang="0">
                <a:pos x="34140" y="502699"/>
              </a:cxn>
              <a:cxn ang="0">
                <a:pos x="73969" y="496987"/>
              </a:cxn>
              <a:cxn ang="0">
                <a:pos x="79659" y="485562"/>
              </a:cxn>
              <a:cxn ang="0">
                <a:pos x="113799" y="479849"/>
              </a:cxn>
              <a:cxn ang="0">
                <a:pos x="102419" y="456999"/>
              </a:cxn>
              <a:cxn ang="0">
                <a:pos x="113799" y="451287"/>
              </a:cxn>
              <a:cxn ang="0">
                <a:pos x="130869" y="445574"/>
              </a:cxn>
              <a:cxn ang="0">
                <a:pos x="142249" y="428437"/>
              </a:cxn>
              <a:cxn ang="0">
                <a:pos x="165008" y="428437"/>
              </a:cxn>
              <a:cxn ang="0">
                <a:pos x="176388" y="411299"/>
              </a:cxn>
              <a:cxn ang="0">
                <a:pos x="170698" y="377024"/>
              </a:cxn>
              <a:cxn ang="0">
                <a:pos x="176388" y="371312"/>
              </a:cxn>
              <a:cxn ang="0">
                <a:pos x="210528" y="365599"/>
              </a:cxn>
              <a:cxn ang="0">
                <a:pos x="193458" y="337037"/>
              </a:cxn>
              <a:cxn ang="0">
                <a:pos x="227598" y="325612"/>
              </a:cxn>
              <a:cxn ang="0">
                <a:pos x="204838" y="291337"/>
              </a:cxn>
              <a:cxn ang="0">
                <a:pos x="221908" y="274199"/>
              </a:cxn>
              <a:cxn ang="0">
                <a:pos x="375536" y="228500"/>
              </a:cxn>
              <a:cxn ang="0">
                <a:pos x="341397" y="45700"/>
              </a:cxn>
              <a:cxn ang="0">
                <a:pos x="330017" y="108537"/>
              </a:cxn>
              <a:cxn ang="0">
                <a:pos x="290187" y="114250"/>
              </a:cxn>
              <a:cxn ang="0">
                <a:pos x="284497" y="79975"/>
              </a:cxn>
              <a:cxn ang="0">
                <a:pos x="324327" y="74262"/>
              </a:cxn>
              <a:cxn ang="0">
                <a:pos x="330017" y="108537"/>
              </a:cxn>
            </a:cxnLst>
            <a:pathLst>
              <a:path w="73" h="88">
                <a:moveTo>
                  <a:pt x="60" y="8"/>
                </a:moveTo>
                <a:cubicBezTo>
                  <a:pt x="50" y="0"/>
                  <a:pt x="36" y="3"/>
                  <a:pt x="28" y="13"/>
                </a:cubicBezTo>
                <a:cubicBezTo>
                  <a:pt x="22" y="22"/>
                  <a:pt x="23" y="33"/>
                  <a:pt x="29" y="41"/>
                </a:cubicBezTo>
                <a:cubicBezTo>
                  <a:pt x="2" y="79"/>
                  <a:pt x="2" y="79"/>
                  <a:pt x="2" y="79"/>
                </a:cubicBezTo>
                <a:cubicBezTo>
                  <a:pt x="0" y="81"/>
                  <a:pt x="1" y="85"/>
                  <a:pt x="4" y="87"/>
                </a:cubicBezTo>
                <a:cubicBezTo>
                  <a:pt x="4" y="87"/>
                  <a:pt x="4" y="87"/>
                  <a:pt x="4" y="87"/>
                </a:cubicBezTo>
                <a:cubicBezTo>
                  <a:pt x="4" y="87"/>
                  <a:pt x="4" y="87"/>
                  <a:pt x="4" y="87"/>
                </a:cubicBezTo>
                <a:cubicBezTo>
                  <a:pt x="4" y="87"/>
                  <a:pt x="4" y="87"/>
                  <a:pt x="4" y="87"/>
                </a:cubicBezTo>
                <a:cubicBezTo>
                  <a:pt x="31" y="49"/>
                  <a:pt x="31" y="49"/>
                  <a:pt x="31" y="49"/>
                </a:cubicBezTo>
                <a:cubicBezTo>
                  <a:pt x="31" y="49"/>
                  <a:pt x="32" y="48"/>
                  <a:pt x="33" y="49"/>
                </a:cubicBezTo>
                <a:cubicBezTo>
                  <a:pt x="34" y="49"/>
                  <a:pt x="34" y="50"/>
                  <a:pt x="33" y="51"/>
                </a:cubicBezTo>
                <a:cubicBezTo>
                  <a:pt x="6" y="88"/>
                  <a:pt x="6" y="88"/>
                  <a:pt x="6" y="88"/>
                </a:cubicBezTo>
                <a:cubicBezTo>
                  <a:pt x="13" y="87"/>
                  <a:pt x="13" y="87"/>
                  <a:pt x="13" y="87"/>
                </a:cubicBezTo>
                <a:cubicBezTo>
                  <a:pt x="14" y="85"/>
                  <a:pt x="14" y="85"/>
                  <a:pt x="14" y="85"/>
                </a:cubicBezTo>
                <a:cubicBezTo>
                  <a:pt x="20" y="84"/>
                  <a:pt x="20" y="84"/>
                  <a:pt x="20" y="84"/>
                </a:cubicBezTo>
                <a:cubicBezTo>
                  <a:pt x="18" y="80"/>
                  <a:pt x="18" y="80"/>
                  <a:pt x="18" y="80"/>
                </a:cubicBezTo>
                <a:cubicBezTo>
                  <a:pt x="20" y="79"/>
                  <a:pt x="20" y="79"/>
                  <a:pt x="20" y="79"/>
                </a:cubicBezTo>
                <a:cubicBezTo>
                  <a:pt x="23" y="78"/>
                  <a:pt x="23" y="78"/>
                  <a:pt x="23" y="78"/>
                </a:cubicBezTo>
                <a:cubicBezTo>
                  <a:pt x="25" y="75"/>
                  <a:pt x="25" y="75"/>
                  <a:pt x="25" y="75"/>
                </a:cubicBezTo>
                <a:cubicBezTo>
                  <a:pt x="29" y="75"/>
                  <a:pt x="29" y="75"/>
                  <a:pt x="29" y="75"/>
                </a:cubicBezTo>
                <a:cubicBezTo>
                  <a:pt x="31" y="72"/>
                  <a:pt x="31" y="72"/>
                  <a:pt x="31" y="72"/>
                </a:cubicBezTo>
                <a:cubicBezTo>
                  <a:pt x="30" y="66"/>
                  <a:pt x="30" y="66"/>
                  <a:pt x="30" y="66"/>
                </a:cubicBezTo>
                <a:cubicBezTo>
                  <a:pt x="31" y="65"/>
                  <a:pt x="31" y="65"/>
                  <a:pt x="31" y="65"/>
                </a:cubicBezTo>
                <a:cubicBezTo>
                  <a:pt x="37" y="64"/>
                  <a:pt x="37" y="64"/>
                  <a:pt x="37" y="64"/>
                </a:cubicBezTo>
                <a:cubicBezTo>
                  <a:pt x="34" y="59"/>
                  <a:pt x="34" y="59"/>
                  <a:pt x="34" y="59"/>
                </a:cubicBezTo>
                <a:cubicBezTo>
                  <a:pt x="40" y="57"/>
                  <a:pt x="40" y="57"/>
                  <a:pt x="40" y="57"/>
                </a:cubicBezTo>
                <a:cubicBezTo>
                  <a:pt x="36" y="51"/>
                  <a:pt x="36" y="51"/>
                  <a:pt x="36" y="51"/>
                </a:cubicBezTo>
                <a:cubicBezTo>
                  <a:pt x="39" y="48"/>
                  <a:pt x="39" y="48"/>
                  <a:pt x="39" y="48"/>
                </a:cubicBezTo>
                <a:cubicBezTo>
                  <a:pt x="48" y="52"/>
                  <a:pt x="59" y="49"/>
                  <a:pt x="66" y="40"/>
                </a:cubicBezTo>
                <a:cubicBezTo>
                  <a:pt x="73" y="30"/>
                  <a:pt x="71" y="15"/>
                  <a:pt x="60" y="8"/>
                </a:cubicBezTo>
                <a:close/>
                <a:moveTo>
                  <a:pt x="58" y="19"/>
                </a:moveTo>
                <a:cubicBezTo>
                  <a:pt x="56" y="21"/>
                  <a:pt x="53" y="22"/>
                  <a:pt x="51" y="20"/>
                </a:cubicBezTo>
                <a:cubicBezTo>
                  <a:pt x="49" y="19"/>
                  <a:pt x="49" y="16"/>
                  <a:pt x="50" y="14"/>
                </a:cubicBezTo>
                <a:cubicBezTo>
                  <a:pt x="52" y="12"/>
                  <a:pt x="55" y="11"/>
                  <a:pt x="57" y="13"/>
                </a:cubicBezTo>
                <a:cubicBezTo>
                  <a:pt x="59" y="14"/>
                  <a:pt x="59" y="17"/>
                  <a:pt x="58" y="19"/>
                </a:cubicBezTo>
                <a:close/>
              </a:path>
            </a:pathLst>
          </a:custGeom>
          <a:solidFill>
            <a:schemeClr val="bg1">
              <a:alpha val="100000"/>
            </a:schemeClr>
          </a:solidFill>
          <a:ln w="9525">
            <a:noFill/>
          </a:ln>
        </p:spPr>
        <p:txBody>
          <a:bodyPr/>
          <a:p>
            <a:endParaRPr lang="zh-CN" altLang="en-US"/>
          </a:p>
        </p:txBody>
      </p:sp>
      <p:cxnSp>
        <p:nvCxnSpPr>
          <p:cNvPr id="35" name="直接连接符 34"/>
          <p:cNvCxnSpPr/>
          <p:nvPr/>
        </p:nvCxnSpPr>
        <p:spPr>
          <a:xfrm flipV="1">
            <a:off x="723900" y="2361883"/>
            <a:ext cx="0"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文本框 11"/>
          <p:cNvSpPr txBox="1"/>
          <p:nvPr/>
        </p:nvSpPr>
        <p:spPr>
          <a:xfrm>
            <a:off x="4186555" y="2396808"/>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二、商品橱窗</a:t>
            </a:r>
            <a:endParaRPr lang="zh-CN" altLang="en-US" sz="2400" b="1" dirty="0">
              <a:solidFill>
                <a:srgbClr val="FFFFFF"/>
              </a:solidFill>
              <a:latin typeface="微软雅黑" panose="020B0503020204020204" charset="-122"/>
              <a:ea typeface="微软雅黑" panose="020B0503020204020204" charset="-122"/>
            </a:endParaRPr>
          </a:p>
        </p:txBody>
      </p:sp>
      <p:sp>
        <p:nvSpPr>
          <p:cNvPr id="28" name="Freeform 502"/>
          <p:cNvSpPr>
            <a:spLocks noEditPoints="1"/>
          </p:cNvSpPr>
          <p:nvPr/>
        </p:nvSpPr>
        <p:spPr>
          <a:xfrm>
            <a:off x="6413500" y="2448878"/>
            <a:ext cx="546100" cy="403225"/>
          </a:xfrm>
          <a:custGeom>
            <a:avLst/>
            <a:gdLst/>
            <a:ahLst/>
            <a:cxnLst>
              <a:cxn ang="0">
                <a:pos x="540533" y="168950"/>
              </a:cxn>
              <a:cxn ang="0">
                <a:pos x="86689" y="168950"/>
              </a:cxn>
              <a:cxn ang="0">
                <a:pos x="81590" y="179189"/>
              </a:cxn>
              <a:cxn ang="0">
                <a:pos x="0" y="404455"/>
              </a:cxn>
              <a:cxn ang="0">
                <a:pos x="464042" y="404455"/>
              </a:cxn>
              <a:cxn ang="0">
                <a:pos x="545632" y="179189"/>
              </a:cxn>
              <a:cxn ang="0">
                <a:pos x="540533" y="168950"/>
              </a:cxn>
              <a:cxn ang="0">
                <a:pos x="86689" y="153591"/>
              </a:cxn>
              <a:cxn ang="0">
                <a:pos x="464042" y="153591"/>
              </a:cxn>
              <a:cxn ang="0">
                <a:pos x="464042" y="71676"/>
              </a:cxn>
              <a:cxn ang="0">
                <a:pos x="458943" y="66556"/>
              </a:cxn>
              <a:cxn ang="0">
                <a:pos x="209074" y="66556"/>
              </a:cxn>
              <a:cxn ang="0">
                <a:pos x="203975" y="61436"/>
              </a:cxn>
              <a:cxn ang="0">
                <a:pos x="203975" y="25598"/>
              </a:cxn>
              <a:cxn ang="0">
                <a:pos x="178478" y="0"/>
              </a:cxn>
              <a:cxn ang="0">
                <a:pos x="25497" y="0"/>
              </a:cxn>
              <a:cxn ang="0">
                <a:pos x="0" y="25598"/>
              </a:cxn>
              <a:cxn ang="0">
                <a:pos x="0" y="358378"/>
              </a:cxn>
              <a:cxn ang="0">
                <a:pos x="66292" y="174069"/>
              </a:cxn>
              <a:cxn ang="0">
                <a:pos x="86689" y="153591"/>
              </a:cxn>
            </a:cxnLst>
            <a:pathLst>
              <a:path w="107" h="79">
                <a:moveTo>
                  <a:pt x="106" y="33"/>
                </a:moveTo>
                <a:cubicBezTo>
                  <a:pt x="17" y="33"/>
                  <a:pt x="17" y="33"/>
                  <a:pt x="17" y="33"/>
                </a:cubicBezTo>
                <a:cubicBezTo>
                  <a:pt x="17" y="33"/>
                  <a:pt x="16" y="34"/>
                  <a:pt x="16" y="35"/>
                </a:cubicBezTo>
                <a:cubicBezTo>
                  <a:pt x="0" y="79"/>
                  <a:pt x="0" y="79"/>
                  <a:pt x="0" y="79"/>
                </a:cubicBezTo>
                <a:cubicBezTo>
                  <a:pt x="91" y="79"/>
                  <a:pt x="91" y="79"/>
                  <a:pt x="91" y="79"/>
                </a:cubicBezTo>
                <a:cubicBezTo>
                  <a:pt x="107" y="35"/>
                  <a:pt x="107" y="35"/>
                  <a:pt x="107" y="35"/>
                </a:cubicBezTo>
                <a:cubicBezTo>
                  <a:pt x="107" y="34"/>
                  <a:pt x="107" y="33"/>
                  <a:pt x="106" y="33"/>
                </a:cubicBezTo>
                <a:close/>
                <a:moveTo>
                  <a:pt x="17" y="30"/>
                </a:moveTo>
                <a:cubicBezTo>
                  <a:pt x="91" y="30"/>
                  <a:pt x="91" y="30"/>
                  <a:pt x="91" y="30"/>
                </a:cubicBezTo>
                <a:cubicBezTo>
                  <a:pt x="91" y="14"/>
                  <a:pt x="91" y="14"/>
                  <a:pt x="91" y="14"/>
                </a:cubicBezTo>
                <a:cubicBezTo>
                  <a:pt x="91" y="13"/>
                  <a:pt x="90" y="13"/>
                  <a:pt x="90" y="13"/>
                </a:cubicBezTo>
                <a:cubicBezTo>
                  <a:pt x="41" y="13"/>
                  <a:pt x="41" y="13"/>
                  <a:pt x="41" y="13"/>
                </a:cubicBezTo>
                <a:cubicBezTo>
                  <a:pt x="40" y="13"/>
                  <a:pt x="40" y="12"/>
                  <a:pt x="40" y="12"/>
                </a:cubicBezTo>
                <a:cubicBezTo>
                  <a:pt x="40" y="5"/>
                  <a:pt x="40" y="5"/>
                  <a:pt x="40" y="5"/>
                </a:cubicBezTo>
                <a:cubicBezTo>
                  <a:pt x="40" y="2"/>
                  <a:pt x="38" y="0"/>
                  <a:pt x="35" y="0"/>
                </a:cubicBezTo>
                <a:cubicBezTo>
                  <a:pt x="5" y="0"/>
                  <a:pt x="5" y="0"/>
                  <a:pt x="5" y="0"/>
                </a:cubicBezTo>
                <a:cubicBezTo>
                  <a:pt x="2" y="0"/>
                  <a:pt x="0" y="2"/>
                  <a:pt x="0" y="5"/>
                </a:cubicBezTo>
                <a:cubicBezTo>
                  <a:pt x="0" y="70"/>
                  <a:pt x="0" y="70"/>
                  <a:pt x="0" y="70"/>
                </a:cubicBezTo>
                <a:cubicBezTo>
                  <a:pt x="13" y="34"/>
                  <a:pt x="13" y="34"/>
                  <a:pt x="13" y="34"/>
                </a:cubicBezTo>
                <a:cubicBezTo>
                  <a:pt x="13" y="32"/>
                  <a:pt x="15" y="30"/>
                  <a:pt x="17" y="30"/>
                </a:cubicBezTo>
                <a:close/>
              </a:path>
            </a:pathLst>
          </a:custGeom>
          <a:solidFill>
            <a:schemeClr val="bg1">
              <a:alpha val="100000"/>
            </a:schemeClr>
          </a:solidFill>
          <a:ln w="9525">
            <a:noFill/>
          </a:ln>
        </p:spPr>
        <p:txBody>
          <a:bodyPr/>
          <a:p>
            <a:endParaRPr lang="zh-CN" altLang="en-US"/>
          </a:p>
        </p:txBody>
      </p:sp>
      <p:sp>
        <p:nvSpPr>
          <p:cNvPr id="32" name="文本框 12"/>
          <p:cNvSpPr txBox="1"/>
          <p:nvPr/>
        </p:nvSpPr>
        <p:spPr>
          <a:xfrm>
            <a:off x="6926580" y="2428240"/>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三、直播讲解功能</a:t>
            </a:r>
            <a:endParaRPr lang="zh-CN" altLang="en-US" sz="2400" b="1" dirty="0">
              <a:solidFill>
                <a:srgbClr val="FFFFFF"/>
              </a:solidFill>
              <a:latin typeface="微软雅黑" panose="020B0503020204020204" charset="-122"/>
              <a:ea typeface="微软雅黑" panose="020B0503020204020204" charset="-122"/>
            </a:endParaRPr>
          </a:p>
        </p:txBody>
      </p:sp>
      <p:sp>
        <p:nvSpPr>
          <p:cNvPr id="33" name="文本框 13"/>
          <p:cNvSpPr txBox="1"/>
          <p:nvPr/>
        </p:nvSpPr>
        <p:spPr>
          <a:xfrm>
            <a:off x="10024745" y="2420303"/>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四、限时秒杀</a:t>
            </a:r>
            <a:endParaRPr lang="zh-CN" altLang="en-US" sz="2400" b="1" dirty="0">
              <a:solidFill>
                <a:srgbClr val="FFFFFF"/>
              </a:solidFill>
              <a:latin typeface="微软雅黑" panose="020B0503020204020204" charset="-122"/>
              <a:ea typeface="微软雅黑" panose="020B0503020204020204" charset="-122"/>
            </a:endParaRPr>
          </a:p>
        </p:txBody>
      </p:sp>
      <p:sp>
        <p:nvSpPr>
          <p:cNvPr id="34" name="Freeform 359"/>
          <p:cNvSpPr>
            <a:spLocks noEditPoints="1"/>
          </p:cNvSpPr>
          <p:nvPr/>
        </p:nvSpPr>
        <p:spPr>
          <a:xfrm>
            <a:off x="9670733" y="2361883"/>
            <a:ext cx="344487" cy="434975"/>
          </a:xfrm>
          <a:custGeom>
            <a:avLst/>
            <a:gdLst/>
            <a:ahLst/>
            <a:cxnLst>
              <a:cxn ang="0">
                <a:pos x="281329" y="120816"/>
              </a:cxn>
              <a:cxn ang="0">
                <a:pos x="281329" y="434938"/>
              </a:cxn>
              <a:cxn ang="0">
                <a:pos x="345189" y="434938"/>
              </a:cxn>
              <a:cxn ang="0">
                <a:pos x="345189" y="120816"/>
              </a:cxn>
              <a:cxn ang="0">
                <a:pos x="281329" y="120816"/>
              </a:cxn>
              <a:cxn ang="0">
                <a:pos x="188128" y="434938"/>
              </a:cxn>
              <a:cxn ang="0">
                <a:pos x="253714" y="434938"/>
              </a:cxn>
              <a:cxn ang="0">
                <a:pos x="253714" y="176046"/>
              </a:cxn>
              <a:cxn ang="0">
                <a:pos x="188128" y="176046"/>
              </a:cxn>
              <a:cxn ang="0">
                <a:pos x="188128" y="434938"/>
              </a:cxn>
              <a:cxn ang="0">
                <a:pos x="91475" y="434938"/>
              </a:cxn>
              <a:cxn ang="0">
                <a:pos x="157061" y="434938"/>
              </a:cxn>
              <a:cxn ang="0">
                <a:pos x="157061" y="0"/>
              </a:cxn>
              <a:cxn ang="0">
                <a:pos x="91475" y="0"/>
              </a:cxn>
              <a:cxn ang="0">
                <a:pos x="91475" y="434938"/>
              </a:cxn>
              <a:cxn ang="0">
                <a:pos x="0" y="434938"/>
              </a:cxn>
              <a:cxn ang="0">
                <a:pos x="63860" y="434938"/>
              </a:cxn>
              <a:cxn ang="0">
                <a:pos x="63860" y="272699"/>
              </a:cxn>
              <a:cxn ang="0">
                <a:pos x="0" y="272699"/>
              </a:cxn>
              <a:cxn ang="0">
                <a:pos x="0" y="434938"/>
              </a:cxn>
            </a:cxnLst>
            <a:pathLst>
              <a:path w="200" h="252">
                <a:moveTo>
                  <a:pt x="163" y="70"/>
                </a:moveTo>
                <a:lnTo>
                  <a:pt x="163" y="252"/>
                </a:lnTo>
                <a:lnTo>
                  <a:pt x="200" y="252"/>
                </a:lnTo>
                <a:lnTo>
                  <a:pt x="200" y="70"/>
                </a:lnTo>
                <a:lnTo>
                  <a:pt x="163" y="70"/>
                </a:lnTo>
                <a:close/>
                <a:moveTo>
                  <a:pt x="109" y="252"/>
                </a:moveTo>
                <a:lnTo>
                  <a:pt x="147" y="252"/>
                </a:lnTo>
                <a:lnTo>
                  <a:pt x="147" y="102"/>
                </a:lnTo>
                <a:lnTo>
                  <a:pt x="109" y="102"/>
                </a:lnTo>
                <a:lnTo>
                  <a:pt x="109" y="252"/>
                </a:lnTo>
                <a:close/>
                <a:moveTo>
                  <a:pt x="53" y="252"/>
                </a:moveTo>
                <a:lnTo>
                  <a:pt x="91" y="252"/>
                </a:lnTo>
                <a:lnTo>
                  <a:pt x="91" y="0"/>
                </a:lnTo>
                <a:lnTo>
                  <a:pt x="53" y="0"/>
                </a:lnTo>
                <a:lnTo>
                  <a:pt x="53" y="252"/>
                </a:lnTo>
                <a:close/>
                <a:moveTo>
                  <a:pt x="0" y="252"/>
                </a:moveTo>
                <a:lnTo>
                  <a:pt x="37" y="252"/>
                </a:lnTo>
                <a:lnTo>
                  <a:pt x="37" y="158"/>
                </a:lnTo>
                <a:lnTo>
                  <a:pt x="0" y="158"/>
                </a:lnTo>
                <a:lnTo>
                  <a:pt x="0" y="252"/>
                </a:lnTo>
                <a:close/>
              </a:path>
            </a:pathLst>
          </a:custGeom>
          <a:solidFill>
            <a:schemeClr val="bg1">
              <a:alpha val="100000"/>
            </a:schemeClr>
          </a:solidFill>
          <a:ln w="9525">
            <a:noFill/>
          </a:ln>
        </p:spPr>
        <p:txBody>
          <a:bodyPr/>
          <a:p>
            <a:endParaRPr lang="zh-CN" altLang="en-US"/>
          </a:p>
        </p:txBody>
      </p:sp>
      <p:sp>
        <p:nvSpPr>
          <p:cNvPr id="10" name="文本框 1"/>
          <p:cNvSpPr txBox="1"/>
          <p:nvPr/>
        </p:nvSpPr>
        <p:spPr>
          <a:xfrm>
            <a:off x="4471670" y="3692525"/>
            <a:ext cx="2697480" cy="368300"/>
          </a:xfrm>
          <a:prstGeom prst="rect">
            <a:avLst/>
          </a:prstGeom>
          <a:noFill/>
          <a:ln w="9525">
            <a:noFill/>
          </a:ln>
        </p:spPr>
        <p:txBody>
          <a:bodyPr wrap="non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0"/>
              </a:spcBef>
              <a:buFontTx/>
              <a:buNone/>
            </a:pPr>
            <a:r>
              <a:rPr lang="zh-CN" altLang="en-US" sz="1800" b="1" dirty="0">
                <a:solidFill>
                  <a:schemeClr val="bg1"/>
                </a:solidFill>
                <a:latin typeface="微软雅黑" panose="020B0503020204020204" charset="-122"/>
                <a:ea typeface="微软雅黑" panose="020B0503020204020204" charset="-122"/>
              </a:rPr>
              <a:t>职称：高级电子商务讲师</a:t>
            </a:r>
            <a:endParaRPr lang="zh-CN" sz="1800" b="1" dirty="0">
              <a:solidFill>
                <a:schemeClr val="bg1"/>
              </a:solidFill>
              <a:latin typeface="微软雅黑" panose="020B0503020204020204" charset="-122"/>
              <a:ea typeface="微软雅黑" panose="020B0503020204020204" charset="-122"/>
            </a:endParaRPr>
          </a:p>
        </p:txBody>
      </p:sp>
      <p:sp>
        <p:nvSpPr>
          <p:cNvPr id="11" name="文本框 1"/>
          <p:cNvSpPr txBox="1"/>
          <p:nvPr/>
        </p:nvSpPr>
        <p:spPr>
          <a:xfrm>
            <a:off x="4928870" y="4194810"/>
            <a:ext cx="2030730" cy="36830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0"/>
              </a:spcBef>
              <a:buFontTx/>
              <a:buNone/>
            </a:pPr>
            <a:r>
              <a:rPr lang="zh-CN" altLang="en-US" sz="1800" b="1" dirty="0">
                <a:solidFill>
                  <a:schemeClr val="bg1"/>
                </a:solidFill>
                <a:latin typeface="微软雅黑" panose="020B0503020204020204" charset="-122"/>
                <a:ea typeface="微软雅黑" panose="020B0503020204020204" charset="-122"/>
              </a:rPr>
              <a:t>时间：</a:t>
            </a:r>
            <a:r>
              <a:rPr lang="en-US" altLang="zh-CN" sz="1800" b="1" dirty="0">
                <a:solidFill>
                  <a:schemeClr val="bg1"/>
                </a:solidFill>
                <a:latin typeface="微软雅黑" panose="020B0503020204020204" charset="-122"/>
                <a:ea typeface="微软雅黑" panose="020B0503020204020204" charset="-122"/>
              </a:rPr>
              <a:t>2020</a:t>
            </a:r>
            <a:r>
              <a:rPr lang="zh-CN" altLang="en-US" sz="1800" b="1" dirty="0">
                <a:solidFill>
                  <a:schemeClr val="bg1"/>
                </a:solidFill>
                <a:latin typeface="微软雅黑" panose="020B0503020204020204" charset="-122"/>
                <a:ea typeface="微软雅黑" panose="020B0503020204020204" charset="-122"/>
              </a:rPr>
              <a:t>年</a:t>
            </a:r>
            <a:r>
              <a:rPr lang="en-US" altLang="zh-CN" sz="1800" b="1" dirty="0">
                <a:solidFill>
                  <a:schemeClr val="bg1"/>
                </a:solidFill>
                <a:latin typeface="微软雅黑" panose="020B0503020204020204" charset="-122"/>
                <a:ea typeface="微软雅黑" panose="020B0503020204020204" charset="-122"/>
              </a:rPr>
              <a:t>8</a:t>
            </a:r>
            <a:r>
              <a:rPr lang="zh-CN" altLang="en-US" sz="1800" b="1" dirty="0">
                <a:solidFill>
                  <a:schemeClr val="bg1"/>
                </a:solidFill>
                <a:latin typeface="微软雅黑" panose="020B0503020204020204" charset="-122"/>
                <a:ea typeface="微软雅黑" panose="020B0503020204020204" charset="-122"/>
              </a:rPr>
              <a:t>月</a:t>
            </a:r>
            <a:endParaRPr lang="zh-CN" altLang="en-US" sz="1800" b="1" dirty="0">
              <a:solidFill>
                <a:schemeClr val="bg1"/>
              </a:solidFill>
              <a:latin typeface="微软雅黑" panose="020B0503020204020204" charset="-122"/>
              <a:ea typeface="微软雅黑" panose="020B0503020204020204" charset="-122"/>
            </a:endParaRPr>
          </a:p>
        </p:txBody>
      </p:sp>
      <p:sp>
        <p:nvSpPr>
          <p:cNvPr id="16" name="Freeform 271"/>
          <p:cNvSpPr/>
          <p:nvPr/>
        </p:nvSpPr>
        <p:spPr>
          <a:xfrm>
            <a:off x="3729038" y="2389505"/>
            <a:ext cx="420687" cy="474663"/>
          </a:xfrm>
          <a:custGeom>
            <a:avLst/>
            <a:gdLst/>
            <a:ahLst/>
            <a:cxnLst>
              <a:cxn ang="0">
                <a:pos x="402413" y="42654"/>
              </a:cxn>
              <a:cxn ang="0">
                <a:pos x="249984" y="42654"/>
              </a:cxn>
              <a:cxn ang="0">
                <a:pos x="249984" y="6093"/>
              </a:cxn>
              <a:cxn ang="0">
                <a:pos x="243887" y="0"/>
              </a:cxn>
              <a:cxn ang="0">
                <a:pos x="176818" y="0"/>
              </a:cxn>
              <a:cxn ang="0">
                <a:pos x="164624" y="6093"/>
              </a:cxn>
              <a:cxn ang="0">
                <a:pos x="164624" y="42654"/>
              </a:cxn>
              <a:cxn ang="0">
                <a:pos x="12194" y="42654"/>
              </a:cxn>
              <a:cxn ang="0">
                <a:pos x="0" y="54840"/>
              </a:cxn>
              <a:cxn ang="0">
                <a:pos x="0" y="170614"/>
              </a:cxn>
              <a:cxn ang="0">
                <a:pos x="12194" y="188895"/>
              </a:cxn>
              <a:cxn ang="0">
                <a:pos x="164624" y="188895"/>
              </a:cxn>
              <a:cxn ang="0">
                <a:pos x="164624" y="469190"/>
              </a:cxn>
              <a:cxn ang="0">
                <a:pos x="176818" y="475283"/>
              </a:cxn>
              <a:cxn ang="0">
                <a:pos x="243887" y="475283"/>
              </a:cxn>
              <a:cxn ang="0">
                <a:pos x="249984" y="469190"/>
              </a:cxn>
              <a:cxn ang="0">
                <a:pos x="249984" y="188895"/>
              </a:cxn>
              <a:cxn ang="0">
                <a:pos x="402413" y="188895"/>
              </a:cxn>
              <a:cxn ang="0">
                <a:pos x="420705" y="170614"/>
              </a:cxn>
              <a:cxn ang="0">
                <a:pos x="420705" y="54840"/>
              </a:cxn>
              <a:cxn ang="0">
                <a:pos x="402413" y="42654"/>
              </a:cxn>
            </a:cxnLst>
            <a:pathLst>
              <a:path w="69" h="78">
                <a:moveTo>
                  <a:pt x="66" y="7"/>
                </a:moveTo>
                <a:cubicBezTo>
                  <a:pt x="41" y="7"/>
                  <a:pt x="41" y="7"/>
                  <a:pt x="41" y="7"/>
                </a:cubicBezTo>
                <a:cubicBezTo>
                  <a:pt x="41" y="1"/>
                  <a:pt x="41" y="1"/>
                  <a:pt x="41" y="1"/>
                </a:cubicBezTo>
                <a:cubicBezTo>
                  <a:pt x="41" y="0"/>
                  <a:pt x="40" y="0"/>
                  <a:pt x="40" y="0"/>
                </a:cubicBezTo>
                <a:cubicBezTo>
                  <a:pt x="29" y="0"/>
                  <a:pt x="29" y="0"/>
                  <a:pt x="29" y="0"/>
                </a:cubicBezTo>
                <a:cubicBezTo>
                  <a:pt x="28" y="0"/>
                  <a:pt x="27" y="0"/>
                  <a:pt x="27" y="1"/>
                </a:cubicBezTo>
                <a:cubicBezTo>
                  <a:pt x="27" y="7"/>
                  <a:pt x="27" y="7"/>
                  <a:pt x="27" y="7"/>
                </a:cubicBezTo>
                <a:cubicBezTo>
                  <a:pt x="2" y="7"/>
                  <a:pt x="2" y="7"/>
                  <a:pt x="2" y="7"/>
                </a:cubicBezTo>
                <a:cubicBezTo>
                  <a:pt x="1" y="7"/>
                  <a:pt x="0" y="8"/>
                  <a:pt x="0" y="9"/>
                </a:cubicBezTo>
                <a:cubicBezTo>
                  <a:pt x="0" y="28"/>
                  <a:pt x="0" y="28"/>
                  <a:pt x="0" y="28"/>
                </a:cubicBezTo>
                <a:cubicBezTo>
                  <a:pt x="0" y="30"/>
                  <a:pt x="1" y="31"/>
                  <a:pt x="2" y="31"/>
                </a:cubicBezTo>
                <a:cubicBezTo>
                  <a:pt x="27" y="31"/>
                  <a:pt x="27" y="31"/>
                  <a:pt x="27" y="31"/>
                </a:cubicBezTo>
                <a:cubicBezTo>
                  <a:pt x="27" y="77"/>
                  <a:pt x="27" y="77"/>
                  <a:pt x="27" y="77"/>
                </a:cubicBezTo>
                <a:cubicBezTo>
                  <a:pt x="27" y="77"/>
                  <a:pt x="28" y="78"/>
                  <a:pt x="29" y="78"/>
                </a:cubicBezTo>
                <a:cubicBezTo>
                  <a:pt x="40" y="78"/>
                  <a:pt x="40" y="78"/>
                  <a:pt x="40" y="78"/>
                </a:cubicBezTo>
                <a:cubicBezTo>
                  <a:pt x="40" y="78"/>
                  <a:pt x="41" y="77"/>
                  <a:pt x="41" y="77"/>
                </a:cubicBezTo>
                <a:cubicBezTo>
                  <a:pt x="41" y="31"/>
                  <a:pt x="41" y="31"/>
                  <a:pt x="41" y="31"/>
                </a:cubicBezTo>
                <a:cubicBezTo>
                  <a:pt x="66" y="31"/>
                  <a:pt x="66" y="31"/>
                  <a:pt x="66" y="31"/>
                </a:cubicBezTo>
                <a:cubicBezTo>
                  <a:pt x="67" y="31"/>
                  <a:pt x="69" y="30"/>
                  <a:pt x="69" y="28"/>
                </a:cubicBezTo>
                <a:cubicBezTo>
                  <a:pt x="69" y="9"/>
                  <a:pt x="69" y="9"/>
                  <a:pt x="69" y="9"/>
                </a:cubicBezTo>
                <a:cubicBezTo>
                  <a:pt x="69" y="8"/>
                  <a:pt x="67" y="7"/>
                  <a:pt x="66" y="7"/>
                </a:cubicBezTo>
                <a:close/>
              </a:path>
            </a:pathLst>
          </a:custGeom>
          <a:solidFill>
            <a:schemeClr val="bg1">
              <a:alpha val="100000"/>
            </a:schemeClr>
          </a:solidFill>
          <a:ln w="9525">
            <a:noFill/>
          </a:ln>
        </p:spPr>
        <p:txBody>
          <a:bodyPr/>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2"/>
          <p:cNvSpPr/>
          <p:nvPr/>
        </p:nvSpPr>
        <p:spPr>
          <a:xfrm>
            <a:off x="0" y="0"/>
            <a:ext cx="8709025" cy="6858000"/>
          </a:xfrm>
          <a:custGeom>
            <a:avLst/>
            <a:gdLst>
              <a:gd name="connsiteX0" fmla="*/ 0 w 8588188"/>
              <a:gd name="connsiteY0" fmla="*/ 0 h 6858000"/>
              <a:gd name="connsiteX1" fmla="*/ 8588188 w 8588188"/>
              <a:gd name="connsiteY1" fmla="*/ 0 h 6858000"/>
              <a:gd name="connsiteX2" fmla="*/ 8588188 w 8588188"/>
              <a:gd name="connsiteY2" fmla="*/ 6858000 h 6858000"/>
              <a:gd name="connsiteX3" fmla="*/ 0 w 8588188"/>
              <a:gd name="connsiteY3" fmla="*/ 6858000 h 6858000"/>
              <a:gd name="connsiteX4" fmla="*/ 0 w 8588188"/>
              <a:gd name="connsiteY4" fmla="*/ 0 h 6858000"/>
              <a:gd name="connsiteX0-1" fmla="*/ 0 w 8588188"/>
              <a:gd name="connsiteY0-2" fmla="*/ 0 h 6858000"/>
              <a:gd name="connsiteX1-3" fmla="*/ 6526306 w 8588188"/>
              <a:gd name="connsiteY1-4" fmla="*/ 8965 h 6858000"/>
              <a:gd name="connsiteX2-5" fmla="*/ 8588188 w 8588188"/>
              <a:gd name="connsiteY2-6" fmla="*/ 6858000 h 6858000"/>
              <a:gd name="connsiteX3-7" fmla="*/ 0 w 8588188"/>
              <a:gd name="connsiteY3-8" fmla="*/ 6858000 h 6858000"/>
              <a:gd name="connsiteX4-9" fmla="*/ 0 w 8588188"/>
              <a:gd name="connsiteY4-10" fmla="*/ 0 h 6858000"/>
              <a:gd name="connsiteX0-11" fmla="*/ 0 w 8588188"/>
              <a:gd name="connsiteY0-12" fmla="*/ 0 h 6858000"/>
              <a:gd name="connsiteX1-13" fmla="*/ 5371020 w 8588188"/>
              <a:gd name="connsiteY1-14" fmla="*/ 1 h 6858000"/>
              <a:gd name="connsiteX2-15" fmla="*/ 8588188 w 8588188"/>
              <a:gd name="connsiteY2-16" fmla="*/ 6858000 h 6858000"/>
              <a:gd name="connsiteX3-17" fmla="*/ 0 w 8588188"/>
              <a:gd name="connsiteY3-18" fmla="*/ 6858000 h 6858000"/>
              <a:gd name="connsiteX4-19" fmla="*/ 0 w 8588188"/>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88188" h="6858000">
                <a:moveTo>
                  <a:pt x="0" y="0"/>
                </a:moveTo>
                <a:lnTo>
                  <a:pt x="5371020" y="1"/>
                </a:lnTo>
                <a:lnTo>
                  <a:pt x="8588188" y="6858000"/>
                </a:lnTo>
                <a:lnTo>
                  <a:pt x="0" y="6858000"/>
                </a:lnTo>
                <a:lnTo>
                  <a:pt x="0" y="0"/>
                </a:lnTo>
                <a:close/>
              </a:path>
            </a:pathLst>
          </a:custGeom>
          <a:solidFill>
            <a:srgbClr val="34B9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1507" name="组合 4"/>
          <p:cNvGrpSpPr/>
          <p:nvPr/>
        </p:nvGrpSpPr>
        <p:grpSpPr>
          <a:xfrm>
            <a:off x="6065838" y="566738"/>
            <a:ext cx="5703887" cy="6146800"/>
            <a:chOff x="6559499" y="646146"/>
            <a:chExt cx="5705139" cy="6146377"/>
          </a:xfrm>
        </p:grpSpPr>
        <p:pic>
          <p:nvPicPr>
            <p:cNvPr id="21521" name="图片 5"/>
            <p:cNvPicPr>
              <a:picLocks noChangeAspect="1"/>
            </p:cNvPicPr>
            <p:nvPr/>
          </p:nvPicPr>
          <p:blipFill>
            <a:blip r:embed="rId1"/>
            <a:stretch>
              <a:fillRect/>
            </a:stretch>
          </p:blipFill>
          <p:spPr>
            <a:xfrm>
              <a:off x="6559499" y="646146"/>
              <a:ext cx="5705139" cy="6146377"/>
            </a:xfrm>
            <a:prstGeom prst="rect">
              <a:avLst/>
            </a:prstGeom>
            <a:noFill/>
            <a:ln w="9525">
              <a:noFill/>
            </a:ln>
          </p:spPr>
        </p:pic>
        <p:pic>
          <p:nvPicPr>
            <p:cNvPr id="21522" name="图片 6"/>
            <p:cNvPicPr>
              <a:picLocks noChangeAspect="1"/>
            </p:cNvPicPr>
            <p:nvPr/>
          </p:nvPicPr>
          <p:blipFill>
            <a:blip r:embed="rId2"/>
            <a:stretch>
              <a:fillRect/>
            </a:stretch>
          </p:blipFill>
          <p:spPr>
            <a:xfrm>
              <a:off x="7253468" y="1402400"/>
              <a:ext cx="3877392" cy="3615241"/>
            </a:xfrm>
            <a:prstGeom prst="rect">
              <a:avLst/>
            </a:prstGeom>
            <a:noFill/>
            <a:ln w="9525">
              <a:noFill/>
            </a:ln>
          </p:spPr>
        </p:pic>
      </p:grpSp>
      <p:sp>
        <p:nvSpPr>
          <p:cNvPr id="21512" name="文本框 11"/>
          <p:cNvSpPr txBox="1"/>
          <p:nvPr/>
        </p:nvSpPr>
        <p:spPr>
          <a:xfrm>
            <a:off x="1492250" y="5799138"/>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五、</a:t>
            </a:r>
            <a:r>
              <a:rPr lang="zh-CN" sz="2400" b="1" dirty="0">
                <a:solidFill>
                  <a:srgbClr val="FFFFFF"/>
                </a:solidFill>
                <a:latin typeface="微软雅黑" panose="020B0503020204020204" charset="-122"/>
                <a:ea typeface="微软雅黑" panose="020B0503020204020204" charset="-122"/>
                <a:sym typeface="+mn-ea"/>
              </a:rPr>
              <a:t>购物车玩法</a:t>
            </a:r>
            <a:endParaRPr lang="zh-CN" sz="2400" b="1" dirty="0">
              <a:solidFill>
                <a:srgbClr val="FFFFFF"/>
              </a:solidFill>
              <a:latin typeface="微软雅黑" panose="020B0503020204020204" charset="-122"/>
              <a:ea typeface="微软雅黑" panose="020B0503020204020204" charset="-122"/>
            </a:endParaRPr>
          </a:p>
        </p:txBody>
      </p:sp>
      <p:sp>
        <p:nvSpPr>
          <p:cNvPr id="21513" name="文本框 12"/>
          <p:cNvSpPr txBox="1"/>
          <p:nvPr/>
        </p:nvSpPr>
        <p:spPr>
          <a:xfrm>
            <a:off x="1492250" y="4175125"/>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三、直播讲解功能</a:t>
            </a:r>
            <a:endParaRPr lang="zh-CN" altLang="en-US" sz="2400" b="1" dirty="0">
              <a:solidFill>
                <a:srgbClr val="FFFFFF"/>
              </a:solidFill>
              <a:latin typeface="微软雅黑" panose="020B0503020204020204" charset="-122"/>
              <a:ea typeface="微软雅黑" panose="020B0503020204020204" charset="-122"/>
            </a:endParaRPr>
          </a:p>
        </p:txBody>
      </p:sp>
      <p:sp>
        <p:nvSpPr>
          <p:cNvPr id="21514" name="文本框 13"/>
          <p:cNvSpPr txBox="1"/>
          <p:nvPr/>
        </p:nvSpPr>
        <p:spPr>
          <a:xfrm>
            <a:off x="1492250" y="5056188"/>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四、</a:t>
            </a:r>
            <a:r>
              <a:rPr lang="zh-CN" sz="2400" b="1" dirty="0">
                <a:solidFill>
                  <a:srgbClr val="FFFFFF"/>
                </a:solidFill>
                <a:latin typeface="微软雅黑" panose="020B0503020204020204" charset="-122"/>
                <a:ea typeface="微软雅黑" panose="020B0503020204020204" charset="-122"/>
                <a:sym typeface="+mn-ea"/>
              </a:rPr>
              <a:t>限时秒杀</a:t>
            </a:r>
            <a:endParaRPr lang="zh-CN" sz="2400" b="1" dirty="0">
              <a:solidFill>
                <a:srgbClr val="FFFFFF"/>
              </a:solidFill>
              <a:latin typeface="微软雅黑" panose="020B0503020204020204" charset="-122"/>
              <a:ea typeface="微软雅黑" panose="020B0503020204020204" charset="-122"/>
            </a:endParaRPr>
          </a:p>
        </p:txBody>
      </p:sp>
      <p:sp>
        <p:nvSpPr>
          <p:cNvPr id="7" name="文本框 11"/>
          <p:cNvSpPr txBox="1"/>
          <p:nvPr/>
        </p:nvSpPr>
        <p:spPr>
          <a:xfrm>
            <a:off x="1492250" y="3283268"/>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二、</a:t>
            </a:r>
            <a:r>
              <a:rPr lang="zh-CN" altLang="en-US" sz="2400" b="1" dirty="0">
                <a:solidFill>
                  <a:srgbClr val="FFFFFF"/>
                </a:solidFill>
                <a:latin typeface="微软雅黑" panose="020B0503020204020204" charset="-122"/>
                <a:ea typeface="微软雅黑" panose="020B0503020204020204" charset="-122"/>
                <a:sym typeface="+mn-ea"/>
              </a:rPr>
              <a:t>商品橱窗</a:t>
            </a:r>
            <a:endParaRPr lang="zh-CN" altLang="en-US" sz="2400" b="1" dirty="0">
              <a:solidFill>
                <a:srgbClr val="FFFFFF"/>
              </a:solidFill>
              <a:latin typeface="微软雅黑" panose="020B0503020204020204" charset="-122"/>
              <a:ea typeface="微软雅黑" panose="020B0503020204020204" charset="-122"/>
            </a:endParaRPr>
          </a:p>
        </p:txBody>
      </p:sp>
      <p:sp>
        <p:nvSpPr>
          <p:cNvPr id="10" name="Freeform 359"/>
          <p:cNvSpPr>
            <a:spLocks noEditPoints="1"/>
          </p:cNvSpPr>
          <p:nvPr/>
        </p:nvSpPr>
        <p:spPr>
          <a:xfrm>
            <a:off x="804863" y="5059998"/>
            <a:ext cx="344487" cy="434975"/>
          </a:xfrm>
          <a:custGeom>
            <a:avLst/>
            <a:gdLst/>
            <a:ahLst/>
            <a:cxnLst>
              <a:cxn ang="0">
                <a:pos x="281329" y="120816"/>
              </a:cxn>
              <a:cxn ang="0">
                <a:pos x="281329" y="434938"/>
              </a:cxn>
              <a:cxn ang="0">
                <a:pos x="345189" y="434938"/>
              </a:cxn>
              <a:cxn ang="0">
                <a:pos x="345189" y="120816"/>
              </a:cxn>
              <a:cxn ang="0">
                <a:pos x="281329" y="120816"/>
              </a:cxn>
              <a:cxn ang="0">
                <a:pos x="188128" y="434938"/>
              </a:cxn>
              <a:cxn ang="0">
                <a:pos x="253714" y="434938"/>
              </a:cxn>
              <a:cxn ang="0">
                <a:pos x="253714" y="176046"/>
              </a:cxn>
              <a:cxn ang="0">
                <a:pos x="188128" y="176046"/>
              </a:cxn>
              <a:cxn ang="0">
                <a:pos x="188128" y="434938"/>
              </a:cxn>
              <a:cxn ang="0">
                <a:pos x="91475" y="434938"/>
              </a:cxn>
              <a:cxn ang="0">
                <a:pos x="157061" y="434938"/>
              </a:cxn>
              <a:cxn ang="0">
                <a:pos x="157061" y="0"/>
              </a:cxn>
              <a:cxn ang="0">
                <a:pos x="91475" y="0"/>
              </a:cxn>
              <a:cxn ang="0">
                <a:pos x="91475" y="434938"/>
              </a:cxn>
              <a:cxn ang="0">
                <a:pos x="0" y="434938"/>
              </a:cxn>
              <a:cxn ang="0">
                <a:pos x="63860" y="434938"/>
              </a:cxn>
              <a:cxn ang="0">
                <a:pos x="63860" y="272699"/>
              </a:cxn>
              <a:cxn ang="0">
                <a:pos x="0" y="272699"/>
              </a:cxn>
              <a:cxn ang="0">
                <a:pos x="0" y="434938"/>
              </a:cxn>
            </a:cxnLst>
            <a:pathLst>
              <a:path w="200" h="252">
                <a:moveTo>
                  <a:pt x="163" y="70"/>
                </a:moveTo>
                <a:lnTo>
                  <a:pt x="163" y="252"/>
                </a:lnTo>
                <a:lnTo>
                  <a:pt x="200" y="252"/>
                </a:lnTo>
                <a:lnTo>
                  <a:pt x="200" y="70"/>
                </a:lnTo>
                <a:lnTo>
                  <a:pt x="163" y="70"/>
                </a:lnTo>
                <a:close/>
                <a:moveTo>
                  <a:pt x="109" y="252"/>
                </a:moveTo>
                <a:lnTo>
                  <a:pt x="147" y="252"/>
                </a:lnTo>
                <a:lnTo>
                  <a:pt x="147" y="102"/>
                </a:lnTo>
                <a:lnTo>
                  <a:pt x="109" y="102"/>
                </a:lnTo>
                <a:lnTo>
                  <a:pt x="109" y="252"/>
                </a:lnTo>
                <a:close/>
                <a:moveTo>
                  <a:pt x="53" y="252"/>
                </a:moveTo>
                <a:lnTo>
                  <a:pt x="91" y="252"/>
                </a:lnTo>
                <a:lnTo>
                  <a:pt x="91" y="0"/>
                </a:lnTo>
                <a:lnTo>
                  <a:pt x="53" y="0"/>
                </a:lnTo>
                <a:lnTo>
                  <a:pt x="53" y="252"/>
                </a:lnTo>
                <a:close/>
                <a:moveTo>
                  <a:pt x="0" y="252"/>
                </a:moveTo>
                <a:lnTo>
                  <a:pt x="37" y="252"/>
                </a:lnTo>
                <a:lnTo>
                  <a:pt x="37" y="158"/>
                </a:lnTo>
                <a:lnTo>
                  <a:pt x="0" y="158"/>
                </a:lnTo>
                <a:lnTo>
                  <a:pt x="0" y="252"/>
                </a:lnTo>
                <a:close/>
              </a:path>
            </a:pathLst>
          </a:custGeom>
          <a:solidFill>
            <a:schemeClr val="bg1">
              <a:alpha val="100000"/>
            </a:schemeClr>
          </a:solidFill>
          <a:ln w="9525">
            <a:noFill/>
          </a:ln>
        </p:spPr>
        <p:txBody>
          <a:bodyPr/>
          <a:p>
            <a:endParaRPr lang="zh-CN" altLang="en-US"/>
          </a:p>
        </p:txBody>
      </p:sp>
      <p:sp>
        <p:nvSpPr>
          <p:cNvPr id="11" name="Freeform 271"/>
          <p:cNvSpPr/>
          <p:nvPr/>
        </p:nvSpPr>
        <p:spPr>
          <a:xfrm>
            <a:off x="830263" y="5941695"/>
            <a:ext cx="420687" cy="474663"/>
          </a:xfrm>
          <a:custGeom>
            <a:avLst/>
            <a:gdLst/>
            <a:ahLst/>
            <a:cxnLst>
              <a:cxn ang="0">
                <a:pos x="402413" y="42654"/>
              </a:cxn>
              <a:cxn ang="0">
                <a:pos x="249984" y="42654"/>
              </a:cxn>
              <a:cxn ang="0">
                <a:pos x="249984" y="6093"/>
              </a:cxn>
              <a:cxn ang="0">
                <a:pos x="243887" y="0"/>
              </a:cxn>
              <a:cxn ang="0">
                <a:pos x="176818" y="0"/>
              </a:cxn>
              <a:cxn ang="0">
                <a:pos x="164624" y="6093"/>
              </a:cxn>
              <a:cxn ang="0">
                <a:pos x="164624" y="42654"/>
              </a:cxn>
              <a:cxn ang="0">
                <a:pos x="12194" y="42654"/>
              </a:cxn>
              <a:cxn ang="0">
                <a:pos x="0" y="54840"/>
              </a:cxn>
              <a:cxn ang="0">
                <a:pos x="0" y="170614"/>
              </a:cxn>
              <a:cxn ang="0">
                <a:pos x="12194" y="188895"/>
              </a:cxn>
              <a:cxn ang="0">
                <a:pos x="164624" y="188895"/>
              </a:cxn>
              <a:cxn ang="0">
                <a:pos x="164624" y="469190"/>
              </a:cxn>
              <a:cxn ang="0">
                <a:pos x="176818" y="475283"/>
              </a:cxn>
              <a:cxn ang="0">
                <a:pos x="243887" y="475283"/>
              </a:cxn>
              <a:cxn ang="0">
                <a:pos x="249984" y="469190"/>
              </a:cxn>
              <a:cxn ang="0">
                <a:pos x="249984" y="188895"/>
              </a:cxn>
              <a:cxn ang="0">
                <a:pos x="402413" y="188895"/>
              </a:cxn>
              <a:cxn ang="0">
                <a:pos x="420705" y="170614"/>
              </a:cxn>
              <a:cxn ang="0">
                <a:pos x="420705" y="54840"/>
              </a:cxn>
              <a:cxn ang="0">
                <a:pos x="402413" y="42654"/>
              </a:cxn>
            </a:cxnLst>
            <a:pathLst>
              <a:path w="69" h="78">
                <a:moveTo>
                  <a:pt x="66" y="7"/>
                </a:moveTo>
                <a:cubicBezTo>
                  <a:pt x="41" y="7"/>
                  <a:pt x="41" y="7"/>
                  <a:pt x="41" y="7"/>
                </a:cubicBezTo>
                <a:cubicBezTo>
                  <a:pt x="41" y="1"/>
                  <a:pt x="41" y="1"/>
                  <a:pt x="41" y="1"/>
                </a:cubicBezTo>
                <a:cubicBezTo>
                  <a:pt x="41" y="0"/>
                  <a:pt x="40" y="0"/>
                  <a:pt x="40" y="0"/>
                </a:cubicBezTo>
                <a:cubicBezTo>
                  <a:pt x="29" y="0"/>
                  <a:pt x="29" y="0"/>
                  <a:pt x="29" y="0"/>
                </a:cubicBezTo>
                <a:cubicBezTo>
                  <a:pt x="28" y="0"/>
                  <a:pt x="27" y="0"/>
                  <a:pt x="27" y="1"/>
                </a:cubicBezTo>
                <a:cubicBezTo>
                  <a:pt x="27" y="7"/>
                  <a:pt x="27" y="7"/>
                  <a:pt x="27" y="7"/>
                </a:cubicBezTo>
                <a:cubicBezTo>
                  <a:pt x="2" y="7"/>
                  <a:pt x="2" y="7"/>
                  <a:pt x="2" y="7"/>
                </a:cubicBezTo>
                <a:cubicBezTo>
                  <a:pt x="1" y="7"/>
                  <a:pt x="0" y="8"/>
                  <a:pt x="0" y="9"/>
                </a:cubicBezTo>
                <a:cubicBezTo>
                  <a:pt x="0" y="28"/>
                  <a:pt x="0" y="28"/>
                  <a:pt x="0" y="28"/>
                </a:cubicBezTo>
                <a:cubicBezTo>
                  <a:pt x="0" y="30"/>
                  <a:pt x="1" y="31"/>
                  <a:pt x="2" y="31"/>
                </a:cubicBezTo>
                <a:cubicBezTo>
                  <a:pt x="27" y="31"/>
                  <a:pt x="27" y="31"/>
                  <a:pt x="27" y="31"/>
                </a:cubicBezTo>
                <a:cubicBezTo>
                  <a:pt x="27" y="77"/>
                  <a:pt x="27" y="77"/>
                  <a:pt x="27" y="77"/>
                </a:cubicBezTo>
                <a:cubicBezTo>
                  <a:pt x="27" y="77"/>
                  <a:pt x="28" y="78"/>
                  <a:pt x="29" y="78"/>
                </a:cubicBezTo>
                <a:cubicBezTo>
                  <a:pt x="40" y="78"/>
                  <a:pt x="40" y="78"/>
                  <a:pt x="40" y="78"/>
                </a:cubicBezTo>
                <a:cubicBezTo>
                  <a:pt x="40" y="78"/>
                  <a:pt x="41" y="77"/>
                  <a:pt x="41" y="77"/>
                </a:cubicBezTo>
                <a:cubicBezTo>
                  <a:pt x="41" y="31"/>
                  <a:pt x="41" y="31"/>
                  <a:pt x="41" y="31"/>
                </a:cubicBezTo>
                <a:cubicBezTo>
                  <a:pt x="66" y="31"/>
                  <a:pt x="66" y="31"/>
                  <a:pt x="66" y="31"/>
                </a:cubicBezTo>
                <a:cubicBezTo>
                  <a:pt x="67" y="31"/>
                  <a:pt x="69" y="30"/>
                  <a:pt x="69" y="28"/>
                </a:cubicBezTo>
                <a:cubicBezTo>
                  <a:pt x="69" y="9"/>
                  <a:pt x="69" y="9"/>
                  <a:pt x="69" y="9"/>
                </a:cubicBezTo>
                <a:cubicBezTo>
                  <a:pt x="69" y="8"/>
                  <a:pt x="67" y="7"/>
                  <a:pt x="66" y="7"/>
                </a:cubicBezTo>
                <a:close/>
              </a:path>
            </a:pathLst>
          </a:custGeom>
          <a:solidFill>
            <a:schemeClr val="bg1">
              <a:alpha val="100000"/>
            </a:schemeClr>
          </a:solidFill>
          <a:ln w="9525">
            <a:noFill/>
          </a:ln>
        </p:spPr>
        <p:txBody>
          <a:bodyPr/>
          <a:p>
            <a:endParaRPr lang="zh-CN" altLang="en-US"/>
          </a:p>
        </p:txBody>
      </p:sp>
      <p:sp>
        <p:nvSpPr>
          <p:cNvPr id="12" name="文本框 19"/>
          <p:cNvSpPr txBox="1"/>
          <p:nvPr/>
        </p:nvSpPr>
        <p:spPr>
          <a:xfrm>
            <a:off x="533400" y="140335"/>
            <a:ext cx="3058160" cy="1076325"/>
          </a:xfrm>
          <a:prstGeom prst="rect">
            <a:avLst/>
          </a:prstGeom>
          <a:noFill/>
          <a:ln w="9525">
            <a:noFill/>
          </a:ln>
        </p:spPr>
        <p:txBody>
          <a:bodyPr wrap="square">
            <a:spAutoFit/>
          </a:bodyPr>
          <a:p>
            <a:pPr eaLnBrk="1" hangingPunct="1"/>
            <a:r>
              <a:rPr lang="zh-CN" altLang="en-US" sz="3200" b="1" dirty="0">
                <a:solidFill>
                  <a:srgbClr val="FFFFFF"/>
                </a:solidFill>
                <a:latin typeface="微软雅黑" panose="020B0503020204020204" charset="-122"/>
                <a:ea typeface="微软雅黑" panose="020B0503020204020204" charset="-122"/>
              </a:rPr>
              <a:t>目录第四节 </a:t>
            </a:r>
            <a:r>
              <a:rPr lang="en-US" altLang="zh-CN" sz="3200" b="1" dirty="0">
                <a:solidFill>
                  <a:srgbClr val="FFFFFF"/>
                </a:solidFill>
                <a:latin typeface="微软雅黑" panose="020B0503020204020204" charset="-122"/>
                <a:ea typeface="微软雅黑" panose="020B0503020204020204" charset="-122"/>
              </a:rPr>
              <a:t>content</a:t>
            </a:r>
            <a:endParaRPr lang="zh-CN" altLang="en-US" sz="3200" b="1" dirty="0">
              <a:solidFill>
                <a:srgbClr val="FFFFFF"/>
              </a:solidFill>
              <a:latin typeface="微软雅黑" panose="020B0503020204020204" charset="-122"/>
              <a:ea typeface="微软雅黑" panose="020B0503020204020204" charset="-122"/>
            </a:endParaRPr>
          </a:p>
        </p:txBody>
      </p:sp>
      <p:sp>
        <p:nvSpPr>
          <p:cNvPr id="13" name="文本框 7"/>
          <p:cNvSpPr txBox="1"/>
          <p:nvPr/>
        </p:nvSpPr>
        <p:spPr>
          <a:xfrm>
            <a:off x="1492250" y="2391093"/>
            <a:ext cx="3981450" cy="460375"/>
          </a:xfrm>
          <a:prstGeom prst="rect">
            <a:avLst/>
          </a:prstGeom>
          <a:noFill/>
          <a:ln w="9525">
            <a:noFill/>
          </a:ln>
        </p:spPr>
        <p:txBody>
          <a:bodyPr>
            <a:spAutoFit/>
          </a:bodyPr>
          <a:p>
            <a:pPr eaLnBrk="1" hangingPunct="1"/>
            <a:r>
              <a:rPr lang="zh-CN" altLang="en-US" sz="2400" b="1" dirty="0">
                <a:solidFill>
                  <a:srgbClr val="FFFFFF"/>
                </a:solidFill>
                <a:latin typeface="微软雅黑" panose="020B0503020204020204" charset="-122"/>
                <a:ea typeface="微软雅黑" panose="020B0503020204020204" charset="-122"/>
              </a:rPr>
              <a:t>一、购物车权限开通</a:t>
            </a:r>
            <a:endParaRPr lang="zh-CN" altLang="en-US" sz="2400" b="1" dirty="0">
              <a:solidFill>
                <a:srgbClr val="FFFFFF"/>
              </a:solidFill>
              <a:latin typeface="微软雅黑" panose="020B0503020204020204" charset="-122"/>
              <a:ea typeface="微软雅黑" panose="020B0503020204020204" charset="-122"/>
            </a:endParaRPr>
          </a:p>
        </p:txBody>
      </p:sp>
      <p:sp>
        <p:nvSpPr>
          <p:cNvPr id="14" name="Freeform 502"/>
          <p:cNvSpPr>
            <a:spLocks noEditPoints="1"/>
          </p:cNvSpPr>
          <p:nvPr/>
        </p:nvSpPr>
        <p:spPr>
          <a:xfrm>
            <a:off x="704850" y="4184968"/>
            <a:ext cx="546100" cy="403225"/>
          </a:xfrm>
          <a:custGeom>
            <a:avLst/>
            <a:gdLst/>
            <a:ahLst/>
            <a:cxnLst>
              <a:cxn ang="0">
                <a:pos x="540533" y="168950"/>
              </a:cxn>
              <a:cxn ang="0">
                <a:pos x="86689" y="168950"/>
              </a:cxn>
              <a:cxn ang="0">
                <a:pos x="81590" y="179189"/>
              </a:cxn>
              <a:cxn ang="0">
                <a:pos x="0" y="404455"/>
              </a:cxn>
              <a:cxn ang="0">
                <a:pos x="464042" y="404455"/>
              </a:cxn>
              <a:cxn ang="0">
                <a:pos x="545632" y="179189"/>
              </a:cxn>
              <a:cxn ang="0">
                <a:pos x="540533" y="168950"/>
              </a:cxn>
              <a:cxn ang="0">
                <a:pos x="86689" y="153591"/>
              </a:cxn>
              <a:cxn ang="0">
                <a:pos x="464042" y="153591"/>
              </a:cxn>
              <a:cxn ang="0">
                <a:pos x="464042" y="71676"/>
              </a:cxn>
              <a:cxn ang="0">
                <a:pos x="458943" y="66556"/>
              </a:cxn>
              <a:cxn ang="0">
                <a:pos x="209074" y="66556"/>
              </a:cxn>
              <a:cxn ang="0">
                <a:pos x="203975" y="61436"/>
              </a:cxn>
              <a:cxn ang="0">
                <a:pos x="203975" y="25598"/>
              </a:cxn>
              <a:cxn ang="0">
                <a:pos x="178478" y="0"/>
              </a:cxn>
              <a:cxn ang="0">
                <a:pos x="25497" y="0"/>
              </a:cxn>
              <a:cxn ang="0">
                <a:pos x="0" y="25598"/>
              </a:cxn>
              <a:cxn ang="0">
                <a:pos x="0" y="358378"/>
              </a:cxn>
              <a:cxn ang="0">
                <a:pos x="66292" y="174069"/>
              </a:cxn>
              <a:cxn ang="0">
                <a:pos x="86689" y="153591"/>
              </a:cxn>
            </a:cxnLst>
            <a:pathLst>
              <a:path w="107" h="79">
                <a:moveTo>
                  <a:pt x="106" y="33"/>
                </a:moveTo>
                <a:cubicBezTo>
                  <a:pt x="17" y="33"/>
                  <a:pt x="17" y="33"/>
                  <a:pt x="17" y="33"/>
                </a:cubicBezTo>
                <a:cubicBezTo>
                  <a:pt x="17" y="33"/>
                  <a:pt x="16" y="34"/>
                  <a:pt x="16" y="35"/>
                </a:cubicBezTo>
                <a:cubicBezTo>
                  <a:pt x="0" y="79"/>
                  <a:pt x="0" y="79"/>
                  <a:pt x="0" y="79"/>
                </a:cubicBezTo>
                <a:cubicBezTo>
                  <a:pt x="91" y="79"/>
                  <a:pt x="91" y="79"/>
                  <a:pt x="91" y="79"/>
                </a:cubicBezTo>
                <a:cubicBezTo>
                  <a:pt x="107" y="35"/>
                  <a:pt x="107" y="35"/>
                  <a:pt x="107" y="35"/>
                </a:cubicBezTo>
                <a:cubicBezTo>
                  <a:pt x="107" y="34"/>
                  <a:pt x="107" y="33"/>
                  <a:pt x="106" y="33"/>
                </a:cubicBezTo>
                <a:close/>
                <a:moveTo>
                  <a:pt x="17" y="30"/>
                </a:moveTo>
                <a:cubicBezTo>
                  <a:pt x="91" y="30"/>
                  <a:pt x="91" y="30"/>
                  <a:pt x="91" y="30"/>
                </a:cubicBezTo>
                <a:cubicBezTo>
                  <a:pt x="91" y="14"/>
                  <a:pt x="91" y="14"/>
                  <a:pt x="91" y="14"/>
                </a:cubicBezTo>
                <a:cubicBezTo>
                  <a:pt x="91" y="13"/>
                  <a:pt x="90" y="13"/>
                  <a:pt x="90" y="13"/>
                </a:cubicBezTo>
                <a:cubicBezTo>
                  <a:pt x="41" y="13"/>
                  <a:pt x="41" y="13"/>
                  <a:pt x="41" y="13"/>
                </a:cubicBezTo>
                <a:cubicBezTo>
                  <a:pt x="40" y="13"/>
                  <a:pt x="40" y="12"/>
                  <a:pt x="40" y="12"/>
                </a:cubicBezTo>
                <a:cubicBezTo>
                  <a:pt x="40" y="5"/>
                  <a:pt x="40" y="5"/>
                  <a:pt x="40" y="5"/>
                </a:cubicBezTo>
                <a:cubicBezTo>
                  <a:pt x="40" y="2"/>
                  <a:pt x="38" y="0"/>
                  <a:pt x="35" y="0"/>
                </a:cubicBezTo>
                <a:cubicBezTo>
                  <a:pt x="5" y="0"/>
                  <a:pt x="5" y="0"/>
                  <a:pt x="5" y="0"/>
                </a:cubicBezTo>
                <a:cubicBezTo>
                  <a:pt x="2" y="0"/>
                  <a:pt x="0" y="2"/>
                  <a:pt x="0" y="5"/>
                </a:cubicBezTo>
                <a:cubicBezTo>
                  <a:pt x="0" y="70"/>
                  <a:pt x="0" y="70"/>
                  <a:pt x="0" y="70"/>
                </a:cubicBezTo>
                <a:cubicBezTo>
                  <a:pt x="13" y="34"/>
                  <a:pt x="13" y="34"/>
                  <a:pt x="13" y="34"/>
                </a:cubicBezTo>
                <a:cubicBezTo>
                  <a:pt x="13" y="32"/>
                  <a:pt x="15" y="30"/>
                  <a:pt x="17" y="30"/>
                </a:cubicBezTo>
                <a:close/>
              </a:path>
            </a:pathLst>
          </a:custGeom>
          <a:solidFill>
            <a:schemeClr val="bg1">
              <a:alpha val="100000"/>
            </a:schemeClr>
          </a:solidFill>
          <a:ln w="9525">
            <a:noFill/>
          </a:ln>
        </p:spPr>
        <p:txBody>
          <a:bodyPr/>
          <a:p>
            <a:endParaRPr lang="zh-CN" altLang="en-US"/>
          </a:p>
        </p:txBody>
      </p:sp>
      <p:sp>
        <p:nvSpPr>
          <p:cNvPr id="15" name="Freeform 370"/>
          <p:cNvSpPr>
            <a:spLocks noEditPoints="1"/>
          </p:cNvSpPr>
          <p:nvPr/>
        </p:nvSpPr>
        <p:spPr>
          <a:xfrm>
            <a:off x="769938" y="2324418"/>
            <a:ext cx="415925" cy="503237"/>
          </a:xfrm>
          <a:custGeom>
            <a:avLst/>
            <a:gdLst/>
            <a:ahLst/>
            <a:cxnLst>
              <a:cxn ang="0">
                <a:pos x="341397" y="45700"/>
              </a:cxn>
              <a:cxn ang="0">
                <a:pos x="159318" y="74262"/>
              </a:cxn>
              <a:cxn ang="0">
                <a:pos x="165008" y="234212"/>
              </a:cxn>
              <a:cxn ang="0">
                <a:pos x="11380" y="451287"/>
              </a:cxn>
              <a:cxn ang="0">
                <a:pos x="22760" y="496987"/>
              </a:cxn>
              <a:cxn ang="0">
                <a:pos x="22760" y="496987"/>
              </a:cxn>
              <a:cxn ang="0">
                <a:pos x="22760" y="496987"/>
              </a:cxn>
              <a:cxn ang="0">
                <a:pos x="22760" y="496987"/>
              </a:cxn>
              <a:cxn ang="0">
                <a:pos x="176388" y="279912"/>
              </a:cxn>
              <a:cxn ang="0">
                <a:pos x="187768" y="279912"/>
              </a:cxn>
              <a:cxn ang="0">
                <a:pos x="187768" y="291337"/>
              </a:cxn>
              <a:cxn ang="0">
                <a:pos x="34140" y="502699"/>
              </a:cxn>
              <a:cxn ang="0">
                <a:pos x="73969" y="496987"/>
              </a:cxn>
              <a:cxn ang="0">
                <a:pos x="79659" y="485562"/>
              </a:cxn>
              <a:cxn ang="0">
                <a:pos x="113799" y="479849"/>
              </a:cxn>
              <a:cxn ang="0">
                <a:pos x="102419" y="456999"/>
              </a:cxn>
              <a:cxn ang="0">
                <a:pos x="113799" y="451287"/>
              </a:cxn>
              <a:cxn ang="0">
                <a:pos x="130869" y="445574"/>
              </a:cxn>
              <a:cxn ang="0">
                <a:pos x="142249" y="428437"/>
              </a:cxn>
              <a:cxn ang="0">
                <a:pos x="165008" y="428437"/>
              </a:cxn>
              <a:cxn ang="0">
                <a:pos x="176388" y="411299"/>
              </a:cxn>
              <a:cxn ang="0">
                <a:pos x="170698" y="377024"/>
              </a:cxn>
              <a:cxn ang="0">
                <a:pos x="176388" y="371312"/>
              </a:cxn>
              <a:cxn ang="0">
                <a:pos x="210528" y="365599"/>
              </a:cxn>
              <a:cxn ang="0">
                <a:pos x="193458" y="337037"/>
              </a:cxn>
              <a:cxn ang="0">
                <a:pos x="227598" y="325612"/>
              </a:cxn>
              <a:cxn ang="0">
                <a:pos x="204838" y="291337"/>
              </a:cxn>
              <a:cxn ang="0">
                <a:pos x="221908" y="274199"/>
              </a:cxn>
              <a:cxn ang="0">
                <a:pos x="375536" y="228500"/>
              </a:cxn>
              <a:cxn ang="0">
                <a:pos x="341397" y="45700"/>
              </a:cxn>
              <a:cxn ang="0">
                <a:pos x="330017" y="108537"/>
              </a:cxn>
              <a:cxn ang="0">
                <a:pos x="290187" y="114250"/>
              </a:cxn>
              <a:cxn ang="0">
                <a:pos x="284497" y="79975"/>
              </a:cxn>
              <a:cxn ang="0">
                <a:pos x="324327" y="74262"/>
              </a:cxn>
              <a:cxn ang="0">
                <a:pos x="330017" y="108537"/>
              </a:cxn>
            </a:cxnLst>
            <a:pathLst>
              <a:path w="73" h="88">
                <a:moveTo>
                  <a:pt x="60" y="8"/>
                </a:moveTo>
                <a:cubicBezTo>
                  <a:pt x="50" y="0"/>
                  <a:pt x="36" y="3"/>
                  <a:pt x="28" y="13"/>
                </a:cubicBezTo>
                <a:cubicBezTo>
                  <a:pt x="22" y="22"/>
                  <a:pt x="23" y="33"/>
                  <a:pt x="29" y="41"/>
                </a:cubicBezTo>
                <a:cubicBezTo>
                  <a:pt x="2" y="79"/>
                  <a:pt x="2" y="79"/>
                  <a:pt x="2" y="79"/>
                </a:cubicBezTo>
                <a:cubicBezTo>
                  <a:pt x="0" y="81"/>
                  <a:pt x="1" y="85"/>
                  <a:pt x="4" y="87"/>
                </a:cubicBezTo>
                <a:cubicBezTo>
                  <a:pt x="4" y="87"/>
                  <a:pt x="4" y="87"/>
                  <a:pt x="4" y="87"/>
                </a:cubicBezTo>
                <a:cubicBezTo>
                  <a:pt x="4" y="87"/>
                  <a:pt x="4" y="87"/>
                  <a:pt x="4" y="87"/>
                </a:cubicBezTo>
                <a:cubicBezTo>
                  <a:pt x="4" y="87"/>
                  <a:pt x="4" y="87"/>
                  <a:pt x="4" y="87"/>
                </a:cubicBezTo>
                <a:cubicBezTo>
                  <a:pt x="31" y="49"/>
                  <a:pt x="31" y="49"/>
                  <a:pt x="31" y="49"/>
                </a:cubicBezTo>
                <a:cubicBezTo>
                  <a:pt x="31" y="49"/>
                  <a:pt x="32" y="48"/>
                  <a:pt x="33" y="49"/>
                </a:cubicBezTo>
                <a:cubicBezTo>
                  <a:pt x="34" y="49"/>
                  <a:pt x="34" y="50"/>
                  <a:pt x="33" y="51"/>
                </a:cubicBezTo>
                <a:cubicBezTo>
                  <a:pt x="6" y="88"/>
                  <a:pt x="6" y="88"/>
                  <a:pt x="6" y="88"/>
                </a:cubicBezTo>
                <a:cubicBezTo>
                  <a:pt x="13" y="87"/>
                  <a:pt x="13" y="87"/>
                  <a:pt x="13" y="87"/>
                </a:cubicBezTo>
                <a:cubicBezTo>
                  <a:pt x="14" y="85"/>
                  <a:pt x="14" y="85"/>
                  <a:pt x="14" y="85"/>
                </a:cubicBezTo>
                <a:cubicBezTo>
                  <a:pt x="20" y="84"/>
                  <a:pt x="20" y="84"/>
                  <a:pt x="20" y="84"/>
                </a:cubicBezTo>
                <a:cubicBezTo>
                  <a:pt x="18" y="80"/>
                  <a:pt x="18" y="80"/>
                  <a:pt x="18" y="80"/>
                </a:cubicBezTo>
                <a:cubicBezTo>
                  <a:pt x="20" y="79"/>
                  <a:pt x="20" y="79"/>
                  <a:pt x="20" y="79"/>
                </a:cubicBezTo>
                <a:cubicBezTo>
                  <a:pt x="23" y="78"/>
                  <a:pt x="23" y="78"/>
                  <a:pt x="23" y="78"/>
                </a:cubicBezTo>
                <a:cubicBezTo>
                  <a:pt x="25" y="75"/>
                  <a:pt x="25" y="75"/>
                  <a:pt x="25" y="75"/>
                </a:cubicBezTo>
                <a:cubicBezTo>
                  <a:pt x="29" y="75"/>
                  <a:pt x="29" y="75"/>
                  <a:pt x="29" y="75"/>
                </a:cubicBezTo>
                <a:cubicBezTo>
                  <a:pt x="31" y="72"/>
                  <a:pt x="31" y="72"/>
                  <a:pt x="31" y="72"/>
                </a:cubicBezTo>
                <a:cubicBezTo>
                  <a:pt x="30" y="66"/>
                  <a:pt x="30" y="66"/>
                  <a:pt x="30" y="66"/>
                </a:cubicBezTo>
                <a:cubicBezTo>
                  <a:pt x="31" y="65"/>
                  <a:pt x="31" y="65"/>
                  <a:pt x="31" y="65"/>
                </a:cubicBezTo>
                <a:cubicBezTo>
                  <a:pt x="37" y="64"/>
                  <a:pt x="37" y="64"/>
                  <a:pt x="37" y="64"/>
                </a:cubicBezTo>
                <a:cubicBezTo>
                  <a:pt x="34" y="59"/>
                  <a:pt x="34" y="59"/>
                  <a:pt x="34" y="59"/>
                </a:cubicBezTo>
                <a:cubicBezTo>
                  <a:pt x="40" y="57"/>
                  <a:pt x="40" y="57"/>
                  <a:pt x="40" y="57"/>
                </a:cubicBezTo>
                <a:cubicBezTo>
                  <a:pt x="36" y="51"/>
                  <a:pt x="36" y="51"/>
                  <a:pt x="36" y="51"/>
                </a:cubicBezTo>
                <a:cubicBezTo>
                  <a:pt x="39" y="48"/>
                  <a:pt x="39" y="48"/>
                  <a:pt x="39" y="48"/>
                </a:cubicBezTo>
                <a:cubicBezTo>
                  <a:pt x="48" y="52"/>
                  <a:pt x="59" y="49"/>
                  <a:pt x="66" y="40"/>
                </a:cubicBezTo>
                <a:cubicBezTo>
                  <a:pt x="73" y="30"/>
                  <a:pt x="71" y="15"/>
                  <a:pt x="60" y="8"/>
                </a:cubicBezTo>
                <a:close/>
                <a:moveTo>
                  <a:pt x="58" y="19"/>
                </a:moveTo>
                <a:cubicBezTo>
                  <a:pt x="56" y="21"/>
                  <a:pt x="53" y="22"/>
                  <a:pt x="51" y="20"/>
                </a:cubicBezTo>
                <a:cubicBezTo>
                  <a:pt x="49" y="19"/>
                  <a:pt x="49" y="16"/>
                  <a:pt x="50" y="14"/>
                </a:cubicBezTo>
                <a:cubicBezTo>
                  <a:pt x="52" y="12"/>
                  <a:pt x="55" y="11"/>
                  <a:pt x="57" y="13"/>
                </a:cubicBezTo>
                <a:cubicBezTo>
                  <a:pt x="59" y="14"/>
                  <a:pt x="59" y="17"/>
                  <a:pt x="58" y="19"/>
                </a:cubicBezTo>
                <a:close/>
              </a:path>
            </a:pathLst>
          </a:custGeom>
          <a:solidFill>
            <a:schemeClr val="bg1">
              <a:alpha val="100000"/>
            </a:schemeClr>
          </a:solidFill>
          <a:ln w="9525">
            <a:noFill/>
          </a:ln>
        </p:spPr>
        <p:txBody>
          <a:bodyPr/>
          <a:p>
            <a:endParaRPr lang="zh-CN" altLang="en-US"/>
          </a:p>
        </p:txBody>
      </p:sp>
      <p:sp>
        <p:nvSpPr>
          <p:cNvPr id="16" name="Freeform 271"/>
          <p:cNvSpPr/>
          <p:nvPr/>
        </p:nvSpPr>
        <p:spPr>
          <a:xfrm>
            <a:off x="766763" y="3268980"/>
            <a:ext cx="420687" cy="474663"/>
          </a:xfrm>
          <a:custGeom>
            <a:avLst/>
            <a:gdLst/>
            <a:ahLst/>
            <a:cxnLst>
              <a:cxn ang="0">
                <a:pos x="402413" y="42654"/>
              </a:cxn>
              <a:cxn ang="0">
                <a:pos x="249984" y="42654"/>
              </a:cxn>
              <a:cxn ang="0">
                <a:pos x="249984" y="6093"/>
              </a:cxn>
              <a:cxn ang="0">
                <a:pos x="243887" y="0"/>
              </a:cxn>
              <a:cxn ang="0">
                <a:pos x="176818" y="0"/>
              </a:cxn>
              <a:cxn ang="0">
                <a:pos x="164624" y="6093"/>
              </a:cxn>
              <a:cxn ang="0">
                <a:pos x="164624" y="42654"/>
              </a:cxn>
              <a:cxn ang="0">
                <a:pos x="12194" y="42654"/>
              </a:cxn>
              <a:cxn ang="0">
                <a:pos x="0" y="54840"/>
              </a:cxn>
              <a:cxn ang="0">
                <a:pos x="0" y="170614"/>
              </a:cxn>
              <a:cxn ang="0">
                <a:pos x="12194" y="188895"/>
              </a:cxn>
              <a:cxn ang="0">
                <a:pos x="164624" y="188895"/>
              </a:cxn>
              <a:cxn ang="0">
                <a:pos x="164624" y="469190"/>
              </a:cxn>
              <a:cxn ang="0">
                <a:pos x="176818" y="475283"/>
              </a:cxn>
              <a:cxn ang="0">
                <a:pos x="243887" y="475283"/>
              </a:cxn>
              <a:cxn ang="0">
                <a:pos x="249984" y="469190"/>
              </a:cxn>
              <a:cxn ang="0">
                <a:pos x="249984" y="188895"/>
              </a:cxn>
              <a:cxn ang="0">
                <a:pos x="402413" y="188895"/>
              </a:cxn>
              <a:cxn ang="0">
                <a:pos x="420705" y="170614"/>
              </a:cxn>
              <a:cxn ang="0">
                <a:pos x="420705" y="54840"/>
              </a:cxn>
              <a:cxn ang="0">
                <a:pos x="402413" y="42654"/>
              </a:cxn>
            </a:cxnLst>
            <a:pathLst>
              <a:path w="69" h="78">
                <a:moveTo>
                  <a:pt x="66" y="7"/>
                </a:moveTo>
                <a:cubicBezTo>
                  <a:pt x="41" y="7"/>
                  <a:pt x="41" y="7"/>
                  <a:pt x="41" y="7"/>
                </a:cubicBezTo>
                <a:cubicBezTo>
                  <a:pt x="41" y="1"/>
                  <a:pt x="41" y="1"/>
                  <a:pt x="41" y="1"/>
                </a:cubicBezTo>
                <a:cubicBezTo>
                  <a:pt x="41" y="0"/>
                  <a:pt x="40" y="0"/>
                  <a:pt x="40" y="0"/>
                </a:cubicBezTo>
                <a:cubicBezTo>
                  <a:pt x="29" y="0"/>
                  <a:pt x="29" y="0"/>
                  <a:pt x="29" y="0"/>
                </a:cubicBezTo>
                <a:cubicBezTo>
                  <a:pt x="28" y="0"/>
                  <a:pt x="27" y="0"/>
                  <a:pt x="27" y="1"/>
                </a:cubicBezTo>
                <a:cubicBezTo>
                  <a:pt x="27" y="7"/>
                  <a:pt x="27" y="7"/>
                  <a:pt x="27" y="7"/>
                </a:cubicBezTo>
                <a:cubicBezTo>
                  <a:pt x="2" y="7"/>
                  <a:pt x="2" y="7"/>
                  <a:pt x="2" y="7"/>
                </a:cubicBezTo>
                <a:cubicBezTo>
                  <a:pt x="1" y="7"/>
                  <a:pt x="0" y="8"/>
                  <a:pt x="0" y="9"/>
                </a:cubicBezTo>
                <a:cubicBezTo>
                  <a:pt x="0" y="28"/>
                  <a:pt x="0" y="28"/>
                  <a:pt x="0" y="28"/>
                </a:cubicBezTo>
                <a:cubicBezTo>
                  <a:pt x="0" y="30"/>
                  <a:pt x="1" y="31"/>
                  <a:pt x="2" y="31"/>
                </a:cubicBezTo>
                <a:cubicBezTo>
                  <a:pt x="27" y="31"/>
                  <a:pt x="27" y="31"/>
                  <a:pt x="27" y="31"/>
                </a:cubicBezTo>
                <a:cubicBezTo>
                  <a:pt x="27" y="77"/>
                  <a:pt x="27" y="77"/>
                  <a:pt x="27" y="77"/>
                </a:cubicBezTo>
                <a:cubicBezTo>
                  <a:pt x="27" y="77"/>
                  <a:pt x="28" y="78"/>
                  <a:pt x="29" y="78"/>
                </a:cubicBezTo>
                <a:cubicBezTo>
                  <a:pt x="40" y="78"/>
                  <a:pt x="40" y="78"/>
                  <a:pt x="40" y="78"/>
                </a:cubicBezTo>
                <a:cubicBezTo>
                  <a:pt x="40" y="78"/>
                  <a:pt x="41" y="77"/>
                  <a:pt x="41" y="77"/>
                </a:cubicBezTo>
                <a:cubicBezTo>
                  <a:pt x="41" y="31"/>
                  <a:pt x="41" y="31"/>
                  <a:pt x="41" y="31"/>
                </a:cubicBezTo>
                <a:cubicBezTo>
                  <a:pt x="66" y="31"/>
                  <a:pt x="66" y="31"/>
                  <a:pt x="66" y="31"/>
                </a:cubicBezTo>
                <a:cubicBezTo>
                  <a:pt x="67" y="31"/>
                  <a:pt x="69" y="30"/>
                  <a:pt x="69" y="28"/>
                </a:cubicBezTo>
                <a:cubicBezTo>
                  <a:pt x="69" y="9"/>
                  <a:pt x="69" y="9"/>
                  <a:pt x="69" y="9"/>
                </a:cubicBezTo>
                <a:cubicBezTo>
                  <a:pt x="69" y="8"/>
                  <a:pt x="67" y="7"/>
                  <a:pt x="66" y="7"/>
                </a:cubicBezTo>
                <a:close/>
              </a:path>
            </a:pathLst>
          </a:custGeom>
          <a:solidFill>
            <a:schemeClr val="bg1">
              <a:alpha val="100000"/>
            </a:schemeClr>
          </a:solidFill>
          <a:ln w="9525">
            <a:noFill/>
          </a:ln>
        </p:spPr>
        <p:txBody>
          <a:bodyPr/>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矩形 9"/>
          <p:cNvSpPr/>
          <p:nvPr/>
        </p:nvSpPr>
        <p:spPr>
          <a:xfrm>
            <a:off x="0" y="2205038"/>
            <a:ext cx="12192000" cy="2736850"/>
          </a:xfrm>
          <a:prstGeom prst="rect">
            <a:avLst/>
          </a:prstGeom>
          <a:solidFill>
            <a:srgbClr val="34B9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椭圆 11"/>
          <p:cNvSpPr/>
          <p:nvPr/>
        </p:nvSpPr>
        <p:spPr>
          <a:xfrm>
            <a:off x="5041900" y="4556125"/>
            <a:ext cx="841375" cy="84137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3" name="椭圆 12"/>
          <p:cNvSpPr/>
          <p:nvPr/>
        </p:nvSpPr>
        <p:spPr>
          <a:xfrm>
            <a:off x="5613400" y="4297363"/>
            <a:ext cx="517525" cy="51752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4" name="椭圆 13"/>
          <p:cNvSpPr/>
          <p:nvPr/>
        </p:nvSpPr>
        <p:spPr>
          <a:xfrm>
            <a:off x="4868863" y="4086225"/>
            <a:ext cx="346075" cy="34607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5" name="椭圆 14"/>
          <p:cNvSpPr/>
          <p:nvPr/>
        </p:nvSpPr>
        <p:spPr>
          <a:xfrm>
            <a:off x="895350" y="1698625"/>
            <a:ext cx="3748088" cy="3748088"/>
          </a:xfrm>
          <a:prstGeom prst="ellipse">
            <a:avLst/>
          </a:prstGeom>
          <a:solidFill>
            <a:srgbClr val="1F4D5E"/>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6" name="椭圆 15"/>
          <p:cNvSpPr/>
          <p:nvPr/>
        </p:nvSpPr>
        <p:spPr>
          <a:xfrm>
            <a:off x="4170363" y="4475163"/>
            <a:ext cx="601662" cy="603250"/>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2539" name="矩形 18"/>
          <p:cNvSpPr/>
          <p:nvPr/>
        </p:nvSpPr>
        <p:spPr>
          <a:xfrm>
            <a:off x="6384667" y="3309938"/>
            <a:ext cx="4094480" cy="700405"/>
          </a:xfrm>
          <a:prstGeom prst="rect">
            <a:avLst/>
          </a:prstGeom>
          <a:noFill/>
          <a:ln w="9525">
            <a:noFill/>
          </a:ln>
        </p:spPr>
        <p:txBody>
          <a:bodyPr wrap="non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indent="0" algn="l" eaLnBrk="1" hangingPunct="1">
              <a:buNone/>
            </a:pPr>
            <a:r>
              <a:rPr lang="zh-CN" altLang="en-US" sz="4400" b="1" dirty="0">
                <a:solidFill>
                  <a:srgbClr val="FFFFFF"/>
                </a:solidFill>
                <a:latin typeface="微软雅黑" panose="020B0503020204020204" charset="-122"/>
                <a:ea typeface="微软雅黑" panose="020B0503020204020204" charset="-122"/>
                <a:sym typeface="+mn-ea"/>
              </a:rPr>
              <a:t>购物车权限开通</a:t>
            </a:r>
            <a:endParaRPr lang="zh-CN" altLang="en-US" sz="4400" b="1" dirty="0">
              <a:solidFill>
                <a:srgbClr val="FFFFFF"/>
              </a:solidFill>
              <a:latin typeface="Arial" panose="020B0604020202020204" pitchFamily="34" charset="0"/>
            </a:endParaRPr>
          </a:p>
        </p:txBody>
      </p:sp>
      <p:sp>
        <p:nvSpPr>
          <p:cNvPr id="22548" name="文本框 15"/>
          <p:cNvSpPr txBox="1"/>
          <p:nvPr/>
        </p:nvSpPr>
        <p:spPr>
          <a:xfrm>
            <a:off x="1531938" y="2506663"/>
            <a:ext cx="2503488" cy="2306955"/>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0"/>
              </a:spcBef>
              <a:buFontTx/>
              <a:buNone/>
            </a:pPr>
            <a:r>
              <a:rPr lang="en-US" altLang="zh-CN" sz="7200" dirty="0">
                <a:solidFill>
                  <a:srgbClr val="FFFFFF"/>
                </a:solidFill>
                <a:latin typeface="Impact" panose="020B0806030902050204" pitchFamily="34" charset="0"/>
              </a:rPr>
              <a:t>PART</a:t>
            </a:r>
            <a:endParaRPr lang="en-US" altLang="zh-CN" sz="7200" dirty="0">
              <a:solidFill>
                <a:srgbClr val="FFFFFF"/>
              </a:solidFill>
              <a:latin typeface="Impact" panose="020B0806030902050204" pitchFamily="34" charset="0"/>
            </a:endParaRPr>
          </a:p>
          <a:p>
            <a:pPr marL="0" lvl="0" indent="0" algn="ctr">
              <a:lnSpc>
                <a:spcPct val="100000"/>
              </a:lnSpc>
              <a:spcBef>
                <a:spcPct val="0"/>
              </a:spcBef>
              <a:buFontTx/>
              <a:buNone/>
            </a:pPr>
            <a:r>
              <a:rPr lang="en-US" altLang="zh-CN" sz="7200" dirty="0">
                <a:solidFill>
                  <a:srgbClr val="FFFFFF"/>
                </a:solidFill>
                <a:latin typeface="Impact" panose="020B0806030902050204" pitchFamily="34" charset="0"/>
              </a:rPr>
              <a:t>01</a:t>
            </a:r>
            <a:endParaRPr lang="en-US" sz="7200" dirty="0">
              <a:solidFill>
                <a:srgbClr val="FFFFFF"/>
              </a:solidFill>
              <a:latin typeface="Impact" panose="020B080603090205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238125" y="3757295"/>
            <a:ext cx="11303000" cy="3100705"/>
          </a:xfrm>
          <a:prstGeom prst="rect">
            <a:avLst/>
          </a:prstGeom>
          <a:noFill/>
          <a:ln w="9525">
            <a:noFill/>
          </a:ln>
        </p:spPr>
        <p:txBody>
          <a:bodyPr wrap="square" lIns="0" tIns="0" rIns="0" bIns="0">
            <a:spAutoFit/>
          </a:bodyPr>
          <a:p>
            <a:pPr defTabSz="1216025" eaLnBrk="1" hangingPunct="1">
              <a:lnSpc>
                <a:spcPct val="150000"/>
              </a:lnSpc>
              <a:spcBef>
                <a:spcPct val="20000"/>
              </a:spcBef>
            </a:pPr>
            <a:r>
              <a:rPr sz="1600" dirty="0">
                <a:solidFill>
                  <a:srgbClr val="445469"/>
                </a:solidFill>
                <a:latin typeface="幼圆" panose="02010509060101010101" charset="-122"/>
                <a:ea typeface="幼圆" panose="02010509060101010101" charset="-122"/>
                <a:sym typeface="Arial" panose="020B0604020202020204" pitchFamily="34" charset="0"/>
              </a:rPr>
              <a:t>今天将会介绍，如何开通直播购物车以及直播间的商品来源，直播购物车开通条件，橱窗+视频购物车+直播购物车一步开通门槛，满足1000粉丝，加十个短视频条件，即可用商品分享，有需求的商家和个人都可以自助申请开通啦</a:t>
            </a:r>
            <a:endParaRPr sz="16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600" dirty="0">
                <a:solidFill>
                  <a:srgbClr val="445469"/>
                </a:solidFill>
                <a:latin typeface="幼圆" panose="02010509060101010101" charset="-122"/>
                <a:ea typeface="幼圆" panose="02010509060101010101" charset="-122"/>
                <a:sym typeface="Arial" panose="020B0604020202020204" pitchFamily="34" charset="0"/>
              </a:rPr>
              <a:t>开通步骤：打开抖音APP，选择我，点击右上角</a:t>
            </a:r>
            <a:r>
              <a:rPr lang="en-US" sz="1600" dirty="0">
                <a:solidFill>
                  <a:srgbClr val="445469"/>
                </a:solidFill>
                <a:latin typeface="幼圆" panose="02010509060101010101" charset="-122"/>
                <a:ea typeface="幼圆" panose="02010509060101010101" charset="-122"/>
                <a:sym typeface="Arial" panose="020B0604020202020204" pitchFamily="34" charset="0"/>
              </a:rPr>
              <a:t>...</a:t>
            </a:r>
            <a:r>
              <a:rPr sz="1600" dirty="0">
                <a:solidFill>
                  <a:srgbClr val="445469"/>
                </a:solidFill>
                <a:latin typeface="幼圆" panose="02010509060101010101" charset="-122"/>
                <a:ea typeface="幼圆" panose="02010509060101010101" charset="-122"/>
                <a:sym typeface="Arial" panose="020B0604020202020204" pitchFamily="34" charset="0"/>
              </a:rPr>
              <a:t>按钮，点击创作者服务中心，选择可开通能力的商品分享功能，完成实名认证之后，阅读并勾选同意协议，点击立即申请按钮，按照要求如实填写相关信息，点击提交后，大家可以通过抖音APP里的消息购物助手，接收审核结果，开通完毕后，就可以开始接收购物车功能的订单了。</a:t>
            </a:r>
            <a:endParaRPr sz="16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600" dirty="0">
                <a:solidFill>
                  <a:srgbClr val="445469"/>
                </a:solidFill>
                <a:latin typeface="幼圆" panose="02010509060101010101" charset="-122"/>
                <a:ea typeface="幼圆" panose="02010509060101010101" charset="-122"/>
                <a:sym typeface="Arial" panose="020B0604020202020204" pitchFamily="34" charset="0"/>
              </a:rPr>
              <a:t>那么开通了购物车功能后，商品都来自于哪里呢？抖音直播间可选商品，每个人橱窗中已添加的商品，因此开播前，需要提前将商品添加到商品橱窗。</a:t>
            </a:r>
            <a:endParaRPr sz="16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600" dirty="0">
                <a:solidFill>
                  <a:srgbClr val="445469"/>
                </a:solidFill>
                <a:latin typeface="幼圆" panose="02010509060101010101" charset="-122"/>
                <a:ea typeface="幼圆" panose="02010509060101010101" charset="-122"/>
                <a:sym typeface="Arial" panose="020B0604020202020204" pitchFamily="34" charset="0"/>
              </a:rPr>
              <a:t>抖音直播购物车商品来源有哪些呢？目前，大家可以通过商品橱窗，添加以下两大类来源的商品，</a:t>
            </a:r>
            <a:endParaRPr sz="16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15367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342265" y="956310"/>
            <a:ext cx="11156315" cy="193865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随着用户需求越来越多，本节课就教大家如何开通购物车，获取更多合作机会，开通购物车可以获得什么权益呢？首先，你可以去到购物车的分享商品，获得带货佣金，还可以在抖音APP拥有个人主页商品橱窗，支持大家自己添加，平台精选商品，以及淘宝、京东、考拉、海购、唯品会、苏宁易购等多个第三方商品，你将拥有抖音个人主页视频功能，同时你将拥有dou+功能。</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3914140" cy="55943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33819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购物车权限</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2995930"/>
            <a:ext cx="12192000" cy="775335"/>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4676140" cy="460375"/>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rPr>
              <a:t>购物车权限+商品橱窗一站式开通</a:t>
            </a:r>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260985" y="4339590"/>
            <a:ext cx="11459210" cy="1446530"/>
          </a:xfrm>
          <a:prstGeom prst="rect">
            <a:avLst/>
          </a:prstGeom>
          <a:noFill/>
          <a:ln w="9525">
            <a:noFill/>
          </a:ln>
        </p:spPr>
        <p:txBody>
          <a:bodyPr wrap="square" lIns="0" tIns="0" rIns="0" bIns="0">
            <a:spAutoFit/>
          </a:bodyPr>
          <a:p>
            <a:pPr defTabSz="1216025" eaLnBrk="1" hangingPunct="1">
              <a:lnSpc>
                <a:spcPct val="150000"/>
              </a:lnSpc>
              <a:spcBef>
                <a:spcPct val="20000"/>
              </a:spcBef>
            </a:pPr>
            <a:r>
              <a:rPr sz="2000" dirty="0">
                <a:solidFill>
                  <a:srgbClr val="445469"/>
                </a:solidFill>
                <a:latin typeface="幼圆" panose="02010509060101010101" charset="-122"/>
                <a:ea typeface="幼圆" panose="02010509060101010101" charset="-122"/>
                <a:sym typeface="Arial" panose="020B0604020202020204" pitchFamily="34" charset="0"/>
              </a:rPr>
              <a:t>1、淘宝联盟，参加到淘宝联盟内容商品库，且评分较高的商品，供所有电商达人分享</a:t>
            </a:r>
            <a:endParaRPr sz="20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2000" dirty="0">
                <a:solidFill>
                  <a:srgbClr val="445469"/>
                </a:solidFill>
                <a:latin typeface="幼圆" panose="02010509060101010101" charset="-122"/>
                <a:ea typeface="幼圆" panose="02010509060101010101" charset="-122"/>
                <a:sym typeface="Arial" panose="020B0604020202020204" pitchFamily="34" charset="0"/>
              </a:rPr>
              <a:t>2、除淘宝联盟外第三方电商联盟商品，目前包括京东，考拉，唯品会，苏宁等联盟商品库商品，供所有电商达人分享。</a:t>
            </a:r>
            <a:endParaRPr sz="20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15367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469265" y="716280"/>
            <a:ext cx="10726420" cy="193865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1、自有小店商品，如小店没有入驻精选联盟，小店商家可绑定粉丝数大于30万的抖音号a，作为主账号绑定成功后，可再绑定其他普通号BCD，无粉丝数要求，自有小店商品即可由抖音账号ABCD分享。</a:t>
            </a:r>
            <a:r>
              <a:rPr lang="en-US" sz="2000" dirty="0">
                <a:solidFill>
                  <a:schemeClr val="bg1"/>
                </a:solidFill>
                <a:latin typeface="幼圆" panose="02010509060101010101" charset="-122"/>
                <a:ea typeface="幼圆" panose="02010509060101010101" charset="-122"/>
                <a:sym typeface="Arial" panose="020B0604020202020204" pitchFamily="34" charset="0"/>
              </a:rPr>
              <a:t>2</a:t>
            </a:r>
            <a:r>
              <a:rPr lang="zh-CN" altLang="en-US" sz="2000" dirty="0">
                <a:solidFill>
                  <a:schemeClr val="bg1"/>
                </a:solidFill>
                <a:latin typeface="幼圆" panose="02010509060101010101" charset="-122"/>
                <a:ea typeface="幼圆" panose="02010509060101010101" charset="-122"/>
                <a:sym typeface="Arial" panose="020B0604020202020204" pitchFamily="34" charset="0"/>
              </a:rPr>
              <a:t>、</a:t>
            </a:r>
            <a:r>
              <a:rPr sz="2000" dirty="0">
                <a:solidFill>
                  <a:schemeClr val="bg1"/>
                </a:solidFill>
                <a:latin typeface="幼圆" panose="02010509060101010101" charset="-122"/>
                <a:ea typeface="幼圆" panose="02010509060101010101" charset="-122"/>
                <a:sym typeface="Arial" panose="020B0604020202020204" pitchFamily="34" charset="0"/>
              </a:rPr>
              <a:t>精选联盟商品，优秀的小店，商家受邀入驻精选联盟后，商品可同步至精选联盟商品库供所有电商达人分享商品来源，</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5896610" cy="55943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537908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小店商品，闭环小店商品又分为两类</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2995930"/>
            <a:ext cx="12192000" cy="775335"/>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4754880" cy="460375"/>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rPr>
              <a:t>二、第三方电商联盟商。包括以下</a:t>
            </a:r>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矩形 9"/>
          <p:cNvSpPr/>
          <p:nvPr/>
        </p:nvSpPr>
        <p:spPr>
          <a:xfrm>
            <a:off x="0" y="2205038"/>
            <a:ext cx="12192000" cy="2736850"/>
          </a:xfrm>
          <a:prstGeom prst="rect">
            <a:avLst/>
          </a:prstGeom>
          <a:solidFill>
            <a:srgbClr val="34B9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椭圆 11"/>
          <p:cNvSpPr/>
          <p:nvPr/>
        </p:nvSpPr>
        <p:spPr>
          <a:xfrm>
            <a:off x="5041900" y="4556125"/>
            <a:ext cx="841375" cy="84137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3" name="椭圆 12"/>
          <p:cNvSpPr/>
          <p:nvPr/>
        </p:nvSpPr>
        <p:spPr>
          <a:xfrm>
            <a:off x="5613400" y="4297363"/>
            <a:ext cx="517525" cy="51752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4" name="椭圆 13"/>
          <p:cNvSpPr/>
          <p:nvPr/>
        </p:nvSpPr>
        <p:spPr>
          <a:xfrm>
            <a:off x="4868863" y="4086225"/>
            <a:ext cx="346075" cy="34607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6" name="椭圆 15"/>
          <p:cNvSpPr/>
          <p:nvPr/>
        </p:nvSpPr>
        <p:spPr>
          <a:xfrm>
            <a:off x="4170363" y="4475163"/>
            <a:ext cx="601662" cy="603250"/>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2539" name="矩形 18"/>
          <p:cNvSpPr/>
          <p:nvPr/>
        </p:nvSpPr>
        <p:spPr>
          <a:xfrm>
            <a:off x="6384667" y="3309938"/>
            <a:ext cx="3535680" cy="700405"/>
          </a:xfrm>
          <a:prstGeom prst="rect">
            <a:avLst/>
          </a:prstGeom>
          <a:noFill/>
          <a:ln w="9525">
            <a:noFill/>
          </a:ln>
        </p:spPr>
        <p:txBody>
          <a:bodyPr wrap="non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indent="0" algn="l" eaLnBrk="1" hangingPunct="1">
              <a:buNone/>
            </a:pPr>
            <a:r>
              <a:rPr lang="zh-CN" altLang="en-US" sz="4400" b="1" dirty="0">
                <a:solidFill>
                  <a:srgbClr val="FFFFFF"/>
                </a:solidFill>
                <a:latin typeface="微软雅黑" panose="020B0503020204020204" charset="-122"/>
                <a:ea typeface="微软雅黑" panose="020B0503020204020204" charset="-122"/>
                <a:sym typeface="+mn-ea"/>
              </a:rPr>
              <a:t>直播讲解功能</a:t>
            </a:r>
            <a:endParaRPr lang="zh-CN" altLang="en-US" sz="4400" b="1" dirty="0">
              <a:solidFill>
                <a:srgbClr val="FFFFFF"/>
              </a:solidFill>
              <a:latin typeface="微软雅黑" panose="020B0503020204020204" charset="-122"/>
              <a:ea typeface="微软雅黑" panose="020B0503020204020204" charset="-122"/>
              <a:sym typeface="+mn-ea"/>
            </a:endParaRPr>
          </a:p>
        </p:txBody>
      </p:sp>
      <p:sp>
        <p:nvSpPr>
          <p:cNvPr id="22548" name="文本框 15"/>
          <p:cNvSpPr txBox="1"/>
          <p:nvPr/>
        </p:nvSpPr>
        <p:spPr>
          <a:xfrm>
            <a:off x="1531938" y="2506663"/>
            <a:ext cx="2503488" cy="2306955"/>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0"/>
              </a:spcBef>
              <a:buFontTx/>
              <a:buNone/>
            </a:pPr>
            <a:r>
              <a:rPr lang="en-US" altLang="zh-CN" sz="7200" dirty="0">
                <a:solidFill>
                  <a:srgbClr val="FFFFFF"/>
                </a:solidFill>
                <a:latin typeface="Impact" panose="020B0806030902050204" pitchFamily="34" charset="0"/>
              </a:rPr>
              <a:t>PART</a:t>
            </a:r>
            <a:endParaRPr lang="en-US" altLang="zh-CN" sz="7200" dirty="0">
              <a:solidFill>
                <a:srgbClr val="FFFFFF"/>
              </a:solidFill>
              <a:latin typeface="Impact" panose="020B0806030902050204" pitchFamily="34" charset="0"/>
            </a:endParaRPr>
          </a:p>
          <a:p>
            <a:pPr marL="0" lvl="0" indent="0" algn="ctr">
              <a:lnSpc>
                <a:spcPct val="100000"/>
              </a:lnSpc>
              <a:spcBef>
                <a:spcPct val="0"/>
              </a:spcBef>
              <a:buFontTx/>
              <a:buNone/>
            </a:pPr>
            <a:r>
              <a:rPr lang="en-US" altLang="zh-CN" sz="7200" dirty="0">
                <a:solidFill>
                  <a:srgbClr val="FFFFFF"/>
                </a:solidFill>
                <a:latin typeface="Impact" panose="020B0806030902050204" pitchFamily="34" charset="0"/>
              </a:rPr>
              <a:t>02</a:t>
            </a:r>
            <a:endParaRPr lang="en-US" sz="7200" dirty="0">
              <a:solidFill>
                <a:srgbClr val="FFFFFF"/>
              </a:solidFill>
              <a:latin typeface="Impact" panose="020B080603090205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342265" y="3658870"/>
            <a:ext cx="11283315" cy="2963545"/>
          </a:xfrm>
          <a:prstGeom prst="rect">
            <a:avLst/>
          </a:prstGeom>
          <a:noFill/>
          <a:ln w="9525">
            <a:noFill/>
          </a:ln>
        </p:spPr>
        <p:txBody>
          <a:bodyPr wrap="square" lIns="0" tIns="0" rIns="0" bIns="0">
            <a:spAutoFit/>
          </a:bodyPr>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一、设置流程：登录小店，商家后台，点击营销中心，营销工具，限时特卖，创建活动，没开通小店的主播，可以联系商品的相应商家，进行此操作，秒杀功能，在创建活动中通过设置预热和预热时间，可在直播商品列表中，显示倒计时即为秒杀活动，建议预热时间与直播时间关联，不要太过于提前，限时功能，若创建活动时未设置预热则为限时活动，</a:t>
            </a:r>
            <a:endParaRPr sz="18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二、看播端与主播端样式，如果小店商品创建限时特卖活动时未选择预热，那么在看播端或主播端，被分享的商品，在商品列表中会显示限时及结束时间，如果小店商品创建限时特卖活动时，选择了预热，那么在看播端或主播端被分享的商品在商品列表中会显示秒杀居开始时间，你学会了吗。</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15367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472440" y="716280"/>
            <a:ext cx="10834370" cy="2381250"/>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lang="en-US" sz="1800" dirty="0">
                <a:solidFill>
                  <a:schemeClr val="bg1"/>
                </a:solidFill>
                <a:latin typeface="幼圆" panose="02010509060101010101" charset="-122"/>
                <a:ea typeface="幼圆" panose="02010509060101010101" charset="-122"/>
                <a:sym typeface="Arial" panose="020B0604020202020204" pitchFamily="34" charset="0"/>
              </a:rPr>
              <a:t> </a:t>
            </a:r>
            <a:r>
              <a:rPr sz="1800" dirty="0">
                <a:solidFill>
                  <a:schemeClr val="bg1"/>
                </a:solidFill>
                <a:latin typeface="幼圆" panose="02010509060101010101" charset="-122"/>
                <a:ea typeface="幼圆" panose="02010509060101010101" charset="-122"/>
                <a:sym typeface="Arial" panose="020B0604020202020204" pitchFamily="34" charset="0"/>
              </a:rPr>
              <a:t>直播间商品讲解功能，使用商品讲解功能，看播端会自动弹出商品卡片，其次，当用户点击购物袋时，商品列表会自动定位讲解商品，并增加UI动效，方便用户查找商品，有效提高该商品的点击转化。</a:t>
            </a:r>
            <a:endParaRPr sz="18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1800" dirty="0">
                <a:solidFill>
                  <a:schemeClr val="bg1"/>
                </a:solidFill>
                <a:latin typeface="幼圆" panose="02010509060101010101" charset="-122"/>
                <a:ea typeface="幼圆" panose="02010509060101010101" charset="-122"/>
                <a:sym typeface="Arial" panose="020B0604020202020204" pitchFamily="34" charset="0"/>
              </a:rPr>
              <a:t>流程如下：1、点击购物袋选择需要介绍的商品，然后点讲解，</a:t>
            </a:r>
            <a:endParaRPr sz="18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1800" dirty="0">
                <a:solidFill>
                  <a:schemeClr val="bg1"/>
                </a:solidFill>
                <a:latin typeface="幼圆" panose="02010509060101010101" charset="-122"/>
                <a:ea typeface="幼圆" panose="02010509060101010101" charset="-122"/>
                <a:sym typeface="Arial" panose="020B0604020202020204" pitchFamily="34" charset="0"/>
              </a:rPr>
              <a:t>2、进入被分享商品的讲解时，看播端（用户端）弹出商品卡片，</a:t>
            </a:r>
            <a:endParaRPr sz="18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1800" dirty="0">
                <a:solidFill>
                  <a:schemeClr val="bg1"/>
                </a:solidFill>
                <a:latin typeface="幼圆" panose="02010509060101010101" charset="-122"/>
                <a:ea typeface="幼圆" panose="02010509060101010101" charset="-122"/>
                <a:sym typeface="Arial" panose="020B0604020202020204" pitchFamily="34" charset="0"/>
              </a:rPr>
              <a:t>3、看播端，点击购物袋商品，列表自动定位讲解商品</a:t>
            </a:r>
            <a:endParaRPr sz="18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3914140" cy="55943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33819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直播讲解功能</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3098165"/>
            <a:ext cx="12192000" cy="560705"/>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6583680" cy="460375"/>
          </a:xfrm>
          <a:prstGeom prst="rect">
            <a:avLst/>
          </a:prstGeom>
          <a:noFill/>
        </p:spPr>
        <p:txBody>
          <a:bodyPr wrap="none" rtlCol="0">
            <a:spAutoFit/>
          </a:bodyPr>
          <a:p>
            <a:pPr algn="l"/>
            <a:r>
              <a:rPr sz="2400" dirty="0">
                <a:solidFill>
                  <a:schemeClr val="bg1"/>
                </a:solidFill>
                <a:latin typeface="幼圆" panose="02010509060101010101" charset="-122"/>
                <a:ea typeface="幼圆" panose="02010509060101010101" charset="-122"/>
                <a:sym typeface="Arial" panose="020B0604020202020204" pitchFamily="34" charset="0"/>
              </a:rPr>
              <a:t>本节课程将介绍如何在直播间设置限时秒杀功能</a:t>
            </a:r>
            <a:endParaRPr sz="2400" dirty="0">
              <a:solidFill>
                <a:schemeClr val="bg1"/>
              </a:solidFill>
              <a:latin typeface="幼圆" panose="02010509060101010101" charset="-122"/>
              <a:ea typeface="幼圆" panose="02010509060101010101"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97155" y="3557905"/>
            <a:ext cx="11584305" cy="3378835"/>
          </a:xfrm>
          <a:prstGeom prst="rect">
            <a:avLst/>
          </a:prstGeom>
          <a:noFill/>
          <a:ln w="9525">
            <a:noFill/>
          </a:ln>
        </p:spPr>
        <p:txBody>
          <a:bodyPr wrap="square" lIns="0" tIns="0" rIns="0" bIns="0">
            <a:spAutoFit/>
          </a:bodyPr>
          <a:p>
            <a:pPr defTabSz="1216025" eaLnBrk="1" hangingPunct="1">
              <a:lnSpc>
                <a:spcPct val="150000"/>
              </a:lnSpc>
              <a:spcBef>
                <a:spcPct val="20000"/>
              </a:spcBef>
            </a:pPr>
            <a:r>
              <a:rPr lang="en-US" sz="1800" dirty="0">
                <a:solidFill>
                  <a:srgbClr val="445469"/>
                </a:solidFill>
                <a:latin typeface="幼圆" panose="02010509060101010101" charset="-122"/>
                <a:ea typeface="幼圆" panose="02010509060101010101" charset="-122"/>
                <a:sym typeface="Arial" panose="020B0604020202020204" pitchFamily="34" charset="0"/>
              </a:rPr>
              <a:t>   </a:t>
            </a:r>
            <a:r>
              <a:rPr sz="1800" dirty="0">
                <a:solidFill>
                  <a:srgbClr val="445469"/>
                </a:solidFill>
                <a:latin typeface="幼圆" panose="02010509060101010101" charset="-122"/>
                <a:ea typeface="幼圆" panose="02010509060101010101" charset="-122"/>
                <a:sym typeface="Arial" panose="020B0604020202020204" pitchFamily="34" charset="0"/>
              </a:rPr>
              <a:t>了解了它是什么，我们再说一下，到底为什么要采用限时特卖的形式，限时特卖这种形式，可以营造出商品限时限量的氛围，让用户觉得买到就是赚到，错过了我就亏了的感觉，能够有效地完成用户的即时转化，引导用户快速下单，实现爆款单品的销量在短时间内能够大幅提升，尤其适用于直播间带货的情况，</a:t>
            </a:r>
            <a:endParaRPr sz="18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现在平台上针对限时特卖这种活动也有配套的一些功能辅助，比如说当我们去设置参与活动的商品价格时，可以单独设置一个短期内的活动价格，这样就不用去修改原价了，也不用担心活动结束后的价格出现问题，然后这个活动还可以配合你的直播间，还有短视频来预热宣传到某个固定的时间自行开始，还有就是在活动商品的商详页和直播间的购物袋中。它会有倒计时的，这种视觉效果，营造出一种现实紧迫的促销氛围，说了这么多，那限时特卖到底要怎么玩呢？</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15367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264160" y="815340"/>
            <a:ext cx="10853420" cy="193865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你们知道奇妙好物节头部商家的那些爆款单品有什么秘诀吗？答案就是限时特卖，首先限时特卖是什么呢？顾名思义，就是在限定的时间内，用相对优惠的价格，去售卖那些指定的商品，这种活动的特点就是，一限制时间，二价格优惠，三只针对特定商品，支持单个用户的购买数量，往往也是有限制的，</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4598035" cy="55943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4089400"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下面限时秒杀功能合玩法：</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2995930"/>
            <a:ext cx="12192000" cy="66294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264160" y="3097530"/>
            <a:ext cx="3840480" cy="829945"/>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下面限时秒杀功能合玩法：</a:t>
            </a:r>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0" y="3771265"/>
            <a:ext cx="11889105" cy="2908300"/>
          </a:xfrm>
          <a:prstGeom prst="rect">
            <a:avLst/>
          </a:prstGeom>
          <a:noFill/>
          <a:ln w="9525">
            <a:noFill/>
          </a:ln>
        </p:spPr>
        <p:txBody>
          <a:bodyPr wrap="square" lIns="0" tIns="0" rIns="0" bIns="0">
            <a:spAutoFit/>
          </a:bodyPr>
          <a:p>
            <a:pPr defTabSz="1216025" eaLnBrk="1" hangingPunct="1">
              <a:lnSpc>
                <a:spcPct val="150000"/>
              </a:lnSpc>
              <a:spcBef>
                <a:spcPct val="20000"/>
              </a:spcBef>
            </a:pPr>
            <a:r>
              <a:rPr lang="en-US" sz="1800" dirty="0">
                <a:solidFill>
                  <a:srgbClr val="445469"/>
                </a:solidFill>
                <a:latin typeface="幼圆" panose="02010509060101010101" charset="-122"/>
                <a:ea typeface="幼圆" panose="02010509060101010101" charset="-122"/>
                <a:sym typeface="Arial" panose="020B0604020202020204" pitchFamily="34" charset="0"/>
              </a:rPr>
              <a:t>  </a:t>
            </a:r>
            <a:r>
              <a:rPr sz="1800" dirty="0">
                <a:solidFill>
                  <a:srgbClr val="445469"/>
                </a:solidFill>
                <a:latin typeface="幼圆" panose="02010509060101010101" charset="-122"/>
                <a:ea typeface="幼圆" panose="02010509060101010101" charset="-122"/>
                <a:sym typeface="Arial" panose="020B0604020202020204" pitchFamily="34" charset="0"/>
              </a:rPr>
              <a:t>除此之外，另外还可以提前设置一些预热环节，可以让活动搭配dou加投放和直播预告，这样结合在一起的话，效果会更好一些，那如果是直播带货的话，其实可以采用爆款单品+限时秒杀+小礼品循环秒杀赠送这样搭配的一种形式，我这边建议，商家可以针对小礼品设置一定数量的一元或0.1元的秒杀价，然后直播期间内，按照每十分钟，间隔性的去引导用户下单，来提升用户的观看时长，并促进直播间人气提升，商家也可以针对同一个商品，然后设置不同时间段的限时特卖，实现间隔性的秒杀活动，限时特卖，这种形式这么有效，那到底应该怎么操作呢？别急，如果你是在PC端操作，只需要登录小店后台进入营销中心，在营销工具下面就能找到限时特卖的选项了，为了大家更方便操作，这个上面我们已经介绍过了。</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15367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469265" y="735330"/>
            <a:ext cx="10843895" cy="1855470"/>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1800" dirty="0">
                <a:solidFill>
                  <a:schemeClr val="bg1"/>
                </a:solidFill>
                <a:latin typeface="幼圆" panose="02010509060101010101" charset="-122"/>
                <a:ea typeface="幼圆" panose="02010509060101010101" charset="-122"/>
                <a:sym typeface="Arial" panose="020B0604020202020204" pitchFamily="34" charset="0"/>
              </a:rPr>
              <a:t>热宣传到某个固定的时间自行开始，还有就是在活动商品的商详页和直播间的购物袋中。它会有倒计时的，这种视觉效果，营造出一种现实紧迫的促销氛围，说了这么多，那限时特卖到底要怎么玩呢？</a:t>
            </a:r>
            <a:endParaRPr sz="18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1800" dirty="0">
                <a:solidFill>
                  <a:schemeClr val="bg1"/>
                </a:solidFill>
                <a:latin typeface="幼圆" panose="02010509060101010101" charset="-122"/>
                <a:ea typeface="幼圆" panose="02010509060101010101" charset="-122"/>
                <a:sym typeface="Arial" panose="020B0604020202020204" pitchFamily="34" charset="0"/>
              </a:rPr>
              <a:t>如果是日常带货，也就是在店铺中直接展示的话，我们可以针对商品设置限时特卖活动，用户进入店铺购物橱窗，商品详情页后都能直接看到优惠信息，而且在下单的时候也能看到，从而帮助促进转化。</a:t>
            </a:r>
            <a:endParaRPr sz="18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4852035" cy="55943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4422140"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下面限时秒杀功能合玩法</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2995930"/>
            <a:ext cx="12192000" cy="775335"/>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3535680" cy="460375"/>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下面限时秒杀功能合玩法</a:t>
            </a:r>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153670" y="3771265"/>
            <a:ext cx="11406505" cy="2963545"/>
          </a:xfrm>
          <a:prstGeom prst="rect">
            <a:avLst/>
          </a:prstGeom>
          <a:noFill/>
          <a:ln w="9525">
            <a:noFill/>
          </a:ln>
        </p:spPr>
        <p:txBody>
          <a:bodyPr wrap="square" lIns="0" tIns="0" rIns="0" bIns="0">
            <a:spAutoFit/>
          </a:bodyPr>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第二步，我们需要设置秒杀商品的具体信息。包括秒杀生效时间秒杀价活动库存，每人限购数量，如果商品有不同的规格，可以设置不同的秒杀价，但为了便于活动进行，我建议大家都按统一的规格来设置秒杀价，还有把秒杀生效的时间与直播剩余持续的时间保持一致，意思就是把秒杀的活动，尽量限定在你的直播期间内。需要注意的是，参与秒杀活动的库存与商品不同享，就是说活动库存与商品库存相加之和，为商家实际准备的货品库存，</a:t>
            </a:r>
            <a:endParaRPr sz="18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第三步，就是设置商品的卖点信息，文案可以围绕秒杀活动的信息去进行介绍，比如说库存多少，倒计时多长时间，原价多少，秒杀价多少，有助于提升用户的优惠感知，促进单品的销量提升，最后一步就是复查，在直播开始后，我们要去看看商品展示的效果，如果是操作失误了，可以先结束秒杀，然后再重新设置。 </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5334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153670" y="534035"/>
            <a:ext cx="11270615" cy="246189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其实，我们在移动端也支持，今天就来重点说一下移动端要怎么做</a:t>
            </a:r>
            <a:endParaRPr sz="20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2000" dirty="0">
                <a:solidFill>
                  <a:schemeClr val="bg1"/>
                </a:solidFill>
                <a:latin typeface="幼圆" panose="02010509060101010101" charset="-122"/>
                <a:ea typeface="幼圆" panose="02010509060101010101" charset="-122"/>
                <a:sym typeface="Arial" panose="020B0604020202020204" pitchFamily="34" charset="0"/>
              </a:rPr>
              <a:t>第一步我们先创建秒杀商品，在自己的抖音APP中，首先点击开直播选择购物袋，选择要秒杀的商品，点击设置秒杀即可，如果购物袋中没有参加活动的商品，则需要我们先添加商品，之后再设置秒杀的活动，目前只支持账号绑定的小店内的商品，是不支持淘宝，京东或者其他店铺中的商品，大家需要注意一下</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3914140" cy="46037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93636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下面限时秒杀功能合玩法</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3093085"/>
            <a:ext cx="12192000" cy="67818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3535680" cy="829945"/>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下面限时秒杀功能</a:t>
            </a:r>
            <a:r>
              <a:rPr lang="zh-CN" sz="2400">
                <a:solidFill>
                  <a:schemeClr val="bg1"/>
                </a:solidFill>
                <a:latin typeface="微软雅黑" panose="020B0503020204020204" charset="-122"/>
                <a:ea typeface="微软雅黑" panose="020B0503020204020204" charset="-122"/>
                <a:sym typeface="+mn-ea"/>
              </a:rPr>
              <a:t>和</a:t>
            </a:r>
            <a:r>
              <a:rPr sz="2400">
                <a:solidFill>
                  <a:schemeClr val="bg1"/>
                </a:solidFill>
                <a:latin typeface="微软雅黑" panose="020B0503020204020204" charset="-122"/>
                <a:ea typeface="微软雅黑" panose="020B0503020204020204" charset="-122"/>
                <a:sym typeface="+mn-ea"/>
              </a:rPr>
              <a:t>玩法</a:t>
            </a:r>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矩形 9"/>
          <p:cNvSpPr/>
          <p:nvPr/>
        </p:nvSpPr>
        <p:spPr>
          <a:xfrm>
            <a:off x="0" y="2205038"/>
            <a:ext cx="12192000" cy="2736850"/>
          </a:xfrm>
          <a:prstGeom prst="rect">
            <a:avLst/>
          </a:prstGeom>
          <a:solidFill>
            <a:srgbClr val="34B9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椭圆 11"/>
          <p:cNvSpPr/>
          <p:nvPr/>
        </p:nvSpPr>
        <p:spPr>
          <a:xfrm>
            <a:off x="5041900" y="4556125"/>
            <a:ext cx="841375" cy="84137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6" name="椭圆 15"/>
          <p:cNvSpPr/>
          <p:nvPr/>
        </p:nvSpPr>
        <p:spPr>
          <a:xfrm>
            <a:off x="4170363" y="4475163"/>
            <a:ext cx="601662" cy="603250"/>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2539" name="矩形 18"/>
          <p:cNvSpPr/>
          <p:nvPr/>
        </p:nvSpPr>
        <p:spPr>
          <a:xfrm>
            <a:off x="6384667" y="3309938"/>
            <a:ext cx="2976880" cy="700405"/>
          </a:xfrm>
          <a:prstGeom prst="rect">
            <a:avLst/>
          </a:prstGeom>
          <a:noFill/>
          <a:ln w="9525">
            <a:noFill/>
          </a:ln>
        </p:spPr>
        <p:txBody>
          <a:bodyPr wrap="non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indent="0" algn="l" eaLnBrk="1" hangingPunct="1">
              <a:buNone/>
            </a:pPr>
            <a:r>
              <a:rPr lang="zh-CN" altLang="en-US" sz="4400" b="1" dirty="0">
                <a:solidFill>
                  <a:srgbClr val="FFFFFF"/>
                </a:solidFill>
                <a:latin typeface="微软雅黑" panose="020B0503020204020204" charset="-122"/>
                <a:ea typeface="微软雅黑" panose="020B0503020204020204" charset="-122"/>
                <a:sym typeface="+mn-ea"/>
              </a:rPr>
              <a:t>购物车玩法</a:t>
            </a:r>
            <a:endParaRPr lang="zh-CN" altLang="en-US" sz="4400" b="1" dirty="0">
              <a:solidFill>
                <a:srgbClr val="FFFFFF"/>
              </a:solidFill>
              <a:latin typeface="Arial" panose="020B0604020202020204" pitchFamily="34" charset="0"/>
            </a:endParaRPr>
          </a:p>
        </p:txBody>
      </p:sp>
      <p:sp>
        <p:nvSpPr>
          <p:cNvPr id="22548" name="文本框 15"/>
          <p:cNvSpPr txBox="1"/>
          <p:nvPr/>
        </p:nvSpPr>
        <p:spPr>
          <a:xfrm>
            <a:off x="1531938" y="2506663"/>
            <a:ext cx="2503488" cy="2306955"/>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0"/>
              </a:spcBef>
              <a:buFontTx/>
              <a:buNone/>
            </a:pPr>
            <a:r>
              <a:rPr lang="en-US" altLang="zh-CN" sz="7200" dirty="0">
                <a:solidFill>
                  <a:srgbClr val="FFFFFF"/>
                </a:solidFill>
                <a:latin typeface="Impact" panose="020B0806030902050204" pitchFamily="34" charset="0"/>
              </a:rPr>
              <a:t>PART</a:t>
            </a:r>
            <a:endParaRPr lang="en-US" altLang="zh-CN" sz="7200" dirty="0">
              <a:solidFill>
                <a:srgbClr val="FFFFFF"/>
              </a:solidFill>
              <a:latin typeface="Impact" panose="020B0806030902050204" pitchFamily="34" charset="0"/>
            </a:endParaRPr>
          </a:p>
          <a:p>
            <a:pPr marL="0" lvl="0" indent="0" algn="ctr">
              <a:lnSpc>
                <a:spcPct val="100000"/>
              </a:lnSpc>
              <a:spcBef>
                <a:spcPct val="0"/>
              </a:spcBef>
              <a:buFontTx/>
              <a:buNone/>
            </a:pPr>
            <a:r>
              <a:rPr lang="en-US" altLang="zh-CN" sz="7200" dirty="0">
                <a:solidFill>
                  <a:srgbClr val="FFFFFF"/>
                </a:solidFill>
                <a:latin typeface="Impact" panose="020B0806030902050204" pitchFamily="34" charset="0"/>
              </a:rPr>
              <a:t>03</a:t>
            </a:r>
            <a:endParaRPr lang="en-US" sz="7200" dirty="0">
              <a:solidFill>
                <a:srgbClr val="FFFFFF"/>
              </a:solidFill>
              <a:latin typeface="Impact" panose="020B0806030902050204" pitchFamily="34" charset="0"/>
            </a:endParaRPr>
          </a:p>
        </p:txBody>
      </p:sp>
      <p:sp>
        <p:nvSpPr>
          <p:cNvPr id="13" name="椭圆 12"/>
          <p:cNvSpPr/>
          <p:nvPr/>
        </p:nvSpPr>
        <p:spPr>
          <a:xfrm>
            <a:off x="5613400" y="4297363"/>
            <a:ext cx="517525" cy="51752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4" name="椭圆 13"/>
          <p:cNvSpPr/>
          <p:nvPr/>
        </p:nvSpPr>
        <p:spPr>
          <a:xfrm>
            <a:off x="4868863" y="4086225"/>
            <a:ext cx="346075" cy="346075"/>
          </a:xfrm>
          <a:prstGeom prst="ellipse">
            <a:avLst/>
          </a:prstGeom>
          <a:solidFill>
            <a:srgbClr val="34B9D1"/>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153670" y="3771265"/>
            <a:ext cx="11406505" cy="2077085"/>
          </a:xfrm>
          <a:prstGeom prst="rect">
            <a:avLst/>
          </a:prstGeom>
          <a:noFill/>
          <a:ln w="9525">
            <a:noFill/>
          </a:ln>
        </p:spPr>
        <p:txBody>
          <a:bodyPr wrap="square" lIns="0" tIns="0" rIns="0" bIns="0">
            <a:spAutoFit/>
          </a:bodyPr>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优惠券完成绑定的主播们现在可以在直播间发券啦，流程如下：点击购物袋，发劵，展示优惠券列表，立即发劵，一顿操作猛如虎之后，我们来看一下用户在看播端，所看到的变化，当主播发放优惠券后，所有看播用户，包括中途进入直播间，均弹出领券图标，图标自动收至左上角，用户可主动领取或关闭优惠券，点击左上角图标显示优惠券浮窗，可关闭领券弹窗，如果领取成功。界面会提示恭喜你，你抢到优惠券，加优惠券信息，领取失败则在直播间居中位置，弹出透彻提示文案，“好可惜未抢到优惠券”，你学会了吗，</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5334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250825" y="534035"/>
            <a:ext cx="10539095" cy="246189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接下来介绍小店，优惠券设置流程，直播时发放小店优惠券，注意创建优惠券，需小店商家在商家后台，操作主播若想在直播中，发放优惠券，需要先找到相关小店商家，获取优惠券ID，再操作进行优惠券的添加和发放，设置时注意区分店铺优惠券和商品优惠券，</a:t>
            </a:r>
            <a:endParaRPr sz="20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2000" dirty="0">
                <a:solidFill>
                  <a:schemeClr val="bg1"/>
                </a:solidFill>
                <a:latin typeface="幼圆" panose="02010509060101010101" charset="-122"/>
                <a:ea typeface="幼圆" panose="02010509060101010101" charset="-122"/>
                <a:sym typeface="Arial" panose="020B0604020202020204" pitchFamily="34" charset="0"/>
              </a:rPr>
              <a:t>先来说一下主播端，发券绑定操作流程：点击购物袋，发券，绑券，输入优惠券批次号，确定，绑定。</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2546350" cy="46037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33819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购物车玩法法</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3093085"/>
            <a:ext cx="12192000" cy="67818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2926080" cy="460375"/>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153670" y="3771265"/>
            <a:ext cx="11406505" cy="2954655"/>
          </a:xfrm>
          <a:prstGeom prst="rect">
            <a:avLst/>
          </a:prstGeom>
          <a:noFill/>
          <a:ln w="9525">
            <a:noFill/>
          </a:ln>
        </p:spPr>
        <p:txBody>
          <a:bodyPr wrap="square" lIns="0" tIns="0" rIns="0" bIns="0">
            <a:spAutoFit/>
          </a:bodyPr>
          <a:p>
            <a:pPr defTabSz="1216025" eaLnBrk="1" hangingPunct="1">
              <a:lnSpc>
                <a:spcPct val="150000"/>
              </a:lnSpc>
              <a:spcBef>
                <a:spcPct val="20000"/>
              </a:spcBef>
            </a:pPr>
            <a:r>
              <a:rPr lang="en-US" sz="1600" dirty="0">
                <a:solidFill>
                  <a:srgbClr val="445469"/>
                </a:solidFill>
                <a:latin typeface="幼圆" panose="02010509060101010101" charset="-122"/>
                <a:ea typeface="幼圆" panose="02010509060101010101" charset="-122"/>
                <a:sym typeface="Arial" panose="020B0604020202020204" pitchFamily="34" charset="0"/>
              </a:rPr>
              <a:t>  </a:t>
            </a:r>
            <a:r>
              <a:rPr sz="1600" dirty="0">
                <a:solidFill>
                  <a:srgbClr val="445469"/>
                </a:solidFill>
                <a:latin typeface="幼圆" panose="02010509060101010101" charset="-122"/>
                <a:ea typeface="幼圆" panose="02010509060101010101" charset="-122"/>
                <a:sym typeface="Arial" panose="020B0604020202020204" pitchFamily="34" charset="0"/>
              </a:rPr>
              <a:t>优惠券有这么多好处，我们怎么用？我们如果在日常带货中，也就是直接挂到店铺上，可以设置公开领取的店铺或商品劵，这样的话，当用户进入店铺购物橱窗，看到商品成熟后，都能够直接看到优惠的信息，而且在下单的过程当中，比如说你加入购物车或者提交订单的时候也能看得到，从而有效地促进转化，我这边建议如果是店铺券，可以优先设置满减或者折扣券，如果是针对爆款单品，则可以单独设置直降券，那在直播带货的时候，商家直接发放直播间专属优惠券，要是主播和商家，能定时在直播间，对定向优惠券进行口播引导，优惠券的点击量也会大大的提升，带货的效率也大大的提高，而且，商家可以将直播中定向发券的优惠力度设置了更大一些，券名称也直接设置为某某直播分享，并把优惠券的使用期限，定在直播当天或后一天内使用，主播呢，也需要同步进行优惠，优惠券的现实性，说了这么多，那优惠券到底怎么操作呢，别急，如果你是在PC端操作，只需要登录小店后台进入营销中心就能看到优惠券的位置</a:t>
            </a:r>
            <a:endParaRPr sz="16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5334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153670" y="534035"/>
            <a:ext cx="11056620" cy="2400300"/>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1600" dirty="0">
                <a:solidFill>
                  <a:schemeClr val="bg1"/>
                </a:solidFill>
                <a:latin typeface="幼圆" panose="02010509060101010101" charset="-122"/>
                <a:ea typeface="幼圆" panose="02010509060101010101" charset="-122"/>
                <a:sym typeface="Arial" panose="020B0604020202020204" pitchFamily="34" charset="0"/>
              </a:rPr>
              <a:t>那些头部商家都在用的优惠券，你还不会，想知道怎么在小店中添加优惠券吗？首先我们要知道，为什么要推荐使用优惠券，使用了优惠券的商家JMV（成交总额），比一般商家可以高出三倍，而且优惠券从来不限制消费场景，不管你是在商品橱窗，广告投放或者直播间和商品详情页，它都能完美兼容，大大提升用户的转化，那么平台的优惠券儿分哪几种呢？如果按照商品使用范围来分，可以分为店铺券和单品劵。二者都支持折扣、直减和满减这三种。要是按用户领取渠道，又能分为公开领取，定向发放，广告推广三种类型，除此之外，还有限定新人使用的优惠券，以图标形式展示在店铺和直播间，需要注意的是，每个店铺只能有一个未生效或生效中的新人优惠券。</a:t>
            </a:r>
            <a:endParaRPr sz="16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3914140" cy="46037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98208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3093085"/>
            <a:ext cx="12192000" cy="67818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2926080" cy="1198880"/>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153670" y="3771265"/>
            <a:ext cx="11406505" cy="2602865"/>
          </a:xfrm>
          <a:prstGeom prst="rect">
            <a:avLst/>
          </a:prstGeom>
          <a:noFill/>
          <a:ln w="9525">
            <a:noFill/>
          </a:ln>
        </p:spPr>
        <p:txBody>
          <a:bodyPr wrap="square" lIns="0" tIns="0" rIns="0" bIns="0">
            <a:spAutoFit/>
          </a:bodyPr>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第二步、我们需要设置优惠券的信息。包括它的适用范围，优惠券类型，有效期，可领取期以及发行数量，如果是希望全店所有商品都能用的话，建议设置大额满减券，如果只想针对特定商品，那就可以设置小额直减券，</a:t>
            </a:r>
            <a:endParaRPr sz="18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第三步、添加优惠券商品，如果设置的优惠券是针对指定商品的话，则需要在创建优惠券页面中选择商品模块，添加指定商品，添加商品之后，填上发行数量和用户每人限定数量，点击创建就行了</a:t>
            </a:r>
            <a:endParaRPr sz="1800" dirty="0">
              <a:solidFill>
                <a:srgbClr val="445469"/>
              </a:solidFill>
              <a:latin typeface="幼圆" panose="02010509060101010101" charset="-122"/>
              <a:ea typeface="幼圆" panose="02010509060101010101" charset="-122"/>
              <a:sym typeface="Arial" panose="020B0604020202020204" pitchFamily="34" charset="0"/>
            </a:endParaRPr>
          </a:p>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第四步、设置商品卖点，同样，当设置的优惠券针对某个指定商品时，我们可以根据产品本身去设置相应的卖点信息，方案中，也可以围绕如何领券以及券的优惠力度，去重点介绍一下</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5334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153670" y="534035"/>
            <a:ext cx="11270615" cy="246189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为了大家更方便操作，我们移动端支持，今天重点说一下，移动端</a:t>
            </a:r>
            <a:endParaRPr sz="20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2000" dirty="0">
                <a:solidFill>
                  <a:schemeClr val="bg1"/>
                </a:solidFill>
                <a:latin typeface="幼圆" panose="02010509060101010101" charset="-122"/>
                <a:ea typeface="幼圆" panose="02010509060101010101" charset="-122"/>
                <a:sym typeface="Arial" panose="020B0604020202020204" pitchFamily="34" charset="0"/>
              </a:rPr>
              <a:t>第一步、就是创建优惠券，可以在抖音APP中，选择我，点击商品橱窗 ，我的小店，优惠券，点击创建优惠券，就行了，需要注意的是，这个功能仅支持店铺账号对应的抖音账号，创建店铺账号绑定的渠道号，是看不到这个模块儿的，如果你是其他抖音号或主播，希望在直播时发放优惠券的话，可以联系店铺账号所有者在移动端进行创建</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3914140" cy="46037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835400" cy="82994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3093085"/>
            <a:ext cx="12192000" cy="67818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2926080" cy="1198880"/>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24"/>
          <p:cNvSpPr/>
          <p:nvPr/>
        </p:nvSpPr>
        <p:spPr>
          <a:xfrm>
            <a:off x="153670" y="3771265"/>
            <a:ext cx="11406505" cy="2077085"/>
          </a:xfrm>
          <a:prstGeom prst="rect">
            <a:avLst/>
          </a:prstGeom>
          <a:noFill/>
          <a:ln w="9525">
            <a:noFill/>
          </a:ln>
        </p:spPr>
        <p:txBody>
          <a:bodyPr wrap="square" lIns="0" tIns="0" rIns="0" bIns="0">
            <a:spAutoFit/>
          </a:bodyPr>
          <a:p>
            <a:pPr defTabSz="1216025" eaLnBrk="1" hangingPunct="1">
              <a:lnSpc>
                <a:spcPct val="150000"/>
              </a:lnSpc>
              <a:spcBef>
                <a:spcPct val="20000"/>
              </a:spcBef>
            </a:pPr>
            <a:r>
              <a:rPr sz="1800" dirty="0">
                <a:solidFill>
                  <a:srgbClr val="445469"/>
                </a:solidFill>
                <a:latin typeface="幼圆" panose="02010509060101010101" charset="-122"/>
                <a:ea typeface="幼圆" panose="02010509060101010101" charset="-122"/>
                <a:sym typeface="Arial" panose="020B0604020202020204" pitchFamily="34" charset="0"/>
              </a:rPr>
              <a:t>第五步、发放优惠券这一步是针对那些要在直播间中带货的商家。商家如果要在直播间发券的话，可以先选择直播间，在购物袋中找到对应的优惠券，点击立即发券儿即可，还要注意的是在抖音APP小店模块中，创建的优惠券类型为自由渠道推广型，不会自动展示在商详页或者店铺中，如果是店铺或者关联的账号，在直播时系统会自动展示已创建的优惠券，非店铺及关联账号则需要先获取优惠券复制粘贴到直播间后才能发放，而且当商家或者达人直播引导用户领券时，告知领券后的优惠价格时效果会更好。</a:t>
            </a:r>
            <a:endParaRPr sz="1800" dirty="0">
              <a:solidFill>
                <a:srgbClr val="445469"/>
              </a:solidFill>
              <a:latin typeface="幼圆" panose="02010509060101010101" charset="-122"/>
              <a:ea typeface="幼圆" panose="02010509060101010101" charset="-122"/>
              <a:sym typeface="Arial" panose="020B0604020202020204" pitchFamily="34" charset="0"/>
            </a:endParaRPr>
          </a:p>
        </p:txBody>
      </p:sp>
      <p:pic>
        <p:nvPicPr>
          <p:cNvPr id="17" name="图片 23"/>
          <p:cNvPicPr>
            <a:picLocks noChangeAspect="1"/>
          </p:cNvPicPr>
          <p:nvPr/>
        </p:nvPicPr>
        <p:blipFill>
          <a:blip r:embed="rId1"/>
          <a:srcRect t="31760"/>
          <a:stretch>
            <a:fillRect/>
          </a:stretch>
        </p:blipFill>
        <p:spPr>
          <a:xfrm>
            <a:off x="-5715" y="0"/>
            <a:ext cx="12207875" cy="3392805"/>
          </a:xfrm>
          <a:prstGeom prst="rect">
            <a:avLst/>
          </a:prstGeom>
          <a:noFill/>
          <a:ln w="9525">
            <a:noFill/>
          </a:ln>
        </p:spPr>
      </p:pic>
      <p:sp>
        <p:nvSpPr>
          <p:cNvPr id="10" name="剪去单角的矩形 9"/>
          <p:cNvSpPr/>
          <p:nvPr/>
        </p:nvSpPr>
        <p:spPr>
          <a:xfrm>
            <a:off x="53340" y="599440"/>
            <a:ext cx="11471910" cy="270129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24"/>
          <p:cNvSpPr/>
          <p:nvPr/>
        </p:nvSpPr>
        <p:spPr>
          <a:xfrm>
            <a:off x="153670" y="534035"/>
            <a:ext cx="11270615" cy="2461895"/>
          </a:xfrm>
          <a:prstGeom prst="rect">
            <a:avLst/>
          </a:prstGeom>
          <a:noFill/>
          <a:ln w="9525">
            <a:noFill/>
          </a:ln>
        </p:spPr>
        <p:txBody>
          <a:bodyPr wrap="square" lIns="0" tIns="0" rIns="0" bIns="0">
            <a:spAutoFit/>
          </a:bodyPr>
          <a:p>
            <a:pPr algn="l" defTabSz="1216025" eaLnBrk="1" hangingPunct="1">
              <a:lnSpc>
                <a:spcPct val="150000"/>
              </a:lnSpc>
              <a:spcBef>
                <a:spcPct val="20000"/>
              </a:spcBef>
            </a:pPr>
            <a:r>
              <a:rPr lang="en-US" sz="2400" dirty="0">
                <a:solidFill>
                  <a:schemeClr val="bg1"/>
                </a:solidFill>
                <a:latin typeface="幼圆" panose="02010509060101010101" charset="-122"/>
                <a:ea typeface="幼圆" panose="02010509060101010101" charset="-122"/>
                <a:sym typeface="Arial" panose="020B0604020202020204" pitchFamily="34" charset="0"/>
              </a:rPr>
              <a:t>  </a:t>
            </a:r>
            <a:r>
              <a:rPr sz="2000" dirty="0">
                <a:solidFill>
                  <a:schemeClr val="bg1"/>
                </a:solidFill>
                <a:latin typeface="幼圆" panose="02010509060101010101" charset="-122"/>
                <a:ea typeface="幼圆" panose="02010509060101010101" charset="-122"/>
                <a:sym typeface="Arial" panose="020B0604020202020204" pitchFamily="34" charset="0"/>
              </a:rPr>
              <a:t>其实，我们在移动端也支持，今天就来重点说一下移动端要怎么做</a:t>
            </a:r>
            <a:endParaRPr sz="2000" dirty="0">
              <a:solidFill>
                <a:schemeClr val="bg1"/>
              </a:solidFill>
              <a:latin typeface="幼圆" panose="02010509060101010101" charset="-122"/>
              <a:ea typeface="幼圆" panose="02010509060101010101" charset="-122"/>
              <a:sym typeface="Arial" panose="020B0604020202020204" pitchFamily="34" charset="0"/>
            </a:endParaRPr>
          </a:p>
          <a:p>
            <a:pPr algn="l" defTabSz="1216025" eaLnBrk="1" hangingPunct="1">
              <a:lnSpc>
                <a:spcPct val="150000"/>
              </a:lnSpc>
              <a:spcBef>
                <a:spcPct val="20000"/>
              </a:spcBef>
            </a:pPr>
            <a:r>
              <a:rPr sz="2000" dirty="0">
                <a:solidFill>
                  <a:schemeClr val="bg1"/>
                </a:solidFill>
                <a:latin typeface="幼圆" panose="02010509060101010101" charset="-122"/>
                <a:ea typeface="幼圆" panose="02010509060101010101" charset="-122"/>
                <a:sym typeface="Arial" panose="020B0604020202020204" pitchFamily="34" charset="0"/>
              </a:rPr>
              <a:t>第一步我们先创建秒杀商品，在自己的抖音APP中，首先点击开直播选择购物袋，选择要秒杀的商品，点击设置秒杀即可，如果购物袋中没有参加活动的商品，则需要我们先添加商品，之后再设置秒杀的活动，目前只支持账号绑定的小店内的商品，是不支持淘宝，京东或者其他店铺中的商品，大家需要注意一下</a:t>
            </a:r>
            <a:endParaRPr sz="2000" dirty="0">
              <a:solidFill>
                <a:schemeClr val="bg1"/>
              </a:solidFill>
              <a:latin typeface="幼圆" panose="02010509060101010101" charset="-122"/>
              <a:ea typeface="幼圆" panose="02010509060101010101" charset="-122"/>
              <a:sym typeface="Arial" panose="020B0604020202020204" pitchFamily="34" charset="0"/>
            </a:endParaRPr>
          </a:p>
        </p:txBody>
      </p:sp>
      <p:sp>
        <p:nvSpPr>
          <p:cNvPr id="3" name="对角圆角矩形 2"/>
          <p:cNvSpPr/>
          <p:nvPr/>
        </p:nvSpPr>
        <p:spPr>
          <a:xfrm>
            <a:off x="469265" y="255905"/>
            <a:ext cx="3914140" cy="460375"/>
          </a:xfrm>
          <a:prstGeom prst="round2Diag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683260" y="255905"/>
            <a:ext cx="3338195" cy="460375"/>
          </a:xfrm>
          <a:prstGeom prst="rect">
            <a:avLst/>
          </a:prstGeom>
          <a:noFill/>
        </p:spPr>
        <p:txBody>
          <a:bodyPr wrap="squar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p:txBody>
      </p:sp>
      <p:sp>
        <p:nvSpPr>
          <p:cNvPr id="18" name="Rectangle 8"/>
          <p:cNvSpPr/>
          <p:nvPr/>
        </p:nvSpPr>
        <p:spPr>
          <a:xfrm>
            <a:off x="-5715" y="3093085"/>
            <a:ext cx="12192000" cy="678180"/>
          </a:xfrm>
          <a:prstGeom prst="rect">
            <a:avLst/>
          </a:prstGeom>
          <a:solidFill>
            <a:srgbClr val="1F4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42265" y="3198495"/>
            <a:ext cx="2926080" cy="1198880"/>
          </a:xfrm>
          <a:prstGeom prst="rect">
            <a:avLst/>
          </a:prstGeom>
          <a:noFill/>
        </p:spPr>
        <p:txBody>
          <a:bodyPr wrap="none" rtlCol="0">
            <a:spAutoFit/>
          </a:bodyPr>
          <a:p>
            <a:pPr algn="l"/>
            <a:r>
              <a:rPr sz="2400">
                <a:solidFill>
                  <a:schemeClr val="bg1"/>
                </a:solidFill>
                <a:latin typeface="微软雅黑" panose="020B0503020204020204" charset="-122"/>
                <a:ea typeface="微软雅黑" panose="020B0503020204020204" charset="-122"/>
                <a:sym typeface="+mn-ea"/>
              </a:rPr>
              <a:t>优惠劵发布以及使用</a:t>
            </a:r>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sym typeface="+mn-ea"/>
            </a:endParaRPr>
          </a:p>
          <a:p>
            <a:pPr algn="l"/>
            <a:endParaRPr sz="240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5037</Words>
  <Application>WPS 演示</Application>
  <PresentationFormat>宽屏</PresentationFormat>
  <Paragraphs>149</Paragraphs>
  <Slides>15</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15</vt:i4>
      </vt:variant>
    </vt:vector>
  </HeadingPairs>
  <TitlesOfParts>
    <vt:vector size="24" baseType="lpstr">
      <vt:lpstr>Arial</vt:lpstr>
      <vt:lpstr>宋体</vt:lpstr>
      <vt:lpstr>Wingdings</vt:lpstr>
      <vt:lpstr>Arial Unicode MS</vt:lpstr>
      <vt:lpstr>Calibri</vt:lpstr>
      <vt:lpstr>微软雅黑</vt:lpstr>
      <vt:lpstr>Impact</vt:lpstr>
      <vt:lpstr>幼圆</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Administrator</cp:lastModifiedBy>
  <cp:revision>3</cp:revision>
  <dcterms:created xsi:type="dcterms:W3CDTF">2021-04-01T07:14:00Z</dcterms:created>
  <dcterms:modified xsi:type="dcterms:W3CDTF">2021-04-01T07:25:16Z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