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80" r:id="rId4"/>
    <p:sldId id="274" r:id="rId5"/>
    <p:sldId id="284" r:id="rId6"/>
    <p:sldId id="270" r:id="rId7"/>
    <p:sldId id="299" r:id="rId8"/>
    <p:sldId id="275" r:id="rId9"/>
    <p:sldId id="285" r:id="rId10"/>
    <p:sldId id="276" r:id="rId11"/>
    <p:sldId id="281" r:id="rId12"/>
    <p:sldId id="272" r:id="rId13"/>
    <p:sldId id="277" r:id="rId14"/>
    <p:sldId id="282" r:id="rId15"/>
    <p:sldId id="278" r:id="rId16"/>
    <p:sldId id="283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2" r:id="rId44"/>
    <p:sldId id="343" r:id="rId45"/>
    <p:sldId id="344" r:id="rId46"/>
    <p:sldId id="345" r:id="rId47"/>
    <p:sldId id="346" r:id="rId48"/>
    <p:sldId id="347" r:id="rId49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2416"/>
  </p:normalViewPr>
  <p:slideViewPr>
    <p:cSldViewPr showGuides="1">
      <p:cViewPr varScale="1">
        <p:scale>
          <a:sx n="53" d="100"/>
          <a:sy n="53" d="100"/>
        </p:scale>
        <p:origin x="65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9998" cy="599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任意多边形 18"/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96000" y="3429000"/>
              </a:cxn>
              <a:cxn ang="0">
                <a:pos x="0" y="6858000"/>
              </a:cxn>
            </a:cxnLst>
            <a:rect l="0" t="0" r="0" b="0"/>
            <a:pathLst>
              <a:path w="6096000" h="6858000">
                <a:moveTo>
                  <a:pt x="0" y="0"/>
                </a:moveTo>
                <a:lnTo>
                  <a:pt x="6096000" y="3429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82C0"/>
          </a:solidFill>
          <a:ln w="12700" cap="flat" cmpd="sng">
            <a:solidFill>
              <a:srgbClr val="0082C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0" name="任意多边形 22"/>
          <p:cNvSpPr/>
          <p:nvPr/>
        </p:nvSpPr>
        <p:spPr>
          <a:xfrm rot="10800000">
            <a:off x="8439150" y="3175"/>
            <a:ext cx="3752850" cy="1612900"/>
          </a:xfrm>
          <a:custGeom>
            <a:avLst/>
            <a:gdLst/>
            <a:ahLst/>
            <a:cxnLst>
              <a:cxn ang="0">
                <a:pos x="3752850" y="1612900"/>
              </a:cxn>
              <a:cxn ang="0">
                <a:pos x="0" y="1612900"/>
              </a:cxn>
              <a:cxn ang="0">
                <a:pos x="0" y="1612899"/>
              </a:cxn>
              <a:cxn ang="0">
                <a:pos x="2868989" y="0"/>
              </a:cxn>
            </a:cxnLst>
            <a:rect l="0" t="0" r="0" b="0"/>
            <a:pathLst>
              <a:path w="3753006" h="1613874">
                <a:moveTo>
                  <a:pt x="3753006" y="1613874"/>
                </a:moveTo>
                <a:lnTo>
                  <a:pt x="0" y="1613874"/>
                </a:lnTo>
                <a:lnTo>
                  <a:pt x="0" y="1613873"/>
                </a:lnTo>
                <a:lnTo>
                  <a:pt x="2869108" y="0"/>
                </a:lnTo>
                <a:lnTo>
                  <a:pt x="3753006" y="1613874"/>
                </a:lnTo>
                <a:close/>
              </a:path>
            </a:pathLst>
          </a:custGeom>
          <a:solidFill>
            <a:srgbClr val="1EB3EB"/>
          </a:solidFill>
          <a:ln w="12700" cap="flat" cmpd="sng">
            <a:solidFill>
              <a:srgbClr val="1EB3EB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1" name="任意多边形 23"/>
          <p:cNvSpPr/>
          <p:nvPr/>
        </p:nvSpPr>
        <p:spPr>
          <a:xfrm rot="10800000">
            <a:off x="0" y="3175"/>
            <a:ext cx="12192000" cy="3429000"/>
          </a:xfrm>
          <a:custGeom>
            <a:avLst/>
            <a:gdLst/>
            <a:ahLst/>
            <a:cxnLst>
              <a:cxn ang="0">
                <a:pos x="1" y="3429000"/>
              </a:cxn>
              <a:cxn ang="0">
                <a:pos x="0" y="3429000"/>
              </a:cxn>
              <a:cxn ang="0">
                <a:pos x="1" y="3428999"/>
              </a:cxn>
              <a:cxn ang="0">
                <a:pos x="12192000" y="3429000"/>
              </a:cxn>
              <a:cxn ang="0">
                <a:pos x="3753007" y="3429000"/>
              </a:cxn>
              <a:cxn ang="0">
                <a:pos x="2869109" y="1815126"/>
              </a:cxn>
              <a:cxn ang="0">
                <a:pos x="6096000" y="0"/>
              </a:cxn>
            </a:cxnLst>
            <a:rect l="0" t="0" r="0" b="0"/>
            <a:pathLst>
              <a:path w="12192000" h="3429000">
                <a:moveTo>
                  <a:pt x="1" y="3429000"/>
                </a:moveTo>
                <a:lnTo>
                  <a:pt x="0" y="3429000"/>
                </a:lnTo>
                <a:lnTo>
                  <a:pt x="1" y="3428999"/>
                </a:lnTo>
                <a:lnTo>
                  <a:pt x="1" y="3429000"/>
                </a:lnTo>
                <a:close/>
                <a:moveTo>
                  <a:pt x="12192000" y="3429000"/>
                </a:moveTo>
                <a:lnTo>
                  <a:pt x="3753007" y="3429000"/>
                </a:lnTo>
                <a:lnTo>
                  <a:pt x="2869109" y="1815126"/>
                </a:lnTo>
                <a:lnTo>
                  <a:pt x="6096000" y="0"/>
                </a:lnTo>
                <a:lnTo>
                  <a:pt x="12192000" y="3429000"/>
                </a:lnTo>
                <a:close/>
              </a:path>
            </a:pathLst>
          </a:custGeom>
          <a:solidFill>
            <a:srgbClr val="009DE2"/>
          </a:solidFill>
          <a:ln w="12700" cap="flat" cmpd="sng">
            <a:solidFill>
              <a:srgbClr val="009DE2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2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167B1"/>
          </a:solidFill>
          <a:ln w="12700" cap="flat" cmpd="sng">
            <a:solidFill>
              <a:srgbClr val="0167B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3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006CB4"/>
          </a:solidFill>
          <a:ln w="12700" cap="flat" cmpd="sng">
            <a:solidFill>
              <a:srgbClr val="006CB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4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0B7BC3"/>
          </a:solidFill>
          <a:ln w="12700" cap="flat" cmpd="sng">
            <a:solidFill>
              <a:srgbClr val="0B7BC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5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0172BE"/>
          </a:solidFill>
          <a:ln w="12700" cap="flat" cmpd="sng">
            <a:solidFill>
              <a:srgbClr val="0172B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6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005596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7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015FA5"/>
          </a:solidFill>
          <a:ln w="12700" cap="flat" cmpd="sng">
            <a:solidFill>
              <a:srgbClr val="015FA5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8" name="文本框 31"/>
          <p:cNvSpPr/>
          <p:nvPr/>
        </p:nvSpPr>
        <p:spPr>
          <a:xfrm>
            <a:off x="3635375" y="1989138"/>
            <a:ext cx="4368800" cy="668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高阅读量从标题开始</a:t>
            </a:r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 </a:t>
            </a:r>
            <a:endParaRPr lang="zh-CN" altLang="en-US" sz="3600" dirty="0">
              <a:solidFill>
                <a:schemeClr val="bg1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2059" name="文本框 32"/>
          <p:cNvSpPr/>
          <p:nvPr/>
        </p:nvSpPr>
        <p:spPr>
          <a:xfrm>
            <a:off x="1295400" y="2708275"/>
            <a:ext cx="8550275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5400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如何成为一个牛逼的标题党</a:t>
            </a:r>
            <a:endParaRPr lang="zh-CN" altLang="en-US" sz="5400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4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8" name="等腰三角形 23"/>
          <p:cNvSpPr/>
          <p:nvPr/>
        </p:nvSpPr>
        <p:spPr>
          <a:xfrm rot="10800000">
            <a:off x="0" y="0"/>
            <a:ext cx="3060700" cy="414338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9" name="等腰三角形 24"/>
          <p:cNvSpPr/>
          <p:nvPr/>
        </p:nvSpPr>
        <p:spPr>
          <a:xfrm rot="10800000">
            <a:off x="9131300" y="0"/>
            <a:ext cx="3060700" cy="414338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80" name="等腰三角形 25"/>
          <p:cNvSpPr/>
          <p:nvPr/>
        </p:nvSpPr>
        <p:spPr>
          <a:xfrm rot="10800000">
            <a:off x="2282825" y="0"/>
            <a:ext cx="3060700" cy="414338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81" name="等腰三角形 26"/>
          <p:cNvSpPr/>
          <p:nvPr/>
        </p:nvSpPr>
        <p:spPr>
          <a:xfrm rot="10800000">
            <a:off x="4565650" y="0"/>
            <a:ext cx="3060700" cy="414338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82" name="等腰三角形 27"/>
          <p:cNvSpPr/>
          <p:nvPr/>
        </p:nvSpPr>
        <p:spPr>
          <a:xfrm rot="10800000">
            <a:off x="6848475" y="0"/>
            <a:ext cx="3060700" cy="414338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83" name="文本框 28"/>
          <p:cNvSpPr/>
          <p:nvPr/>
        </p:nvSpPr>
        <p:spPr>
          <a:xfrm>
            <a:off x="1301750" y="4329113"/>
            <a:ext cx="1800225" cy="15541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sz="4800" dirty="0">
                <a:solidFill>
                  <a:srgbClr val="757070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目  录</a:t>
            </a:r>
            <a:endParaRPr lang="zh-CN" altLang="en-US" sz="4800" dirty="0">
              <a:solidFill>
                <a:srgbClr val="757070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3084" name="直接连接符 30"/>
          <p:cNvSpPr/>
          <p:nvPr/>
        </p:nvSpPr>
        <p:spPr>
          <a:xfrm>
            <a:off x="3854450" y="728663"/>
            <a:ext cx="0" cy="5340350"/>
          </a:xfrm>
          <a:prstGeom prst="line">
            <a:avLst/>
          </a:prstGeom>
          <a:ln w="38100" cap="flat" cmpd="sng">
            <a:solidFill>
              <a:schemeClr val="accent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85" name="矩形 31"/>
          <p:cNvSpPr/>
          <p:nvPr/>
        </p:nvSpPr>
        <p:spPr>
          <a:xfrm>
            <a:off x="4776788" y="865188"/>
            <a:ext cx="431800" cy="401637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1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86" name="矩形 32"/>
          <p:cNvSpPr/>
          <p:nvPr/>
        </p:nvSpPr>
        <p:spPr>
          <a:xfrm>
            <a:off x="4776788" y="1584325"/>
            <a:ext cx="431800" cy="400050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2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87" name="矩形 33"/>
          <p:cNvSpPr/>
          <p:nvPr/>
        </p:nvSpPr>
        <p:spPr>
          <a:xfrm>
            <a:off x="4776788" y="2289175"/>
            <a:ext cx="431800" cy="400050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3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88" name="矩形 34"/>
          <p:cNvSpPr/>
          <p:nvPr/>
        </p:nvSpPr>
        <p:spPr>
          <a:xfrm>
            <a:off x="4776788" y="2994025"/>
            <a:ext cx="431800" cy="400050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4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89" name="矩形 35"/>
          <p:cNvSpPr/>
          <p:nvPr/>
        </p:nvSpPr>
        <p:spPr>
          <a:xfrm>
            <a:off x="4776788" y="4405313"/>
            <a:ext cx="431800" cy="400050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6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0" name="矩形 39"/>
          <p:cNvSpPr/>
          <p:nvPr/>
        </p:nvSpPr>
        <p:spPr>
          <a:xfrm>
            <a:off x="5672138" y="788988"/>
            <a:ext cx="1096962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趣标题</a:t>
            </a:r>
            <a:endParaRPr lang="zh-CN" altLang="en-US" sz="2400" dirty="0">
              <a:solidFill>
                <a:srgbClr val="757070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1" name="矩形 40"/>
          <p:cNvSpPr/>
          <p:nvPr/>
        </p:nvSpPr>
        <p:spPr>
          <a:xfrm>
            <a:off x="5670550" y="4329113"/>
            <a:ext cx="3265488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好标题的</a:t>
            </a:r>
            <a:r>
              <a:rPr lang="en-US" altLang="zh-CN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35</a:t>
            </a:r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个注意事项</a:t>
            </a:r>
            <a:endParaRPr lang="zh-CN" altLang="en-US" sz="2400" dirty="0">
              <a:solidFill>
                <a:srgbClr val="757070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2" name="矩形 41"/>
          <p:cNvSpPr/>
          <p:nvPr/>
        </p:nvSpPr>
        <p:spPr>
          <a:xfrm>
            <a:off x="5670550" y="1508125"/>
            <a:ext cx="2711450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最常 用的标题类型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93" name="矩形 42"/>
          <p:cNvSpPr/>
          <p:nvPr/>
        </p:nvSpPr>
        <p:spPr>
          <a:xfrm>
            <a:off x="5670550" y="2212975"/>
            <a:ext cx="2790825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en-US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8</a:t>
            </a:r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项容易引爆的导向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94" name="矩形 43"/>
          <p:cNvSpPr/>
          <p:nvPr/>
        </p:nvSpPr>
        <p:spPr>
          <a:xfrm>
            <a:off x="5670550" y="2917825"/>
            <a:ext cx="2925763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分析不同的读者心理</a:t>
            </a:r>
            <a:endParaRPr lang="zh-CN" altLang="en-US" sz="2400" dirty="0">
              <a:solidFill>
                <a:srgbClr val="757070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5" name="矩形 35"/>
          <p:cNvSpPr/>
          <p:nvPr/>
        </p:nvSpPr>
        <p:spPr>
          <a:xfrm>
            <a:off x="4776788" y="3698875"/>
            <a:ext cx="431800" cy="401638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5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6" name="矩形 35"/>
          <p:cNvSpPr/>
          <p:nvPr/>
        </p:nvSpPr>
        <p:spPr>
          <a:xfrm>
            <a:off x="4776788" y="5110163"/>
            <a:ext cx="431800" cy="401637"/>
          </a:xfrm>
          <a:prstGeom prst="rect">
            <a:avLst/>
          </a:prstGeom>
          <a:noFill/>
          <a:ln w="12700" cap="flat" cmpd="sng">
            <a:solidFill>
              <a:srgbClr val="005596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005596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7</a:t>
            </a:r>
            <a:endParaRPr lang="zh-CN" altLang="en-US" sz="2800" b="1" dirty="0">
              <a:solidFill>
                <a:srgbClr val="005596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7" name="矩形 40"/>
          <p:cNvSpPr/>
          <p:nvPr/>
        </p:nvSpPr>
        <p:spPr>
          <a:xfrm>
            <a:off x="5672138" y="3668713"/>
            <a:ext cx="2925762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标题热点要素最大化</a:t>
            </a:r>
            <a:endParaRPr lang="en-US" altLang="zh-CN" sz="2400" dirty="0">
              <a:solidFill>
                <a:srgbClr val="757070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3098" name="矩形 40"/>
          <p:cNvSpPr/>
          <p:nvPr/>
        </p:nvSpPr>
        <p:spPr>
          <a:xfrm>
            <a:off x="5672138" y="5108575"/>
            <a:ext cx="2620962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400" dirty="0">
                <a:solidFill>
                  <a:srgbClr val="757070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记住这些标题公式</a:t>
            </a:r>
            <a:endParaRPr lang="zh-CN" altLang="en-US" sz="2400" dirty="0">
              <a:solidFill>
                <a:srgbClr val="757070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1"/>
          <p:cNvSpPr/>
          <p:nvPr/>
        </p:nvSpPr>
        <p:spPr>
          <a:xfrm>
            <a:off x="695325" y="239713"/>
            <a:ext cx="7740650" cy="11120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595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1</a:t>
            </a:r>
            <a:endParaRPr lang="zh-CN" altLang="en-US" sz="595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  <p:sp>
        <p:nvSpPr>
          <p:cNvPr id="4098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167B1"/>
          </a:solidFill>
          <a:ln w="12700" cap="flat" cmpd="sng">
            <a:solidFill>
              <a:srgbClr val="0167B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9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006CB4"/>
          </a:solidFill>
          <a:ln w="12700" cap="flat" cmpd="sng">
            <a:solidFill>
              <a:srgbClr val="006CB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0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0B7BC3"/>
          </a:solidFill>
          <a:ln w="12700" cap="flat" cmpd="sng">
            <a:solidFill>
              <a:srgbClr val="0B7BC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1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0172BE"/>
          </a:solidFill>
          <a:ln w="12700" cap="flat" cmpd="sng">
            <a:solidFill>
              <a:srgbClr val="0172B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2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005596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015FA5"/>
          </a:solidFill>
          <a:ln w="12700" cap="flat" cmpd="sng">
            <a:solidFill>
              <a:srgbClr val="015FA5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4" name="文本框 3"/>
          <p:cNvSpPr/>
          <p:nvPr/>
        </p:nvSpPr>
        <p:spPr>
          <a:xfrm>
            <a:off x="7131050" y="4841875"/>
            <a:ext cx="4927600" cy="12080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marL="457200" lvl="0" indent="-45720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标题的重要性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  <a:p>
            <a:pPr marL="457200" lvl="0" indent="-45720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rPr>
              <a:t>趣标题欣赏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  <a:p>
            <a:pPr marL="457200" lvl="0" indent="-457200">
              <a:buClr>
                <a:srgbClr val="000000"/>
              </a:buClr>
              <a:buFont typeface="Wingdings" panose="05000000000000000000" pitchFamily="2" charset="2"/>
              <a:buChar char="v"/>
            </a:pPr>
            <a:endParaRPr lang="zh-CN" altLang="en-US" sz="2400" dirty="0">
              <a:solidFill>
                <a:schemeClr val="bg1"/>
              </a:solidFill>
              <a:latin typeface="微软雅黑 Light" panose="020B0502040204020203" pitchFamily="2" charset="-122"/>
              <a:ea typeface="微软雅黑 Light" panose="020B0502040204020203" pitchFamily="2" charset="-122"/>
              <a:sym typeface="微软雅黑 Light" panose="020B0502040204020203" pitchFamily="2" charset="-122"/>
            </a:endParaRPr>
          </a:p>
        </p:txBody>
      </p:sp>
      <p:sp>
        <p:nvSpPr>
          <p:cNvPr id="4105" name="文本框 13"/>
          <p:cNvSpPr/>
          <p:nvPr/>
        </p:nvSpPr>
        <p:spPr>
          <a:xfrm>
            <a:off x="5795963" y="3657600"/>
            <a:ext cx="567055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r"/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趣标题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2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4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6" name="文本框 21"/>
          <p:cNvSpPr/>
          <p:nvPr/>
        </p:nvSpPr>
        <p:spPr>
          <a:xfrm>
            <a:off x="876300" y="728663"/>
            <a:ext cx="6173788" cy="639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600" dirty="0">
                <a:solidFill>
                  <a:srgbClr val="005596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标题是一根阅读量绳子的一头</a:t>
            </a:r>
            <a:endParaRPr lang="zh-CN" altLang="en-US" sz="3600" dirty="0">
              <a:solidFill>
                <a:srgbClr val="005596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5127" name="文本框 1"/>
          <p:cNvSpPr txBox="1"/>
          <p:nvPr/>
        </p:nvSpPr>
        <p:spPr>
          <a:xfrm>
            <a:off x="1514475" y="2624138"/>
            <a:ext cx="9321800" cy="1463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当一个微信用户所关注的公众号越来越多，公众号于一个微信用户的价值是其打开公众号的最主要理由了。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当粉丝打开公众号，阅读的冲动往往取决于一个标题的好坏或吸引人的程度，或粉丝的关切程度。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所以，标题是一篇文章阅读量的绳子的另一头。抓住这个头，就能牵住高阅读量的牛鼻子。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任意多边形 18"/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96000" y="3429000"/>
              </a:cxn>
              <a:cxn ang="0">
                <a:pos x="0" y="6858000"/>
              </a:cxn>
            </a:cxnLst>
            <a:rect l="0" t="0" r="0" b="0"/>
            <a:pathLst>
              <a:path w="6096000" h="6858000">
                <a:moveTo>
                  <a:pt x="0" y="0"/>
                </a:moveTo>
                <a:lnTo>
                  <a:pt x="6096000" y="3429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99006"/>
          </a:solidFill>
          <a:ln w="12700" cap="flat" cmpd="sng">
            <a:solidFill>
              <a:srgbClr val="D99006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6" name="任意多边形 22"/>
          <p:cNvSpPr/>
          <p:nvPr/>
        </p:nvSpPr>
        <p:spPr>
          <a:xfrm rot="10800000">
            <a:off x="8439150" y="3175"/>
            <a:ext cx="3752850" cy="1612900"/>
          </a:xfrm>
          <a:custGeom>
            <a:avLst/>
            <a:gdLst/>
            <a:ahLst/>
            <a:cxnLst>
              <a:cxn ang="0">
                <a:pos x="3752850" y="1612900"/>
              </a:cxn>
              <a:cxn ang="0">
                <a:pos x="0" y="1612900"/>
              </a:cxn>
              <a:cxn ang="0">
                <a:pos x="0" y="1612899"/>
              </a:cxn>
              <a:cxn ang="0">
                <a:pos x="2868989" y="0"/>
              </a:cxn>
            </a:cxnLst>
            <a:rect l="0" t="0" r="0" b="0"/>
            <a:pathLst>
              <a:path w="3753006" h="1613874">
                <a:moveTo>
                  <a:pt x="3753006" y="1613874"/>
                </a:moveTo>
                <a:lnTo>
                  <a:pt x="0" y="1613874"/>
                </a:lnTo>
                <a:lnTo>
                  <a:pt x="0" y="1613873"/>
                </a:lnTo>
                <a:lnTo>
                  <a:pt x="2869108" y="0"/>
                </a:lnTo>
                <a:lnTo>
                  <a:pt x="3753006" y="1613874"/>
                </a:lnTo>
                <a:close/>
              </a:path>
            </a:pathLst>
          </a:custGeom>
          <a:solidFill>
            <a:srgbClr val="F3CB36"/>
          </a:solidFill>
          <a:ln w="12700" cap="flat" cmpd="sng">
            <a:solidFill>
              <a:srgbClr val="F3CB36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7" name="任意多边形 23"/>
          <p:cNvSpPr/>
          <p:nvPr/>
        </p:nvSpPr>
        <p:spPr>
          <a:xfrm rot="10800000">
            <a:off x="0" y="3175"/>
            <a:ext cx="12192000" cy="3429000"/>
          </a:xfrm>
          <a:custGeom>
            <a:avLst/>
            <a:gdLst/>
            <a:ahLst/>
            <a:cxnLst>
              <a:cxn ang="0">
                <a:pos x="1" y="3429000"/>
              </a:cxn>
              <a:cxn ang="0">
                <a:pos x="0" y="3429000"/>
              </a:cxn>
              <a:cxn ang="0">
                <a:pos x="1" y="3428999"/>
              </a:cxn>
              <a:cxn ang="0">
                <a:pos x="12192000" y="3429000"/>
              </a:cxn>
              <a:cxn ang="0">
                <a:pos x="3753007" y="3429000"/>
              </a:cxn>
              <a:cxn ang="0">
                <a:pos x="2869109" y="1815126"/>
              </a:cxn>
              <a:cxn ang="0">
                <a:pos x="6096000" y="0"/>
              </a:cxn>
            </a:cxnLst>
            <a:rect l="0" t="0" r="0" b="0"/>
            <a:pathLst>
              <a:path w="12192000" h="3429000">
                <a:moveTo>
                  <a:pt x="1" y="3429000"/>
                </a:moveTo>
                <a:lnTo>
                  <a:pt x="0" y="3429000"/>
                </a:lnTo>
                <a:lnTo>
                  <a:pt x="1" y="3428999"/>
                </a:lnTo>
                <a:lnTo>
                  <a:pt x="1" y="3429000"/>
                </a:lnTo>
                <a:close/>
                <a:moveTo>
                  <a:pt x="12192000" y="3429000"/>
                </a:moveTo>
                <a:lnTo>
                  <a:pt x="3753007" y="3429000"/>
                </a:lnTo>
                <a:lnTo>
                  <a:pt x="2869109" y="1815126"/>
                </a:lnTo>
                <a:lnTo>
                  <a:pt x="6096000" y="0"/>
                </a:lnTo>
                <a:lnTo>
                  <a:pt x="12192000" y="3429000"/>
                </a:lnTo>
                <a:close/>
              </a:path>
            </a:pathLst>
          </a:custGeom>
          <a:solidFill>
            <a:srgbClr val="E5A90A"/>
          </a:solidFill>
          <a:ln w="12700" cap="flat" cmpd="sng">
            <a:solidFill>
              <a:srgbClr val="E5A90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8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46110"/>
          </a:solidFill>
          <a:ln w="12700" cap="flat" cmpd="sng">
            <a:solidFill>
              <a:srgbClr val="D4611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9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DE7108"/>
          </a:solidFill>
          <a:ln w="12700" cap="flat" cmpd="sng">
            <a:solidFill>
              <a:srgbClr val="DE710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88705"/>
          </a:solidFill>
          <a:ln w="12700" cap="flat" cmpd="sng">
            <a:solidFill>
              <a:srgbClr val="E88705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DD7007"/>
          </a:solidFill>
          <a:ln w="12700" cap="flat" cmpd="sng">
            <a:solidFill>
              <a:srgbClr val="DD7007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CB5518"/>
          </a:solidFill>
          <a:ln w="12700" cap="flat" cmpd="sng">
            <a:solidFill>
              <a:srgbClr val="CB551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D56211"/>
          </a:solidFill>
          <a:ln w="12700" cap="flat" cmpd="sng">
            <a:solidFill>
              <a:srgbClr val="D5621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文本框 1"/>
          <p:cNvSpPr txBox="1"/>
          <p:nvPr/>
        </p:nvSpPr>
        <p:spPr>
          <a:xfrm>
            <a:off x="455613" y="488950"/>
            <a:ext cx="5900737" cy="5794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200">
                <a:latin typeface="方正中等线简体" panose="02010601030101010101" charset="-122"/>
                <a:ea typeface="方正中等线简体" panose="02010601030101010101" charset="-122"/>
              </a:rPr>
              <a:t>何省长昨日去岳麓山扫他妈的墓</a:t>
            </a:r>
            <a:endParaRPr lang="zh-CN" altLang="en-US" sz="3200"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6155" name="文本框 99"/>
          <p:cNvSpPr txBox="1"/>
          <p:nvPr/>
        </p:nvSpPr>
        <p:spPr>
          <a:xfrm>
            <a:off x="576263" y="1209675"/>
            <a:ext cx="5503862" cy="1465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世纪</a:t>
            </a:r>
            <a:r>
              <a:rPr lang="en-US" altLang="zh-CN">
                <a:latin typeface="Calibri" panose="020F0502020204030204" pitchFamily="34" charset="0"/>
                <a:ea typeface="Calibri" panose="020F0502020204030204" pitchFamily="34" charset="0"/>
              </a:rPr>
              <a:t>30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年代，何应钦任湖南省代省长，一年清明节去岳麓山扫墓。官方要求各报须及时配发新闻，指令标题为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何省长昨日去岳麓山扫其母之墓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。翌日，某报却把标题改为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何省长昨日去岳麓山扫他妈的墓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6" name="文本框 2"/>
          <p:cNvSpPr txBox="1"/>
          <p:nvPr/>
        </p:nvSpPr>
        <p:spPr>
          <a:xfrm>
            <a:off x="7715250" y="549275"/>
            <a:ext cx="3622675" cy="5794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200">
                <a:latin typeface="方正中等线简体" panose="02010601030101010101" charset="-122"/>
                <a:ea typeface="方正中等线简体" panose="02010601030101010101" charset="-122"/>
              </a:rPr>
              <a:t>丰子恺画画不要脸</a:t>
            </a:r>
            <a:endParaRPr lang="zh-CN" altLang="en-US" sz="3200"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6157" name="文本框 3"/>
          <p:cNvSpPr txBox="1"/>
          <p:nvPr/>
        </p:nvSpPr>
        <p:spPr>
          <a:xfrm>
            <a:off x="8016875" y="1270000"/>
            <a:ext cx="3302000" cy="39322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20世纪30年代的一天上午，丰子恺翻开上海的《新闻报》，一篇题为《丰子恺画画不要脸》的文章赫然入目。他大吃一惊，待他看完全文，继而发出会心的微笑。原来，有人在针对丰先生《乡村学校的音乐课》一画进行评论，画中孩子们一个个张大了嘴巴，跟着拉二胡的先生唱歌。虽然画面上的人物没有眼睛和鼻子，但从他们扬着头，张着嘴的神态中，仍能体会出他们沉浸于唱歌而带来的欢乐中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8" name="文本框 4"/>
          <p:cNvSpPr txBox="1"/>
          <p:nvPr/>
        </p:nvSpPr>
        <p:spPr>
          <a:xfrm>
            <a:off x="515938" y="2708275"/>
            <a:ext cx="7286625" cy="5794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200">
                <a:latin typeface="方正中等线简体" panose="02010601030101010101" charset="-122"/>
                <a:ea typeface="方正中等线简体" panose="02010601030101010101" charset="-122"/>
              </a:rPr>
              <a:t>物价容易把人抛，薄了烧饼，瘦了油条</a:t>
            </a:r>
            <a:endParaRPr lang="zh-CN" altLang="en-US" sz="3200"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6159" name="文本框 5"/>
          <p:cNvSpPr txBox="1"/>
          <p:nvPr/>
        </p:nvSpPr>
        <p:spPr>
          <a:xfrm>
            <a:off x="515938" y="3429000"/>
            <a:ext cx="6900862" cy="1189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抗战时期，陪都重庆物价暴涨、产品偷工减料，连烧饼、油条也纷纷涨价。《新民报》编辑程大千将一条物价飞涨的新闻，仿宋词“流光容易把人抛，红了樱桃，绿了芭蕉”，拟了一条标题：《物价容易把人抛，薄了烧饼，瘦了油条》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0" name="文本框 6"/>
          <p:cNvSpPr txBox="1"/>
          <p:nvPr/>
        </p:nvSpPr>
        <p:spPr>
          <a:xfrm>
            <a:off x="515938" y="5108575"/>
            <a:ext cx="6780212" cy="16160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1947年，金圆券大贬值，民不聊生，工薪阶层苦不堪言。武汉《大刚报》曾在头版头条刊出大字标题：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3200">
                <a:solidFill>
                  <a:schemeClr val="bg1"/>
                </a:solidFill>
                <a:latin typeface="方正中等线简体" panose="02010601030101010101" charset="-122"/>
                <a:ea typeface="方正中等线简体" panose="02010601030101010101" charset="-122"/>
              </a:rPr>
              <a:t>公教人员不是东西(主)</a:t>
            </a:r>
            <a:endParaRPr lang="zh-CN" altLang="en-US" sz="3200">
              <a:solidFill>
                <a:schemeClr val="bg1"/>
              </a:solidFill>
              <a:latin typeface="方正中等线简体" panose="02010601030101010101" charset="-122"/>
              <a:ea typeface="方正中等线简体" panose="02010601030101010101" charset="-122"/>
            </a:endParaRPr>
          </a:p>
          <a:p>
            <a:pPr lvl="0"/>
            <a:r>
              <a:rPr lang="zh-CN" altLang="en-US" sz="3200">
                <a:solidFill>
                  <a:schemeClr val="bg1"/>
                </a:solidFill>
                <a:latin typeface="方正中等线简体" panose="02010601030101010101" charset="-122"/>
                <a:ea typeface="方正中等线简体" panose="02010601030101010101" charset="-122"/>
              </a:rPr>
              <a:t>是东西也应当涨价！(副)</a:t>
            </a:r>
            <a:endParaRPr lang="zh-CN" altLang="en-US" sz="3200">
              <a:solidFill>
                <a:schemeClr val="bg1"/>
              </a:solidFill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endParaRPr lang="zh-CN" altLang="en-US"/>
          </a:p>
        </p:txBody>
      </p:sp>
      <p:sp>
        <p:nvSpPr>
          <p:cNvPr id="7170" name="任意多边形 18"/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96000" y="3429000"/>
              </a:cxn>
              <a:cxn ang="0">
                <a:pos x="0" y="6858000"/>
              </a:cxn>
            </a:cxnLst>
            <a:rect l="0" t="0" r="0" b="0"/>
            <a:pathLst>
              <a:path w="6096000" h="6858000">
                <a:moveTo>
                  <a:pt x="0" y="0"/>
                </a:moveTo>
                <a:lnTo>
                  <a:pt x="6096000" y="3429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99006"/>
          </a:solidFill>
          <a:ln w="12700" cap="flat" cmpd="sng">
            <a:solidFill>
              <a:srgbClr val="D99006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1" name="任意多边形 22"/>
          <p:cNvSpPr/>
          <p:nvPr/>
        </p:nvSpPr>
        <p:spPr>
          <a:xfrm rot="10800000">
            <a:off x="8439150" y="3175"/>
            <a:ext cx="3752850" cy="1612900"/>
          </a:xfrm>
          <a:custGeom>
            <a:avLst/>
            <a:gdLst/>
            <a:ahLst/>
            <a:cxnLst>
              <a:cxn ang="0">
                <a:pos x="3752850" y="1612900"/>
              </a:cxn>
              <a:cxn ang="0">
                <a:pos x="0" y="1612900"/>
              </a:cxn>
              <a:cxn ang="0">
                <a:pos x="0" y="1612899"/>
              </a:cxn>
              <a:cxn ang="0">
                <a:pos x="2868989" y="0"/>
              </a:cxn>
            </a:cxnLst>
            <a:rect l="0" t="0" r="0" b="0"/>
            <a:pathLst>
              <a:path w="3753006" h="1613874">
                <a:moveTo>
                  <a:pt x="3753006" y="1613874"/>
                </a:moveTo>
                <a:lnTo>
                  <a:pt x="0" y="1613874"/>
                </a:lnTo>
                <a:lnTo>
                  <a:pt x="0" y="1613873"/>
                </a:lnTo>
                <a:lnTo>
                  <a:pt x="2869108" y="0"/>
                </a:lnTo>
                <a:lnTo>
                  <a:pt x="3753006" y="1613874"/>
                </a:lnTo>
                <a:close/>
              </a:path>
            </a:pathLst>
          </a:custGeom>
          <a:solidFill>
            <a:srgbClr val="F3CB36"/>
          </a:solidFill>
          <a:ln w="12700" cap="flat" cmpd="sng">
            <a:solidFill>
              <a:srgbClr val="F3CB36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2" name="任意多边形 23"/>
          <p:cNvSpPr/>
          <p:nvPr/>
        </p:nvSpPr>
        <p:spPr>
          <a:xfrm rot="10800000">
            <a:off x="0" y="3175"/>
            <a:ext cx="12192000" cy="3429000"/>
          </a:xfrm>
          <a:custGeom>
            <a:avLst/>
            <a:gdLst/>
            <a:ahLst/>
            <a:cxnLst>
              <a:cxn ang="0">
                <a:pos x="1" y="3429000"/>
              </a:cxn>
              <a:cxn ang="0">
                <a:pos x="0" y="3429000"/>
              </a:cxn>
              <a:cxn ang="0">
                <a:pos x="1" y="3428999"/>
              </a:cxn>
              <a:cxn ang="0">
                <a:pos x="12192000" y="3429000"/>
              </a:cxn>
              <a:cxn ang="0">
                <a:pos x="3753007" y="3429000"/>
              </a:cxn>
              <a:cxn ang="0">
                <a:pos x="2869109" y="1815126"/>
              </a:cxn>
              <a:cxn ang="0">
                <a:pos x="6096000" y="0"/>
              </a:cxn>
            </a:cxnLst>
            <a:rect l="0" t="0" r="0" b="0"/>
            <a:pathLst>
              <a:path w="12192000" h="3429000">
                <a:moveTo>
                  <a:pt x="1" y="3429000"/>
                </a:moveTo>
                <a:lnTo>
                  <a:pt x="0" y="3429000"/>
                </a:lnTo>
                <a:lnTo>
                  <a:pt x="1" y="3428999"/>
                </a:lnTo>
                <a:lnTo>
                  <a:pt x="1" y="3429000"/>
                </a:lnTo>
                <a:close/>
                <a:moveTo>
                  <a:pt x="12192000" y="3429000"/>
                </a:moveTo>
                <a:lnTo>
                  <a:pt x="3753007" y="3429000"/>
                </a:lnTo>
                <a:lnTo>
                  <a:pt x="2869109" y="1815126"/>
                </a:lnTo>
                <a:lnTo>
                  <a:pt x="6096000" y="0"/>
                </a:lnTo>
                <a:lnTo>
                  <a:pt x="12192000" y="3429000"/>
                </a:lnTo>
                <a:close/>
              </a:path>
            </a:pathLst>
          </a:custGeom>
          <a:solidFill>
            <a:srgbClr val="E5A90A"/>
          </a:solidFill>
          <a:ln w="12700" cap="flat" cmpd="sng">
            <a:solidFill>
              <a:srgbClr val="E5A90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3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46110"/>
          </a:solidFill>
          <a:ln w="12700" cap="flat" cmpd="sng">
            <a:solidFill>
              <a:srgbClr val="D4611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4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DE7108"/>
          </a:solidFill>
          <a:ln w="12700" cap="flat" cmpd="sng">
            <a:solidFill>
              <a:srgbClr val="DE710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5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88705"/>
          </a:solidFill>
          <a:ln w="12700" cap="flat" cmpd="sng">
            <a:solidFill>
              <a:srgbClr val="E88705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6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DD7007"/>
          </a:solidFill>
          <a:ln w="12700" cap="flat" cmpd="sng">
            <a:solidFill>
              <a:srgbClr val="DD7007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7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CB5518"/>
          </a:solidFill>
          <a:ln w="12700" cap="flat" cmpd="sng">
            <a:solidFill>
              <a:srgbClr val="CB551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8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D56211"/>
          </a:solidFill>
          <a:ln w="12700" cap="flat" cmpd="sng">
            <a:solidFill>
              <a:srgbClr val="D5621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9" name="文本框 2"/>
          <p:cNvSpPr txBox="1"/>
          <p:nvPr/>
        </p:nvSpPr>
        <p:spPr>
          <a:xfrm>
            <a:off x="696913" y="788988"/>
            <a:ext cx="3963987" cy="5211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为了流量去不择手段地制造话题和噱头，标题党一次两次可能会有效果，但是长期只重标题，而不重视内容质量，言之无物，就会给粉丝造成“狼来了”的印象，那就危险了。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另外，比如那个“34口灭门案”的新闻制作者已经被行政拘留了。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但是只要人依然有猎奇心理，仍然有“低级趣味”，标题党就依旧有其存在的市场，并且仍然将长久地存在。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80" name="文本框 3"/>
          <p:cNvSpPr txBox="1"/>
          <p:nvPr/>
        </p:nvSpPr>
        <p:spPr>
          <a:xfrm>
            <a:off x="5916613" y="2949575"/>
            <a:ext cx="4764087" cy="5794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200">
                <a:latin typeface="方正中等线简体" panose="02010601030101010101" charset="-122"/>
                <a:ea typeface="方正中等线简体" panose="02010601030101010101" charset="-122"/>
              </a:rPr>
              <a:t>作个讲质量的标题党</a:t>
            </a:r>
            <a:endParaRPr lang="zh-CN" altLang="en-US" sz="3200"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文本框 10"/>
          <p:cNvSpPr/>
          <p:nvPr/>
        </p:nvSpPr>
        <p:spPr>
          <a:xfrm>
            <a:off x="695325" y="239713"/>
            <a:ext cx="7740650" cy="11120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595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2</a:t>
            </a:r>
            <a:endParaRPr lang="zh-CN" altLang="en-US" sz="595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  <p:sp>
        <p:nvSpPr>
          <p:cNvPr id="8194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46110"/>
          </a:solidFill>
          <a:ln w="12700" cap="flat" cmpd="sng">
            <a:solidFill>
              <a:srgbClr val="D4611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DE7108"/>
          </a:solidFill>
          <a:ln w="12700" cap="flat" cmpd="sng">
            <a:solidFill>
              <a:srgbClr val="DE710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88705"/>
          </a:solidFill>
          <a:ln w="12700" cap="flat" cmpd="sng">
            <a:solidFill>
              <a:srgbClr val="E88705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7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DD7007"/>
          </a:solidFill>
          <a:ln w="12700" cap="flat" cmpd="sng">
            <a:solidFill>
              <a:srgbClr val="DD7007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8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CB5518"/>
          </a:solidFill>
          <a:ln w="12700" cap="flat" cmpd="sng">
            <a:solidFill>
              <a:srgbClr val="CB551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9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D56211"/>
          </a:solidFill>
          <a:ln w="12700" cap="flat" cmpd="sng">
            <a:solidFill>
              <a:srgbClr val="D5621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00" name="文本框 12"/>
          <p:cNvSpPr/>
          <p:nvPr/>
        </p:nvSpPr>
        <p:spPr>
          <a:xfrm>
            <a:off x="6245225" y="3657600"/>
            <a:ext cx="501015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6</a:t>
            </a:r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类常用标题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8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9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0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1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2" name="文本框 21"/>
          <p:cNvSpPr/>
          <p:nvPr/>
        </p:nvSpPr>
        <p:spPr>
          <a:xfrm>
            <a:off x="8975725" y="488950"/>
            <a:ext cx="1939925" cy="639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E</a:t>
            </a:r>
            <a:r>
              <a:rPr lang="zh-CN" altLang="en-US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内容型</a:t>
            </a:r>
            <a:endParaRPr lang="zh-CN" altLang="en-US" sz="3600" dirty="0">
              <a:solidFill>
                <a:srgbClr val="CB5518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9223" name="文本框 21"/>
          <p:cNvSpPr/>
          <p:nvPr/>
        </p:nvSpPr>
        <p:spPr>
          <a:xfrm>
            <a:off x="339725" y="1747838"/>
            <a:ext cx="5580063" cy="6397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B</a:t>
            </a:r>
            <a:r>
              <a:rPr lang="zh-CN" altLang="en-US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好处型</a:t>
            </a:r>
            <a:endParaRPr lang="zh-CN" altLang="en-US" sz="3600" dirty="0">
              <a:solidFill>
                <a:srgbClr val="CB5518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9224" name="文本框 21"/>
          <p:cNvSpPr/>
          <p:nvPr/>
        </p:nvSpPr>
        <p:spPr>
          <a:xfrm>
            <a:off x="279400" y="249238"/>
            <a:ext cx="5580063" cy="6397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A</a:t>
            </a:r>
            <a:r>
              <a:rPr lang="zh-CN" altLang="en-US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恐吓型</a:t>
            </a:r>
            <a:endParaRPr lang="zh-CN" altLang="en-US" sz="3600" dirty="0">
              <a:solidFill>
                <a:srgbClr val="CB5518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9225" name="文本框 21"/>
          <p:cNvSpPr/>
          <p:nvPr/>
        </p:nvSpPr>
        <p:spPr>
          <a:xfrm>
            <a:off x="458788" y="3308350"/>
            <a:ext cx="5580062" cy="639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C</a:t>
            </a:r>
            <a:r>
              <a:rPr lang="zh-CN" altLang="en-US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好奇型</a:t>
            </a:r>
            <a:endParaRPr lang="zh-CN" altLang="en-US" sz="3600" dirty="0">
              <a:solidFill>
                <a:srgbClr val="CB5518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9226" name="文本框 21"/>
          <p:cNvSpPr/>
          <p:nvPr/>
        </p:nvSpPr>
        <p:spPr>
          <a:xfrm>
            <a:off x="8736013" y="2949575"/>
            <a:ext cx="2414587" cy="639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F</a:t>
            </a:r>
            <a:r>
              <a:rPr lang="zh-CN" altLang="en-US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反常理型</a:t>
            </a:r>
            <a:endParaRPr lang="zh-CN" altLang="en-US" sz="3600" dirty="0">
              <a:solidFill>
                <a:srgbClr val="CB5518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9227" name="文本框 21"/>
          <p:cNvSpPr/>
          <p:nvPr/>
        </p:nvSpPr>
        <p:spPr>
          <a:xfrm>
            <a:off x="515938" y="4929188"/>
            <a:ext cx="5580062" cy="6397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D</a:t>
            </a:r>
            <a:r>
              <a:rPr lang="zh-CN" altLang="en-US" sz="3600" dirty="0">
                <a:solidFill>
                  <a:srgbClr val="CB5518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反问型</a:t>
            </a:r>
            <a:endParaRPr lang="zh-CN" altLang="en-US" sz="3600" dirty="0">
              <a:solidFill>
                <a:srgbClr val="CB5518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9228" name="文本框 6"/>
          <p:cNvSpPr txBox="1"/>
          <p:nvPr/>
        </p:nvSpPr>
        <p:spPr>
          <a:xfrm>
            <a:off x="336550" y="849313"/>
            <a:ext cx="7011988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当人们感觉到痛苦，就会逃离，如果你看到这样的一个标题你会是什么反应?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“你知道吗?洗衣机比马桶脏64倍，也许你正在使用这样的洗衣机......”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是不是很想看看你的洗衣机是不是比马桶脏64倍呢。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29" name="文本框 7"/>
          <p:cNvSpPr txBox="1"/>
          <p:nvPr/>
        </p:nvSpPr>
        <p:spPr>
          <a:xfrm>
            <a:off x="279400" y="2408238"/>
            <a:ext cx="7029450" cy="822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当人们感觉到快乐，就想拥有，如果你看到这样的一个标题你会是什么反应?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“凡符合XX条件，国家补助1套房，过期不领作废”是不是很想要，就算标准不符合，可能也会有人想办法符合，对吗?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0" name="文本框 8"/>
          <p:cNvSpPr txBox="1"/>
          <p:nvPr/>
        </p:nvSpPr>
        <p:spPr>
          <a:xfrm>
            <a:off x="398463" y="3968750"/>
            <a:ext cx="6532562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当人们感觉到好奇，就想了解，如果你看到这样的一个标题你会是什么反应?“一只猫，竟然会开汽车!!!”是不是也很想了解详情。初看标题是不是吓了一跳！想看个究竟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1" name="文本框 9"/>
          <p:cNvSpPr txBox="1"/>
          <p:nvPr/>
        </p:nvSpPr>
        <p:spPr>
          <a:xfrm>
            <a:off x="515938" y="5529263"/>
            <a:ext cx="6421437" cy="1189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这种标题通常是个问句，也会涉及一些图文的内容。但是就算内容不是那么地吸引关注者，但是这种反问的形式也会激起人们的兴趣。水果不削皮吃到底好不好？未婚妈妈这样做真的好吗？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16875" y="1209675"/>
            <a:ext cx="3848100" cy="1463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/>
            <a:r>
              <a:rPr lang="zh-CN" altLang="en-US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这种标题是纯粹靠内容吸引人。标题中，通常都会包含“最”，“必去”之类的词汇。</a:t>
            </a:r>
            <a:endParaRPr lang="zh-CN" altLang="en-US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fontAlgn="base"/>
            <a:r>
              <a:rPr lang="zh-CN" altLang="en-US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类似的起法还有“世界上最好吃的九大刨冰”“北京最火的餐厅”等。</a:t>
            </a:r>
            <a:endParaRPr lang="zh-CN" altLang="en-US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25154" y="3848735"/>
            <a:ext cx="3611880" cy="118872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fontAlgn="base"/>
            <a:r>
              <a:rPr lang="zh-CN" altLang="en-US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这种标题通常内容是反人们的常理，毋庸置疑，这种标题一定会吸引人的眼球。</a:t>
            </a:r>
            <a:endParaRPr lang="zh-CN" altLang="en-US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fontAlgn="base"/>
            <a:r>
              <a:rPr lang="zh-CN" altLang="en-US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例如：你造吗？可乐原本是绿色的</a:t>
            </a:r>
            <a:endParaRPr lang="zh-CN" altLang="en-US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文本框 10"/>
          <p:cNvSpPr/>
          <p:nvPr/>
        </p:nvSpPr>
        <p:spPr>
          <a:xfrm>
            <a:off x="695325" y="239713"/>
            <a:ext cx="7740650" cy="11120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595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3</a:t>
            </a:r>
            <a:endParaRPr lang="zh-CN" altLang="en-US" sz="595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  <p:sp>
        <p:nvSpPr>
          <p:cNvPr id="10242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2CA933"/>
          </a:solidFill>
          <a:ln w="12700" cap="flat" cmpd="sng">
            <a:solidFill>
              <a:srgbClr val="2CA93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3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4FB231"/>
          </a:solidFill>
          <a:ln w="12700" cap="flat" cmpd="sng">
            <a:solidFill>
              <a:srgbClr val="4FB231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4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87C033"/>
          </a:solidFill>
          <a:ln w="12700" cap="flat" cmpd="sng">
            <a:solidFill>
              <a:srgbClr val="87C03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5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67B732"/>
          </a:solidFill>
          <a:ln w="12700" cap="flat" cmpd="sng">
            <a:solidFill>
              <a:srgbClr val="67B732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6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099F3B"/>
          </a:solidFill>
          <a:ln w="12700" cap="flat" cmpd="sng">
            <a:solidFill>
              <a:srgbClr val="099F3B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7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1DAA3A"/>
          </a:solidFill>
          <a:ln w="12700" cap="flat" cmpd="sng">
            <a:solidFill>
              <a:srgbClr val="1DAA3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8" name="文本框 12"/>
          <p:cNvSpPr/>
          <p:nvPr/>
        </p:nvSpPr>
        <p:spPr>
          <a:xfrm>
            <a:off x="6245225" y="3657600"/>
            <a:ext cx="554355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8</a:t>
            </a:r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种容易引爆的导向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6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9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0" name="文本框 21"/>
          <p:cNvSpPr/>
          <p:nvPr/>
        </p:nvSpPr>
        <p:spPr>
          <a:xfrm>
            <a:off x="457200" y="188913"/>
            <a:ext cx="2003425" cy="639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099F3B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8</a:t>
            </a:r>
            <a:r>
              <a:rPr lang="zh-CN" altLang="en-US" sz="3600" dirty="0">
                <a:solidFill>
                  <a:srgbClr val="099F3B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种导向</a:t>
            </a:r>
            <a:endParaRPr lang="zh-CN" altLang="en-US" sz="3600" dirty="0">
              <a:solidFill>
                <a:srgbClr val="099F3B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11271" name="文本框 1"/>
          <p:cNvSpPr txBox="1"/>
          <p:nvPr/>
        </p:nvSpPr>
        <p:spPr>
          <a:xfrm>
            <a:off x="815975" y="788988"/>
            <a:ext cx="9940925" cy="65166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1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）欲望导向  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指的是一个人或一群人的欲望引发的社会性话题，比如书中自有颜如玉或上大学就为了开好车取美女，诸如此类。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2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）黑暗导向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是指腐败、人权等问题。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3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）明星导向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就是和明星扯上关系。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4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）群体导向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群体由于其特殊性都比较敏感，比如80后、民族话题都容易引发争论。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5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）矛盾导向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，制造矛盾不光时兴于电视剧。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6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）借喻导向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，用某个东西替代你要阐述的主体。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7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）娱乐导向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，这个年代凡是和娱乐沾边的事都比较容易火起来。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（</a:t>
            </a:r>
            <a:r>
              <a:rPr lang="en-US" altLang="zh-CN" sz="2400" b="1">
                <a:latin typeface="方正中等线简体" panose="02010601030101010101" charset="-122"/>
                <a:ea typeface="方正中等线简体" panose="02010601030101010101" charset="-122"/>
              </a:rPr>
              <a:t>8</a:t>
            </a:r>
            <a:r>
              <a:rPr lang="zh-CN" altLang="en-US" sz="2400" b="1">
                <a:latin typeface="方正中等线简体" panose="02010601030101010101" charset="-122"/>
                <a:ea typeface="方正中等线简体" panose="02010601030101010101" charset="-122"/>
              </a:rPr>
              <a:t>）绝对导向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，对某个东西轻易下绝对定论，容易找骂，像“相对论是完全错误的”这种。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80000"/>
              </a:lnSpc>
            </a:pP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80000"/>
              </a:lnSpc>
            </a:pP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 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任意多边形 18"/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96000" y="3429000"/>
              </a:cxn>
              <a:cxn ang="0">
                <a:pos x="0" y="6858000"/>
              </a:cxn>
            </a:cxnLst>
            <a:rect l="0" t="0" r="0" b="0"/>
            <a:pathLst>
              <a:path w="6096000" h="6858000">
                <a:moveTo>
                  <a:pt x="0" y="0"/>
                </a:moveTo>
                <a:lnTo>
                  <a:pt x="6096000" y="3429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A469BD"/>
          </a:solidFill>
          <a:ln w="12700" cap="flat" cmpd="sng">
            <a:solidFill>
              <a:srgbClr val="A469BD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0" name="任意多边形 22"/>
          <p:cNvSpPr/>
          <p:nvPr/>
        </p:nvSpPr>
        <p:spPr>
          <a:xfrm rot="10800000">
            <a:off x="8439150" y="3175"/>
            <a:ext cx="3752850" cy="1612900"/>
          </a:xfrm>
          <a:custGeom>
            <a:avLst/>
            <a:gdLst/>
            <a:ahLst/>
            <a:cxnLst>
              <a:cxn ang="0">
                <a:pos x="3752850" y="1612900"/>
              </a:cxn>
              <a:cxn ang="0">
                <a:pos x="0" y="1612900"/>
              </a:cxn>
              <a:cxn ang="0">
                <a:pos x="0" y="1612899"/>
              </a:cxn>
              <a:cxn ang="0">
                <a:pos x="2868989" y="0"/>
              </a:cxn>
            </a:cxnLst>
            <a:rect l="0" t="0" r="0" b="0"/>
            <a:pathLst>
              <a:path w="3753006" h="1613874">
                <a:moveTo>
                  <a:pt x="3753006" y="1613874"/>
                </a:moveTo>
                <a:lnTo>
                  <a:pt x="0" y="1613874"/>
                </a:lnTo>
                <a:lnTo>
                  <a:pt x="0" y="1613873"/>
                </a:lnTo>
                <a:lnTo>
                  <a:pt x="2869108" y="0"/>
                </a:lnTo>
                <a:lnTo>
                  <a:pt x="3753006" y="1613874"/>
                </a:lnTo>
                <a:close/>
              </a:path>
            </a:pathLst>
          </a:custGeom>
          <a:solidFill>
            <a:srgbClr val="CAA9D8"/>
          </a:solidFill>
          <a:ln w="12700" cap="flat" cmpd="sng">
            <a:solidFill>
              <a:srgbClr val="CAA9D8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任意多边形 23"/>
          <p:cNvSpPr/>
          <p:nvPr/>
        </p:nvSpPr>
        <p:spPr>
          <a:xfrm rot="10800000">
            <a:off x="0" y="3175"/>
            <a:ext cx="12192000" cy="3429000"/>
          </a:xfrm>
          <a:custGeom>
            <a:avLst/>
            <a:gdLst/>
            <a:ahLst/>
            <a:cxnLst>
              <a:cxn ang="0">
                <a:pos x="1" y="3429000"/>
              </a:cxn>
              <a:cxn ang="0">
                <a:pos x="0" y="3429000"/>
              </a:cxn>
              <a:cxn ang="0">
                <a:pos x="1" y="3428999"/>
              </a:cxn>
              <a:cxn ang="0">
                <a:pos x="12192000" y="3429000"/>
              </a:cxn>
              <a:cxn ang="0">
                <a:pos x="3753007" y="3429000"/>
              </a:cxn>
              <a:cxn ang="0">
                <a:pos x="2869109" y="1815126"/>
              </a:cxn>
              <a:cxn ang="0">
                <a:pos x="6096000" y="0"/>
              </a:cxn>
            </a:cxnLst>
            <a:rect l="0" t="0" r="0" b="0"/>
            <a:pathLst>
              <a:path w="12192000" h="3429000">
                <a:moveTo>
                  <a:pt x="1" y="3429000"/>
                </a:moveTo>
                <a:lnTo>
                  <a:pt x="0" y="3429000"/>
                </a:lnTo>
                <a:lnTo>
                  <a:pt x="1" y="3428999"/>
                </a:lnTo>
                <a:lnTo>
                  <a:pt x="1" y="3429000"/>
                </a:lnTo>
                <a:close/>
                <a:moveTo>
                  <a:pt x="12192000" y="3429000"/>
                </a:moveTo>
                <a:lnTo>
                  <a:pt x="3753007" y="3429000"/>
                </a:lnTo>
                <a:lnTo>
                  <a:pt x="2869109" y="1815126"/>
                </a:lnTo>
                <a:lnTo>
                  <a:pt x="6096000" y="0"/>
                </a:lnTo>
                <a:lnTo>
                  <a:pt x="12192000" y="3429000"/>
                </a:lnTo>
                <a:close/>
              </a:path>
            </a:pathLst>
          </a:custGeom>
          <a:solidFill>
            <a:srgbClr val="BB8DCD"/>
          </a:solidFill>
          <a:ln w="12700" cap="flat" cmpd="sng">
            <a:solidFill>
              <a:srgbClr val="BB8DCD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2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9852B2"/>
          </a:solidFill>
          <a:ln w="12700" cap="flat" cmpd="sng">
            <a:solidFill>
              <a:srgbClr val="9852B2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A365BB"/>
          </a:solidFill>
          <a:ln w="12700" cap="flat" cmpd="sng">
            <a:solidFill>
              <a:srgbClr val="A365BB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4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B789C9"/>
          </a:solidFill>
          <a:ln w="12700" cap="flat" cmpd="sng">
            <a:solidFill>
              <a:srgbClr val="B789C9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5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A469BD"/>
          </a:solidFill>
          <a:ln w="12700" cap="flat" cmpd="sng">
            <a:solidFill>
              <a:srgbClr val="A469BD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6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8D44AD"/>
          </a:solidFill>
          <a:ln w="12700" cap="flat" cmpd="sng">
            <a:solidFill>
              <a:srgbClr val="8D44AD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7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9958B4"/>
          </a:solidFill>
          <a:ln w="12700" cap="flat" cmpd="sng">
            <a:solidFill>
              <a:srgbClr val="9958B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文本框 1"/>
          <p:cNvSpPr txBox="1"/>
          <p:nvPr/>
        </p:nvSpPr>
        <p:spPr>
          <a:xfrm>
            <a:off x="755650" y="849313"/>
            <a:ext cx="10588625" cy="5578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400">
                <a:latin typeface="方正中等线简体" panose="02010601030101010101" charset="-122"/>
                <a:ea typeface="方正中等线简体" panose="02010601030101010101" charset="-122"/>
              </a:rPr>
              <a:t>8</a:t>
            </a:r>
            <a:r>
              <a:rPr lang="zh-CN" altLang="en-US" sz="2400">
                <a:latin typeface="方正中等线简体" panose="02010601030101010101" charset="-122"/>
                <a:ea typeface="方正中等线简体" panose="02010601030101010101" charset="-122"/>
              </a:rPr>
              <a:t>种导向的举例</a:t>
            </a:r>
            <a:endParaRPr lang="zh-CN" altLang="en-US" sz="2400">
              <a:latin typeface="方正中等线简体" panose="02010601030101010101" charset="-122"/>
              <a:ea typeface="方正中等线简体" panose="02010601030101010101" charset="-122"/>
            </a:endParaRPr>
          </a:p>
          <a:p>
            <a:pPr lvl="0"/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“腾讯专题：80后是绝望一代？”这就是群体导向。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“90后第一女生说80后：谁希罕作家”这里面有群体、矛盾、绝对三种导向。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“我像的人和像我的人”被标题党改为“蒋方舟PK刘亦菲”，利用了明星导向和矛盾导向。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“关闭小煤窑不是减少矿难的上策”被改为“美国煤窑为何不发生矿难”这用了民族矛盾导向以及黑暗导向。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 “搜狐去掉奥运王牌或被收购”明显是绝对导向，搜狐被收购？可能？张朝阳肯干？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      “可以跑不过刘翔 但一定要跑赢CPI”体育明星和CPI扯上了。 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文本框 10"/>
          <p:cNvSpPr/>
          <p:nvPr/>
        </p:nvSpPr>
        <p:spPr>
          <a:xfrm>
            <a:off x="695325" y="239713"/>
            <a:ext cx="7740650" cy="11120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595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4</a:t>
            </a:r>
            <a:endParaRPr lang="zh-CN" altLang="en-US" sz="595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  <p:sp>
        <p:nvSpPr>
          <p:cNvPr id="13314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9852B2"/>
          </a:solidFill>
          <a:ln w="12700" cap="flat" cmpd="sng">
            <a:solidFill>
              <a:srgbClr val="9852B2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5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A365BB"/>
          </a:solidFill>
          <a:ln w="12700" cap="flat" cmpd="sng">
            <a:solidFill>
              <a:srgbClr val="A365BB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6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B789C9"/>
          </a:solidFill>
          <a:ln w="12700" cap="flat" cmpd="sng">
            <a:solidFill>
              <a:srgbClr val="B789C9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7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A469BD"/>
          </a:solidFill>
          <a:ln w="12700" cap="flat" cmpd="sng">
            <a:solidFill>
              <a:srgbClr val="A469BD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8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8D44AD"/>
          </a:solidFill>
          <a:ln w="12700" cap="flat" cmpd="sng">
            <a:solidFill>
              <a:srgbClr val="8D44AD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9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9958B4"/>
          </a:solidFill>
          <a:ln w="12700" cap="flat" cmpd="sng">
            <a:solidFill>
              <a:srgbClr val="9958B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0" name="文本框 12"/>
          <p:cNvSpPr/>
          <p:nvPr/>
        </p:nvSpPr>
        <p:spPr>
          <a:xfrm>
            <a:off x="6245225" y="3657600"/>
            <a:ext cx="5610225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6</a:t>
            </a:r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中不同的读者心理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38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39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0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1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2" name="文本框 21"/>
          <p:cNvSpPr/>
          <p:nvPr/>
        </p:nvSpPr>
        <p:spPr>
          <a:xfrm>
            <a:off x="755650" y="368300"/>
            <a:ext cx="1974850" cy="6397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600" dirty="0">
                <a:solidFill>
                  <a:srgbClr val="8D44AD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6</a:t>
            </a:r>
            <a:r>
              <a:rPr lang="zh-CN" altLang="en-US" sz="3600" dirty="0">
                <a:solidFill>
                  <a:srgbClr val="8D44AD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种心理</a:t>
            </a:r>
            <a:endParaRPr lang="zh-CN" altLang="en-US" sz="3600" dirty="0">
              <a:solidFill>
                <a:srgbClr val="8D44AD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14343" name="文本框 1"/>
          <p:cNvSpPr txBox="1"/>
          <p:nvPr/>
        </p:nvSpPr>
        <p:spPr>
          <a:xfrm>
            <a:off x="812800" y="1209675"/>
            <a:ext cx="10394950" cy="5029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1.贪婪心理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，人心都有私欲，你们都不例外，同是销售衣服，标题不一样，效果不一样，如：夏季迷你裙38元、夏季迷你裙38元还送迷你拖鞋，我这里只是举例，这两个标题放在一起，估计第二个要诱人些。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2.好奇心理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，这也是人的共性，比如一篇文章“另类XX你所不知道的细节”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XX大家都知道！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3.安全感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，不用多说人在不同阶段安全需要不一样，尤其是在购物的过程中，安全性越来重视，生活水平高了，人的安全意识更强了，此法在淘宝上随处可见，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如：不满意包退包换。假一赔10等等；此法的重点是想法在标题中加入安全词，让用户产生安全感。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4.权威性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，这点和安全感大同的，只不过这个利用相对官方的，比如：ISO认证的什么、国家XXX推荐产品等。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5.跟风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，现实生活中多不计数，网络上其实也是一样的，比如：10天销售1000件的夏季迷你裙，10天1000件购买的人多啊，进去看看，如果好评多点，此客户会经不住诱惑的。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6.名人（星）效应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，如：周杰伦用过的QQ号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文本框 10"/>
          <p:cNvSpPr/>
          <p:nvPr/>
        </p:nvSpPr>
        <p:spPr>
          <a:xfrm>
            <a:off x="695325" y="239713"/>
            <a:ext cx="7740650" cy="11120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595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5</a:t>
            </a:r>
            <a:endParaRPr lang="zh-CN" altLang="en-US" sz="595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  <p:sp>
        <p:nvSpPr>
          <p:cNvPr id="15362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3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4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A605E"/>
          </a:solidFill>
          <a:ln w="12700" cap="flat" cmpd="sng">
            <a:solidFill>
              <a:srgbClr val="EA605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5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6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D50D2A"/>
          </a:solidFill>
          <a:ln w="12700" cap="flat" cmpd="sng">
            <a:solidFill>
              <a:srgbClr val="D50D2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7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8" name="文本框 12"/>
          <p:cNvSpPr/>
          <p:nvPr/>
        </p:nvSpPr>
        <p:spPr>
          <a:xfrm>
            <a:off x="6454775" y="3319463"/>
            <a:ext cx="5751513" cy="10366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标题热点处理大法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  <a:p>
            <a:pPr lvl="0"/>
            <a:endParaRPr lang="zh-CN" altLang="en-US" dirty="0"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6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7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8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9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5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0" name="文本框 2"/>
          <p:cNvSpPr txBox="1"/>
          <p:nvPr/>
        </p:nvSpPr>
        <p:spPr>
          <a:xfrm>
            <a:off x="515938" y="428625"/>
            <a:ext cx="11010900" cy="5851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一、现在移动互联网时代，一个最明显的特征就是信息全民同步。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只要出现一个热点，所有媒体、所有社交网络上就全是同一个热点内容。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老虎被抓，所有媒体都是关于此贪官的内容。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韩寒《后会无期》上映，网络上则都是韩寒相关的内容。在热点刚出现的阶段，写热点文章当然是提高阅读数的一个好办法，写热点文章的时候，也一定要注意标题的措辞，特别主要要凸显热点词汇。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比如，今晚出了一个周老虎被调查的新闻，著名自媒体人信海光发了一篇热点文章，标题拟定为：《大老虎的宿命：从无锡到北京，周永康之“后会无期》，一个标题把两个热点都涵盖，将热点要素最大化。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二、标题最好要有一个牛逼人物的名字。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王石、柳传志、冯仑、马云、史玉柱、马化腾、张小龙，人物越大牌，内容就越吸引人。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我们在微信上看到的这些标题基本都是这些路数，《张小龙谈产品设计的十大要素》、《冯仑反思用互联网思维颠覆房地产》、《史玉柱的管理心得》、《王石：下辈子也不会行贿》。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这种以名人为背书的文章，在微信上转发率很长高，这一方面是从众心理，也一方面是因为中国人比较迷信成功人士和成功学，标题带一个名人名字，可以让你文章的打开率或者阅读率增加。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0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1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2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3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4" name="文本框 2"/>
          <p:cNvSpPr txBox="1"/>
          <p:nvPr/>
        </p:nvSpPr>
        <p:spPr>
          <a:xfrm>
            <a:off x="515938" y="1089025"/>
            <a:ext cx="11010900" cy="5029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三、标题中最好有一个最热的词汇。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一个热门词汇，代表着一个时代的热点，这种热门的内容在某个时期热度非常高，转发的可能性也很高。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比如，最近流行“暖男”这个词汇，文章标题最好跟“暖男”扯上。最近流行《来自星星的你》，几乎什么内容都往《来自星星的你》方面的靠，类似的热门词汇还有互联网思维、马佳佳、What’sApp、暖男、、韩寒等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四、标题中要有个体验式的感受。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大家在微信的文章的标题中，经常会看到什么“朋友圈转疯了”、“转了上千万次”、“阅后即焚”、“看完泪如泉涌”。在微信上，大家很强的羊群效应和从众心理，当大家看到有类似煽情的文字以后，不管内容是啥，就转了再说了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给你举个例子，《马佳佳万科演讲：90后根本不买房，大家都惊呆了》、《傅盛点评腾讯收购大众点评，朋友圈都转疯了》。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4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5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A605E"/>
          </a:solidFill>
          <a:ln w="12700" cap="flat" cmpd="sng">
            <a:solidFill>
              <a:srgbClr val="EA605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6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7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D50D2A"/>
          </a:solidFill>
          <a:ln w="12700" cap="flat" cmpd="sng">
            <a:solidFill>
              <a:srgbClr val="D50D2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8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9" name="文本框 12"/>
          <p:cNvSpPr/>
          <p:nvPr/>
        </p:nvSpPr>
        <p:spPr>
          <a:xfrm>
            <a:off x="6454775" y="3319463"/>
            <a:ext cx="5751513" cy="17065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好标题一定要注意的</a:t>
            </a:r>
            <a:r>
              <a:rPr lang="en-US" altLang="zh-CN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35</a:t>
            </a:r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个事项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  <a:p>
            <a:pPr lvl="0"/>
            <a:endParaRPr lang="zh-CN" altLang="en-US" dirty="0"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18440" name="文本框 2"/>
          <p:cNvSpPr txBox="1"/>
          <p:nvPr/>
        </p:nvSpPr>
        <p:spPr>
          <a:xfrm>
            <a:off x="635000" y="265113"/>
            <a:ext cx="1003300" cy="5651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00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6</a:t>
            </a:r>
            <a:endParaRPr lang="en-US" altLang="zh-CN" sz="300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8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9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0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1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2" name="文本框 2"/>
          <p:cNvSpPr txBox="1"/>
          <p:nvPr/>
        </p:nvSpPr>
        <p:spPr>
          <a:xfrm>
            <a:off x="576263" y="488950"/>
            <a:ext cx="11010900" cy="5851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 .结合时事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和玛莎·史都华一样掌握市场先机，且不必像她那样做内线非法交易。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 .创造新名词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“强化隔离润滑油”在金属表面形成保护膜，让你的机械工具寿命延长六倍。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3. 传递新消息，并且运用“新推出”、“引进”或“宣布”这类词汇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国防部已宣布一项轻松降低预算计划。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4. 给读者建议，告诉读者应该采取哪些行动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点火烧烧看这张防火材质优惠券。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5. 利用数字与数据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前所未闻，一棵树开出一万七千朵花?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6. 承诺会提供对读者有用的信息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如何避免在建造或购买房屋时犯下大错。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7 .强调你能提供的服务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即日起，我们的最佳新书提供预购，就如同订杂志一样简单。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2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3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4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5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6" name="文本框 2"/>
          <p:cNvSpPr txBox="1"/>
          <p:nvPr/>
        </p:nvSpPr>
        <p:spPr>
          <a:xfrm>
            <a:off x="576263" y="488950"/>
            <a:ext cx="11010900" cy="5851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8. 提出推荐性的意见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现在就必须买进的五档科技股。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9.说明好处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管理UNIX 系统数据库，已经从困难变容易。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10. 做比较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只需要文氏洗涤塔一半的用电量，就能够解决贵公司的空气污染防治问题。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11. 使用能够让读者脑中浮现画面的词汇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为什么有些食物会在你的肚子里“爆炸”?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12.引述见证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超过50 万英里的飞行记录证明，我们的凸轮轴在保证期限内运作优良。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13. 提供免费的特别报告、目录或宣传册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我们的免费报告揭露鲜为人知的秘密，告诉你百万富翁如何守财、并且善用政府提供的资源。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14. 直接点出服务内容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手术台修复服务，修复期间免费租借替代手术台。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6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7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8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9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0" name="文本框 3"/>
          <p:cNvSpPr txBox="1"/>
          <p:nvPr/>
        </p:nvSpPr>
        <p:spPr>
          <a:xfrm>
            <a:off x="515938" y="488950"/>
            <a:ext cx="10688637" cy="5851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15 .承诺要公开秘密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揭露华尔街的潜规则。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16 .具体说明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在时速60 英里的驰骋下，新劳斯莱斯的最大噪音来自电子钟。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17. 锁定特定类型读者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征求童书作者。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18. 加入时间元素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不必久候，快速办理公司登记。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19. 强调省钱、折扣或价值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价值2,177 美元的宝贵股市快讯，现在只要超低价69 元就订得到!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20. 给读者好消息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银发族也可以拥有好听力。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21. 提供能够取代竞争对手产品及服务的其他选择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没时间上耶鲁大学?参加我们的在家进修课程吧。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文本框 1"/>
          <p:cNvSpPr txBox="1"/>
          <p:nvPr/>
        </p:nvSpPr>
        <p:spPr>
          <a:xfrm>
            <a:off x="457200" y="668338"/>
            <a:ext cx="10922000" cy="5578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22. 提出一项挑战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你的头皮健康经得起指甲测试吗?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23. 强调有保证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保证应用软件开发速度增加6 倍，否则退费。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24. 明列价格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主机连接8 台计算机，只要2,395 美元。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25. 做出看似矛盾的说法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靠“内线交易”致富，而且100% 合法!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26. 提供读者无法在其他地方得到的独家好处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鲜为人知的交易秘密武器，让您获利翻5 倍以上。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27. 指出读者关心的事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为什么大部分的中小企业以失败收场?我们提供突破之道。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28.不妨用“听起来难以置信……”句型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听起来难以置信，但今天一家股价2 美元的小研发公司，不久的未来股价可能飙升到100 美元。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0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1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2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3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4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文本框 1"/>
          <p:cNvSpPr txBox="1"/>
          <p:nvPr/>
        </p:nvSpPr>
        <p:spPr>
          <a:xfrm>
            <a:off x="876300" y="549275"/>
            <a:ext cx="9758363" cy="5578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29. 画大饼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让您年轻20岁!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30. 强调商品的投资报酬率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僱用不称职员工所造成的浪费，超过他们年薪的3 倍。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31. 运用“为什么”、“原因”、“理由”来写标题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制作公司在拍摄重要的电视广告时，偏好采用Unilus Strobe 牌灯光设备的7 大理由。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32. 回答关于商品或服务的重要问题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委托债务催收公司前要提出的7个问题……我们对每个问题都有好答案。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33. 强调买就送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免费送给您──现在订购，就送价值280 美元的免费好礼。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34. 协助读者达成目标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协助您在未来30 天内推出突破性的营销计划，而且完全免费!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 b="1">
                <a:latin typeface="Arial" panose="020B0604020202020204" pitchFamily="34" charset="0"/>
                <a:ea typeface="宋体" panose="02010600030101010101" pitchFamily="2" charset="-122"/>
              </a:rPr>
              <a:t>35. 做出看似矛盾的说法或承诺</a:t>
            </a: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不需要开冷气，您家里的每个房间就能立刻凉爽无比!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4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5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6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7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8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78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79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A605E"/>
          </a:solidFill>
          <a:ln w="12700" cap="flat" cmpd="sng">
            <a:solidFill>
              <a:srgbClr val="EA605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0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D50D2A"/>
          </a:solidFill>
          <a:ln w="12700" cap="flat" cmpd="sng">
            <a:solidFill>
              <a:srgbClr val="D50D2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2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3" name="文本框 12"/>
          <p:cNvSpPr/>
          <p:nvPr/>
        </p:nvSpPr>
        <p:spPr>
          <a:xfrm>
            <a:off x="6454775" y="3319463"/>
            <a:ext cx="5751513" cy="17065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记住这些吸引人的标题公式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  <a:p>
            <a:pPr lvl="0"/>
            <a:endParaRPr lang="zh-CN" altLang="en-US" dirty="0"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24584" name="文本框 2"/>
          <p:cNvSpPr txBox="1"/>
          <p:nvPr/>
        </p:nvSpPr>
        <p:spPr>
          <a:xfrm>
            <a:off x="635000" y="265113"/>
            <a:ext cx="1003300" cy="5651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00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7</a:t>
            </a:r>
            <a:endParaRPr lang="en-US" altLang="zh-CN" sz="300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2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3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4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5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6" name="文本框 1"/>
          <p:cNvSpPr txBox="1"/>
          <p:nvPr/>
        </p:nvSpPr>
        <p:spPr>
          <a:xfrm>
            <a:off x="276225" y="1508125"/>
            <a:ext cx="5867400" cy="4754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1、10个为-------节省金钱/时间的技巧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2、获得____最优惠价的秘密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3、如何在网上找到最好的______生意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4、______的最好小工具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5、_____值那么多钱吗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6、获得最便宜的______全攻略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7、方便______的十个最好方法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8、______块钱以下最好的______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9、不同寻常单可以实现的______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10、在不增加______的情况下推广你的______5个方法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11、进行______预算的方法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12、______和盈利的5个方法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13、21种大胆并具有创意的______点子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14、还有谁想______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15、现在你可以免费______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7" name="文本框 2"/>
          <p:cNvSpPr txBox="1"/>
          <p:nvPr/>
        </p:nvSpPr>
        <p:spPr>
          <a:xfrm>
            <a:off x="6276975" y="1808163"/>
            <a:ext cx="5888038" cy="4206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16、如何在最短的时间内获得______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17、10位明星和他们的______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18、名利双收的______生活方式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19、如何揣摩和扮演______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20、现在你可以花费较少的努力获得更多更好的______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21、______像个电影明星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22、可以使你______获得比预期要好的9种方法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23、可以在10秒内______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24、拥有一个足以让你自豪的______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25、21种______交流技巧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26、发现你最好的______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27、计划一个完美的______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28、这是______真正需要的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29、你是/可以______的7种迹象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30、现在开始______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文本框 3"/>
          <p:cNvSpPr txBox="1"/>
          <p:nvPr/>
        </p:nvSpPr>
        <p:spPr>
          <a:xfrm>
            <a:off x="457200" y="307975"/>
            <a:ext cx="1079817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200" b="1">
                <a:solidFill>
                  <a:srgbClr val="FF0000"/>
                </a:solidFill>
                <a:latin typeface="方正中等线简体" panose="02010601030101010101" charset="-122"/>
                <a:ea typeface="方正中等线简体" panose="02010601030101010101" charset="-122"/>
                <a:sym typeface="Arial" panose="020B0604020202020204" pitchFamily="34" charset="0"/>
              </a:rPr>
              <a:t>一、得到你想要的（健康、财富、关系、时间和生活方式）</a:t>
            </a:r>
            <a:endParaRPr lang="zh-CN" altLang="en-US" sz="3200" b="1">
              <a:solidFill>
                <a:srgbClr val="FF0000"/>
              </a:solidFill>
              <a:latin typeface="方正中等线简体" panose="02010601030101010101" charset="-122"/>
              <a:ea typeface="方正中等线简体" panose="0201060103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solidFill>
                  <a:srgbClr val="FF0000"/>
                </a:solidFill>
                <a:latin typeface="方正中等线简体" panose="02010601030101010101" charset="-122"/>
                <a:ea typeface="方正中等线简体" panose="02010601030101010101" charset="-122"/>
              </a:rPr>
              <a:t>水晶球和历史</a:t>
            </a:r>
            <a:endParaRPr lang="zh-CN" altLang="en-US">
              <a:solidFill>
                <a:srgbClr val="FF0000"/>
              </a:solidFill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26626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7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8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9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0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1" name="文本框 2"/>
          <p:cNvSpPr txBox="1"/>
          <p:nvPr/>
        </p:nvSpPr>
        <p:spPr>
          <a:xfrm>
            <a:off x="1116013" y="2289175"/>
            <a:ext cx="4268787" cy="2971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1、______的历史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2、______年______将如何影响______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3、______的过去和现在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4、关于______未来的40个预测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5、______的现代规划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6、来自历史的______教训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7、______的故事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500438" cy="1325563"/>
          </a:xfrm>
        </p:spPr>
        <p:txBody>
          <a:bodyPr anchor="ctr"/>
          <a:lstStyle/>
          <a:p>
            <a:r>
              <a:rPr lang="zh-CN" altLang="en-US">
                <a:solidFill>
                  <a:srgbClr val="FF0000"/>
                </a:solidFill>
                <a:latin typeface="方正中等线简体" panose="02010601030101010101" charset="-122"/>
                <a:ea typeface="方正中等线简体" panose="02010601030101010101" charset="-122"/>
              </a:rPr>
              <a:t>问题与恐惧</a:t>
            </a:r>
            <a:endParaRPr lang="zh-CN" altLang="en-US">
              <a:solidFill>
                <a:srgbClr val="FF0000"/>
              </a:solidFill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27650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2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3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4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5" name="文本框 2"/>
          <p:cNvSpPr txBox="1"/>
          <p:nvPr/>
        </p:nvSpPr>
        <p:spPr>
          <a:xfrm>
            <a:off x="876300" y="1868488"/>
            <a:ext cx="4424363" cy="4618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1、______是一个频临灭绝的品种吗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2、如何克服对______的恐惧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3、10种______诈骗以及如何避免它们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4、你的______有多安全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5、7个最令人害怕的______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6、最吓人的10个______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7、蛮横的______以及它们如何影响你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8、永远摆脱你的______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9、你的______可以成为______吗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10、你的______并没有告诉你的______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6" name="文本框 3"/>
          <p:cNvSpPr txBox="1"/>
          <p:nvPr/>
        </p:nvSpPr>
        <p:spPr>
          <a:xfrm>
            <a:off x="6575425" y="2047875"/>
            <a:ext cx="4232275" cy="3794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11、堤防______以及如何识破它们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12、不______的10个好方法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13、如何安全滴______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 14、潜伏的/最大的______危险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15、______该做和不该做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16、把______搞砸的21种方法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17、不______的10个理由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18、7个______的危险信号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19、______永远不改做的7件事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solidFill>
                  <a:srgbClr val="FF0000"/>
                </a:solidFill>
                <a:latin typeface="方正中等线简体" panose="02010601030101010101" charset="-122"/>
                <a:ea typeface="方正中等线简体" panose="02010601030101010101" charset="-122"/>
              </a:rPr>
              <a:t>事实、虚构、秘密、真实和谎言</a:t>
            </a:r>
            <a:endParaRPr lang="zh-CN" altLang="en-US">
              <a:solidFill>
                <a:srgbClr val="FF0000"/>
              </a:solidFill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28674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5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6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7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8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9" name="文本框 2"/>
          <p:cNvSpPr txBox="1"/>
          <p:nvPr/>
        </p:nvSpPr>
        <p:spPr>
          <a:xfrm>
            <a:off x="755650" y="2408238"/>
            <a:ext cx="5334000" cy="33829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1、每个人都应该知道的关于______的事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2、______的性格测试：你的______是如何说你的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3、______的谎言以及如何识破它们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4、______的事实和奥秘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5、关于______的真相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6、______专家不想你知道的21个秘密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7、101个最流行的______奥秘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8、10个你应该知道的______事实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0" name="文本框 3"/>
          <p:cNvSpPr txBox="1"/>
          <p:nvPr/>
        </p:nvSpPr>
        <p:spPr>
          <a:xfrm>
            <a:off x="6816725" y="2468563"/>
            <a:ext cx="3943350" cy="2971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10、很少人知道的______办法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11、______中的真实和谎言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12、你所需要知道的关于______的事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13、我们告诉我们______的10谎言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14、没有告诉______的101件事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15、揭示：为什么______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16、如何识别一个虚伪的______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solidFill>
                  <a:srgbClr val="FF0000"/>
                </a:solidFill>
                <a:latin typeface="方正中等线简体" panose="02010601030101010101" charset="-122"/>
                <a:ea typeface="方正中等线简体" panose="02010601030101010101" charset="-122"/>
              </a:rPr>
              <a:t>交易技巧</a:t>
            </a:r>
            <a:endParaRPr lang="zh-CN" altLang="en-US">
              <a:solidFill>
                <a:srgbClr val="FF0000"/>
              </a:solidFill>
              <a:latin typeface="方正中等线简体" panose="02010601030101010101" charset="-122"/>
              <a:ea typeface="方正中等线简体" panose="02010601030101010101" charset="-122"/>
            </a:endParaRPr>
          </a:p>
        </p:txBody>
      </p:sp>
      <p:sp>
        <p:nvSpPr>
          <p:cNvPr id="29698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699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0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1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2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3" name="文本框 2"/>
          <p:cNvSpPr txBox="1"/>
          <p:nvPr/>
        </p:nvSpPr>
        <p:spPr>
          <a:xfrm>
            <a:off x="996950" y="1568450"/>
            <a:ext cx="4576763" cy="5026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1、什么时候比较适合______或者______？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2、很少人知道的______方法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3、______比较好的10个理由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4、如何计划最优的______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5、如何像______一样______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6、你可以自己做的______工作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7、一个有利于______的方法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8、一个______的快速方法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9、7个有创意的______方法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10、如何成为一个______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11、你可以______的9件令人惊喜的事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12、10步______像一个专家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13、21个专家______技巧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14、你应该______的5个理由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/>
              <a:t>最好的和最坏的</a:t>
            </a:r>
            <a:endParaRPr lang="zh-CN" altLang="en-US"/>
          </a:p>
        </p:txBody>
      </p:sp>
      <p:sp>
        <p:nvSpPr>
          <p:cNvPr id="30722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3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4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5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6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7" name="文本框 2"/>
          <p:cNvSpPr txBox="1"/>
          <p:nvPr/>
        </p:nvSpPr>
        <p:spPr>
          <a:xfrm>
            <a:off x="755650" y="1689100"/>
            <a:ext cx="4822825" cy="49180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1、世界上最好/最贵/最便宜的10______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2、你你可以购买的世界上最______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3、世界上最差劲的______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4、世界上最不寻常的______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5、最有趣的______故事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6、世界上最性感的______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7、世界上最好和最坏的______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8、对______最友好的19______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9、100个有用的或者漂亮的______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10、______比______要好的5个理由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11、世界上10个最重要的______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12、影视界关于______最______的20个剪辑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13、我们最不想看到______的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10______ 14、21个最滑稽的______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15、世界上最糟糕的______建议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16、______是最糟糕的______的10个理由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46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47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A605E"/>
          </a:solidFill>
          <a:ln w="12700" cap="flat" cmpd="sng">
            <a:solidFill>
              <a:srgbClr val="EA605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48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49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D50D2A"/>
          </a:solidFill>
          <a:ln w="12700" cap="flat" cmpd="sng">
            <a:solidFill>
              <a:srgbClr val="D50D2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0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1" name="文本框 12"/>
          <p:cNvSpPr/>
          <p:nvPr/>
        </p:nvSpPr>
        <p:spPr>
          <a:xfrm>
            <a:off x="6454775" y="3319463"/>
            <a:ext cx="5751513" cy="10366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7个标题传播要点</a:t>
            </a:r>
            <a:endParaRPr lang="zh-CN" altLang="en-US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  <a:p>
            <a:pPr lvl="0"/>
            <a:endParaRPr lang="zh-CN" altLang="en-US" dirty="0"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31752" name="文本框 2"/>
          <p:cNvSpPr txBox="1"/>
          <p:nvPr/>
        </p:nvSpPr>
        <p:spPr>
          <a:xfrm>
            <a:off x="635000" y="265113"/>
            <a:ext cx="1003300" cy="5651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00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8</a:t>
            </a:r>
            <a:endParaRPr lang="en-US" altLang="zh-CN" sz="300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1. 抓着本文核心关键词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70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1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2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3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4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5" name="文本框 1"/>
          <p:cNvSpPr txBox="1"/>
          <p:nvPr/>
        </p:nvSpPr>
        <p:spPr>
          <a:xfrm>
            <a:off x="1176338" y="1509713"/>
            <a:ext cx="10037762" cy="5029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任何有传播的文章，都具备有一定的信息价值。微信的生态圈只是负责传递，关键词是最核心表达你内容主要价值字眼。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举个列子说明：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两个帅哥一起辞职开了一家手作自行车店（阅读量10w＋）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对于朋友圈关系链基础前提就是朋友，之间都是有关系链接着，当你在朋友圈传递信息当时候，就是在倾述你的情感。当看到这个标题到时候首先抓人眼球，帅哥、离职、自行车，三个关键词组合，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首先就是給用户设置一个疑问标题？这3个关键词是怎么组合起来。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分析：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从这个标题出发，所提炼点就是：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帅哥－首先是抓人眼球，有吸引点，偏女性会去关注。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离职－有共性关键词，容易引起用户共鸣。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自行车：内容核心关键词，带出内容主题，給用户一个场景感思考？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对于这样的标题从亮点关键词＋疑问方式＋核心关键词，容易引发用户的好奇心理，给人有冲动点击的欲望。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2. 设置悬疑关键词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794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5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6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7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8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9" name="文本框 1"/>
          <p:cNvSpPr txBox="1"/>
          <p:nvPr/>
        </p:nvSpPr>
        <p:spPr>
          <a:xfrm>
            <a:off x="755650" y="1628775"/>
            <a:ext cx="9821863" cy="4618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在通常用户好奇心理驱动下，疑问往往給用户设置一个想打开这个问题的欲望。如何提出疑问？如何引导用户心理好奇？举个例子说明：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99.9%会做错,也要去试（阅读量10w＋）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分析：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从这个标题出发，提炼元素：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99.9％－数字抓人眼球，数字首先证明是有理可依据的。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会做错－结合上面数字，那么多人会做错，那我是不是那个特例，或者那么多人做错了，都错在哪里呢？本身就有悬疑＋好奇成分影响用户点击都心理。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要去试－试什么？为什么要试？这个本身带有加重悬疑。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对于这样数字＋双重疑问标题给予用户强迫感，抓住用户内心的心理，让用户主动的去打开。这样做的好处是让你用户主动分享到朋友圈的时候，給其他朋友阅读的时候不感觉到low，而且还很好奇。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3. 挑衅标题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818" name="文本框 2"/>
          <p:cNvSpPr txBox="1"/>
          <p:nvPr/>
        </p:nvSpPr>
        <p:spPr>
          <a:xfrm>
            <a:off x="755650" y="1809750"/>
            <a:ext cx="10929938" cy="4618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对于直接挑衅你标题是最带感觉的，为什么你可以，我就不行，我非要看看。从另外一个用户心理出发，我是第一手知道这个信息的，转发出去朋友圈有种第一手信息等感觉，转发无压力。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举个例子：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他竟然说,北京的胡同不应该保护（阅读量10w＋）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分析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他竟然说－设置疑问，他是谁？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北京的胡同－有位置，地域词有情怀，容易引起共鸣。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不应该保护－有挑衅，挑战权威，容易引发起哄，反向引导用户点击。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对于带有挑衅的标题，从另外一个角度刺激用户点击动作的欲望，从设置悬疑在直接挑衅用户的心理，影响用户情绪，产生共鸣，然后引导到内容方面从反向展现給用户保护到内容是那块？这样就迎合了用户从一个情绪到态度到转变，用内容说服用户，引导用户转发分享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19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820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821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822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823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4. 转发内容无障碍，内容落差不大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842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843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844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845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846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847" name="文本框 2"/>
          <p:cNvSpPr txBox="1"/>
          <p:nvPr/>
        </p:nvSpPr>
        <p:spPr>
          <a:xfrm>
            <a:off x="515938" y="2470150"/>
            <a:ext cx="11156950" cy="33829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无障碍从字面上解读，从用户心理看来这个内容本身对他没有形成转发阅读的阻碍，从点击的动作到分享出去，都是在传递价值或者利益，从朋友圈的状态下不給人感觉是一个很低级的信息，能从中获得什么？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分析：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从这个例子中看出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换位思考有多重要?看看这4张图就知道了（阅读量10w＋）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换位思考 多重要－设置悬念，給用户一个好奇的心理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看看这4张图就知道－呈现结果，给出答案。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从这个标题本身，设置悬疑＋结果的方式呈现給用户，从一个字面的理性角度引发用户对这个“换位思考”的兴趣，再到内容呈现給用户，中间过渡没有存在一丝的阻碍，正向的引导这个事情的发生。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5. 从众心理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66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67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68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69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70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71" name="文本框 2"/>
          <p:cNvSpPr txBox="1"/>
          <p:nvPr/>
        </p:nvSpPr>
        <p:spPr>
          <a:xfrm>
            <a:off x="396875" y="2228850"/>
            <a:ext cx="11299825" cy="3794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从情怀、爱心、正能量等，这些标签上看都是传播有价值的内容，从标题的纬度打通用户内心情感，给用户有所触动，这个代表了用户传播的一个意愿。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举个例子：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我叫湖南,这是我的简历,请传递下去! （阅读量10w＋）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我叫湖南-有情怀，带入地域感，本身知道这个地方或者本地人因此会触动转发动机。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这是我简历-设置悬疑，给认知这个地域的用户有欲望点击打开，尽管这个简历是介绍湖南的历史、人文、景点。还是给用户点击后有超出期望的感受，加深对这个情怀的触动。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请传递下去-暗示用户进行传播，将这份“简历”传递给你朋友或者是同乡，充当这个地方的向导，介绍你自己的家乡，有参与感。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6.数字抓人眼球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890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1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2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文本框 2"/>
          <p:cNvSpPr txBox="1"/>
          <p:nvPr/>
        </p:nvSpPr>
        <p:spPr>
          <a:xfrm>
            <a:off x="695325" y="1928813"/>
            <a:ext cx="10874375" cy="4206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面对互联网众多文案广告传播，如何才能让你的文案与其他竞争对手产生差异化？给用户记得你的“标志”，回答是：数字。当然还有符号，数字首先给人有一种理性思考纬度，数字本身天然有数据论证情结在，而且有数字表达能证明你这个事情更加具有可信度，所以利用数字抓用户眼球是最好选择，但是用多还是会造成视觉疲劳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举个例子：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他花了15万，买了一条裤子……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分析：花15万-数字抓人，买什么要花到15万呢？给用户一个悬念的设置。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买了一条裤子-核心内容，什么裤子能值15万呢？给用户设置一个好奇的心里，给用户一个了解点击的冲动。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从这个标题表达方式上采用数字+好奇内容结合的方式，给用户传递一个直观明了的信息，首先数字抓人，在引导好奇的话题迫使用户无意识的点击。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7. 亮点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914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5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6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7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8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9" name="文本框 2"/>
          <p:cNvSpPr txBox="1"/>
          <p:nvPr/>
        </p:nvSpPr>
        <p:spPr>
          <a:xfrm>
            <a:off x="576263" y="1449388"/>
            <a:ext cx="10968037" cy="5029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首先要明白亮点是啥？这个跟数字有异曲同工之处 ，同样都是抓用户眼球关注度，采用目前常用高频的关键词作为组合，比如干货、推荐、震惊等，高频而且能吸引用户眼球的，让用户第一时间能get到，传递的价值是什么，有什么干货能推荐给我？有什么震惊的事情要公布与众的？有什么推荐的事物能让我了解到的？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举个例子：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【提醒】恐怖！下大雨的时候，千万别做这件事！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提醒：亮点，带有点噱头的感觉，提醒用户要注意什么？高频常用关键词。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下大雨的时候-核心内容，突出这个标题内容方向。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千万别做这件事-设置疑问，给用户一个好奇的心理，下雨是不是做什么事情，本身这个事情就对自身利益相关的，引导用户点击动作。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从这个标题上用亮点高频的关键词+设置疑问内容，传递给身边有需求的用户信息价值，引发用户转发分享，预防发生这样的事情，本身就跟自身利益相关的。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任意多边形 24"/>
          <p:cNvSpPr/>
          <p:nvPr/>
        </p:nvSpPr>
        <p:spPr>
          <a:xfrm flipH="1">
            <a:off x="8128000" y="0"/>
            <a:ext cx="40640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8000"/>
              </a:cxn>
              <a:cxn ang="0">
                <a:pos x="2" y="6858000"/>
              </a:cxn>
              <a:cxn ang="0">
                <a:pos x="4064000" y="4572001"/>
              </a:cxn>
              <a:cxn ang="0">
                <a:pos x="2323123" y="2613513"/>
              </a:cxn>
              <a:cxn ang="0">
                <a:pos x="1" y="6855209"/>
              </a:cxn>
              <a:cxn ang="0">
                <a:pos x="1" y="1"/>
              </a:cxn>
            </a:cxnLst>
            <a:rect l="0" t="0" r="0" b="0"/>
            <a:pathLst>
              <a:path w="4064001" h="6857999">
                <a:moveTo>
                  <a:pt x="0" y="0"/>
                </a:moveTo>
                <a:lnTo>
                  <a:pt x="0" y="6857999"/>
                </a:lnTo>
                <a:lnTo>
                  <a:pt x="2" y="6857999"/>
                </a:lnTo>
                <a:lnTo>
                  <a:pt x="4064001" y="4572000"/>
                </a:lnTo>
                <a:lnTo>
                  <a:pt x="2323124" y="2613513"/>
                </a:lnTo>
                <a:lnTo>
                  <a:pt x="1" y="6855208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38" name="任意多边形 25"/>
          <p:cNvSpPr/>
          <p:nvPr/>
        </p:nvSpPr>
        <p:spPr>
          <a:xfrm flipH="1">
            <a:off x="9869488" y="0"/>
            <a:ext cx="2322512" cy="6854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54825"/>
              </a:cxn>
              <a:cxn ang="0">
                <a:pos x="2322512" y="2613366"/>
              </a:cxn>
              <a:cxn ang="0">
                <a:pos x="3" y="2"/>
              </a:cxn>
            </a:cxnLst>
            <a:rect l="0" t="0" r="0" b="0"/>
            <a:pathLst>
              <a:path w="2323123" h="6855207">
                <a:moveTo>
                  <a:pt x="0" y="0"/>
                </a:moveTo>
                <a:lnTo>
                  <a:pt x="0" y="6855207"/>
                </a:lnTo>
                <a:lnTo>
                  <a:pt x="2323123" y="261351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39" name="任意多边形 26"/>
          <p:cNvSpPr/>
          <p:nvPr/>
        </p:nvSpPr>
        <p:spPr>
          <a:xfrm flipH="1">
            <a:off x="9321800" y="0"/>
            <a:ext cx="2870200" cy="26130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3075" y="2613025"/>
              </a:cxn>
              <a:cxn ang="0">
                <a:pos x="2870200" y="1614218"/>
              </a:cxn>
            </a:cxnLst>
            <a:rect l="0" t="0" r="0" b="0"/>
            <a:pathLst>
              <a:path w="2870255" h="2613510">
                <a:moveTo>
                  <a:pt x="0" y="0"/>
                </a:moveTo>
                <a:lnTo>
                  <a:pt x="2323120" y="2613510"/>
                </a:lnTo>
                <a:lnTo>
                  <a:pt x="2870255" y="1614518"/>
                </a:lnTo>
                <a:lnTo>
                  <a:pt x="0" y="0"/>
                </a:lnTo>
                <a:close/>
              </a:path>
            </a:pathLst>
          </a:custGeom>
          <a:solidFill>
            <a:srgbClr val="EA605E"/>
          </a:solidFill>
          <a:ln w="12700" cap="flat" cmpd="sng">
            <a:solidFill>
              <a:srgbClr val="EA605E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40" name="任意多边形 27"/>
          <p:cNvSpPr/>
          <p:nvPr/>
        </p:nvSpPr>
        <p:spPr>
          <a:xfrm flipH="1">
            <a:off x="6096000" y="1614488"/>
            <a:ext cx="6096000" cy="5243512"/>
          </a:xfrm>
          <a:custGeom>
            <a:avLst/>
            <a:gdLst/>
            <a:ahLst/>
            <a:cxnLst>
              <a:cxn ang="0">
                <a:pos x="2" y="5243511"/>
              </a:cxn>
              <a:cxn ang="0">
                <a:pos x="0" y="5243511"/>
              </a:cxn>
              <a:cxn ang="0">
                <a:pos x="0" y="5243512"/>
              </a:cxn>
              <a:cxn ang="0">
                <a:pos x="2870259" y="0"/>
              </a:cxn>
              <a:cxn ang="0">
                <a:pos x="2323124" y="998998"/>
              </a:cxn>
              <a:cxn ang="0">
                <a:pos x="4064001" y="2957498"/>
              </a:cxn>
              <a:cxn ang="0">
                <a:pos x="6096000" y="1814490"/>
              </a:cxn>
            </a:cxnLst>
            <a:rect l="0" t="0" r="0" b="0"/>
            <a:pathLst>
              <a:path w="6096000" h="5243479">
                <a:moveTo>
                  <a:pt x="2" y="5243478"/>
                </a:moveTo>
                <a:lnTo>
                  <a:pt x="0" y="5243478"/>
                </a:lnTo>
                <a:lnTo>
                  <a:pt x="0" y="5243479"/>
                </a:lnTo>
                <a:lnTo>
                  <a:pt x="2" y="5243478"/>
                </a:lnTo>
                <a:close/>
                <a:moveTo>
                  <a:pt x="2870259" y="0"/>
                </a:moveTo>
                <a:lnTo>
                  <a:pt x="2323124" y="998992"/>
                </a:lnTo>
                <a:lnTo>
                  <a:pt x="4064001" y="2957479"/>
                </a:lnTo>
                <a:lnTo>
                  <a:pt x="6096000" y="1814479"/>
                </a:lnTo>
                <a:lnTo>
                  <a:pt x="2870259" y="0"/>
                </a:lnTo>
                <a:close/>
              </a:path>
            </a:pathLst>
          </a:custGeom>
          <a:solidFill>
            <a:srgbClr val="E83D43"/>
          </a:solidFill>
          <a:ln w="12700" cap="flat" cmpd="sng">
            <a:solidFill>
              <a:srgbClr val="E83D43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41" name="任意多边形 28"/>
          <p:cNvSpPr/>
          <p:nvPr/>
        </p:nvSpPr>
        <p:spPr>
          <a:xfrm>
            <a:off x="6096000" y="4572000"/>
            <a:ext cx="6096000" cy="2286000"/>
          </a:xfrm>
          <a:custGeom>
            <a:avLst/>
            <a:gdLst/>
            <a:ahLst/>
            <a:cxnLst>
              <a:cxn ang="0">
                <a:pos x="2032001" y="0"/>
              </a:cxn>
              <a:cxn ang="0">
                <a:pos x="6096000" y="2286000"/>
              </a:cxn>
              <a:cxn ang="0">
                <a:pos x="0" y="2286000"/>
              </a:cxn>
            </a:cxnLst>
            <a:rect l="0" t="0" r="0" b="0"/>
            <a:pathLst>
              <a:path w="6095998" h="2285999">
                <a:moveTo>
                  <a:pt x="2032000" y="0"/>
                </a:moveTo>
                <a:lnTo>
                  <a:pt x="6095998" y="2285999"/>
                </a:lnTo>
                <a:lnTo>
                  <a:pt x="0" y="2285999"/>
                </a:lnTo>
                <a:lnTo>
                  <a:pt x="2032000" y="0"/>
                </a:lnTo>
                <a:close/>
              </a:path>
            </a:pathLst>
          </a:custGeom>
          <a:solidFill>
            <a:srgbClr val="D50D2A"/>
          </a:solidFill>
          <a:ln w="12700" cap="flat" cmpd="sng">
            <a:solidFill>
              <a:srgbClr val="D50D2A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42" name="任意多边形 29"/>
          <p:cNvSpPr/>
          <p:nvPr/>
        </p:nvSpPr>
        <p:spPr>
          <a:xfrm>
            <a:off x="0" y="3429000"/>
            <a:ext cx="12192000" cy="3429000"/>
          </a:xfrm>
          <a:custGeom>
            <a:avLst/>
            <a:gdLst/>
            <a:ahLst/>
            <a:cxnLst>
              <a:cxn ang="0">
                <a:pos x="6096000" y="0"/>
              </a:cxn>
              <a:cxn ang="0">
                <a:pos x="8128000" y="1143000"/>
              </a:cxn>
              <a:cxn ang="0">
                <a:pos x="6096000" y="3428999"/>
              </a:cxn>
              <a:cxn ang="0">
                <a:pos x="12191998" y="3428999"/>
              </a:cxn>
              <a:cxn ang="0">
                <a:pos x="12192000" y="3429000"/>
              </a:cxn>
              <a:cxn ang="0">
                <a:pos x="0" y="3429000"/>
              </a:cxn>
            </a:cxnLst>
            <a:rect l="0" t="0" r="0" b="0"/>
            <a:pathLst>
              <a:path w="12192000" h="3429000">
                <a:moveTo>
                  <a:pt x="6096000" y="0"/>
                </a:moveTo>
                <a:lnTo>
                  <a:pt x="8128000" y="1143000"/>
                </a:lnTo>
                <a:lnTo>
                  <a:pt x="6096000" y="3428999"/>
                </a:lnTo>
                <a:lnTo>
                  <a:pt x="12191998" y="342899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6096000" y="0"/>
                </a:lnTo>
                <a:close/>
              </a:path>
            </a:pathLst>
          </a:custGeom>
          <a:solidFill>
            <a:srgbClr val="E81E34"/>
          </a:solidFill>
          <a:ln w="12700" cap="flat" cmpd="sng">
            <a:solidFill>
              <a:srgbClr val="E81E34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43" name="文本框 12"/>
          <p:cNvSpPr/>
          <p:nvPr/>
        </p:nvSpPr>
        <p:spPr>
          <a:xfrm>
            <a:off x="6454775" y="3319463"/>
            <a:ext cx="5751513" cy="10366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4400" b="1" dirty="0">
                <a:solidFill>
                  <a:schemeClr val="bg1"/>
                </a:solidFill>
                <a:latin typeface="方正兰亭粗黑_GBK" charset="-122"/>
                <a:ea typeface="方正兰亭粗黑_GBK" charset="-122"/>
                <a:sym typeface="方正兰亭粗黑_GBK" charset="-122"/>
              </a:rPr>
              <a:t>九个微信标题招数</a:t>
            </a:r>
            <a:endParaRPr lang="en-US" altLang="zh-CN" sz="4400" b="1" dirty="0">
              <a:solidFill>
                <a:schemeClr val="bg1"/>
              </a:solidFill>
              <a:latin typeface="方正兰亭粗黑_GBK" charset="-122"/>
              <a:ea typeface="方正兰亭粗黑_GBK" charset="-122"/>
              <a:sym typeface="方正兰亭粗黑_GBK" charset="-122"/>
            </a:endParaRPr>
          </a:p>
          <a:p>
            <a:pPr lvl="0"/>
            <a:endParaRPr lang="zh-CN" altLang="en-US" dirty="0">
              <a:latin typeface="方正兰亭粗黑_GBK" charset="-122"/>
              <a:ea typeface="方正兰亭粗黑_GBK" charset="-122"/>
              <a:sym typeface="方正兰亭粗黑_GBK" charset="-122"/>
            </a:endParaRPr>
          </a:p>
        </p:txBody>
      </p:sp>
      <p:sp>
        <p:nvSpPr>
          <p:cNvPr id="39944" name="文本框 2"/>
          <p:cNvSpPr txBox="1"/>
          <p:nvPr/>
        </p:nvSpPr>
        <p:spPr>
          <a:xfrm>
            <a:off x="635000" y="265113"/>
            <a:ext cx="1003300" cy="5651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30000" b="1" dirty="0">
                <a:solidFill>
                  <a:srgbClr val="D9D9D9"/>
                </a:solidFill>
                <a:latin typeface="Meiryo" panose="020B0604030504040204" pitchFamily="34" charset="-128"/>
                <a:ea typeface="Meiryo" panose="020B0604030504040204" pitchFamily="34" charset="-128"/>
                <a:sym typeface="Meiryo" panose="020B0604030504040204" pitchFamily="34" charset="-128"/>
              </a:rPr>
              <a:t>9</a:t>
            </a:r>
            <a:endParaRPr lang="en-US" altLang="zh-CN" sz="30000" b="1" dirty="0">
              <a:solidFill>
                <a:srgbClr val="D9D9D9"/>
              </a:solidFill>
              <a:latin typeface="Meiryo" panose="020B0604030504040204" pitchFamily="34" charset="-128"/>
              <a:ea typeface="Meiryo" panose="020B0604030504040204" pitchFamily="34" charset="-128"/>
              <a:sym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第一招：提问反问式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962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63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64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65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66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096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1870075"/>
            <a:ext cx="6588125" cy="4227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8" name="文本框 3"/>
          <p:cNvSpPr txBox="1"/>
          <p:nvPr/>
        </p:nvSpPr>
        <p:spPr>
          <a:xfrm>
            <a:off x="7239000" y="2289175"/>
            <a:ext cx="4219575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*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标题是问句可以引发粉丝的共鸣，如果恰好粉丝也想要知道答案，他就会点击阅读。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第二招：名人效应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986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987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988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989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990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199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950" y="1870075"/>
            <a:ext cx="6769100" cy="434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92" name="文本框 3"/>
          <p:cNvSpPr txBox="1"/>
          <p:nvPr/>
        </p:nvSpPr>
        <p:spPr>
          <a:xfrm>
            <a:off x="7956550" y="1989138"/>
            <a:ext cx="3530600" cy="1189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名人效应，微信标题内提到的名人越出名吸引力越大，这种以名人为背书的章，在微信上转发率较高。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第三招：干货式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10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1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2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3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4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301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1809750"/>
            <a:ext cx="6715125" cy="4378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6" name="文本框 3"/>
          <p:cNvSpPr txBox="1"/>
          <p:nvPr/>
        </p:nvSpPr>
        <p:spPr>
          <a:xfrm>
            <a:off x="8137525" y="2168525"/>
            <a:ext cx="3317875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总结某个领域的只是，要发对用户有帮助并且需要的内容，越有价值的内容转发越高。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第四招：强吸引式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034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035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036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037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038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403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1928813"/>
            <a:ext cx="6886575" cy="4481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40" name="文本框 3"/>
          <p:cNvSpPr txBox="1"/>
          <p:nvPr/>
        </p:nvSpPr>
        <p:spPr>
          <a:xfrm>
            <a:off x="8061325" y="1809750"/>
            <a:ext cx="3571875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*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标题中，通常都会包含"最"、"必去"之类的词汇，这些字眼一看就让人忍不住点击，先转了再说。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第五招：留下悬念式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058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059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060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061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062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506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1809750"/>
            <a:ext cx="7075488" cy="45354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/>
              <a:t>第六招：热点式</a:t>
            </a:r>
            <a:endParaRPr lang="zh-CN" altLang="en-US"/>
          </a:p>
        </p:txBody>
      </p:sp>
      <p:sp>
        <p:nvSpPr>
          <p:cNvPr id="46082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3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4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5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6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608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1870075"/>
            <a:ext cx="6883400" cy="4398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8" name="文本框 3"/>
          <p:cNvSpPr txBox="1"/>
          <p:nvPr/>
        </p:nvSpPr>
        <p:spPr>
          <a:xfrm>
            <a:off x="8255000" y="1928813"/>
            <a:ext cx="3279775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结合最新的热点事件、节日、季节内容，标题直接说出主题，及时的将内容发出。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/>
              <a:t>第七招：反常理式</a:t>
            </a:r>
            <a:endParaRPr lang="zh-CN" altLang="en-US"/>
          </a:p>
        </p:txBody>
      </p:sp>
      <p:sp>
        <p:nvSpPr>
          <p:cNvPr id="47106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07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08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09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10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711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1870075"/>
            <a:ext cx="6924675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12" name="文本框 3"/>
          <p:cNvSpPr txBox="1"/>
          <p:nvPr/>
        </p:nvSpPr>
        <p:spPr>
          <a:xfrm>
            <a:off x="8013700" y="1809750"/>
            <a:ext cx="3730625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这种标题通常内容是反人们的常理，毋庸置疑，这种标题一定会吸引人的眼球。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招：主副标题式</a:t>
            </a:r>
            <a:endParaRPr lang="zh-CN" altLang="en-US"/>
          </a:p>
        </p:txBody>
      </p:sp>
      <p:sp>
        <p:nvSpPr>
          <p:cNvPr id="48130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131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132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133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134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813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1930400"/>
            <a:ext cx="6848475" cy="4405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6" name="文本框 3"/>
          <p:cNvSpPr txBox="1"/>
          <p:nvPr/>
        </p:nvSpPr>
        <p:spPr>
          <a:xfrm>
            <a:off x="8675688" y="2109788"/>
            <a:ext cx="2540000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主标题两个字，点题之笔，引人注目然后副标题详细说明主要内容。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/>
              <a:t>第八招：数字式</a:t>
            </a:r>
            <a:endParaRPr lang="zh-CN" altLang="en-US"/>
          </a:p>
        </p:txBody>
      </p:sp>
      <p:sp>
        <p:nvSpPr>
          <p:cNvPr id="49154" name="等腰三角形 15"/>
          <p:cNvSpPr/>
          <p:nvPr/>
        </p:nvSpPr>
        <p:spPr>
          <a:xfrm>
            <a:off x="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D50D2A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155" name="等腰三角形 16"/>
          <p:cNvSpPr/>
          <p:nvPr/>
        </p:nvSpPr>
        <p:spPr>
          <a:xfrm>
            <a:off x="913130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05596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156" name="等腰三角形 17"/>
          <p:cNvSpPr/>
          <p:nvPr/>
        </p:nvSpPr>
        <p:spPr>
          <a:xfrm>
            <a:off x="228282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099F3B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157" name="等腰三角形 18"/>
          <p:cNvSpPr/>
          <p:nvPr/>
        </p:nvSpPr>
        <p:spPr>
          <a:xfrm>
            <a:off x="4565650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8D44AD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158" name="等腰三角形 19"/>
          <p:cNvSpPr/>
          <p:nvPr/>
        </p:nvSpPr>
        <p:spPr>
          <a:xfrm>
            <a:off x="6848475" y="6443663"/>
            <a:ext cx="3060700" cy="414337"/>
          </a:xfrm>
          <a:prstGeom prst="triangle">
            <a:avLst>
              <a:gd name="adj" fmla="val 50000"/>
            </a:avLst>
          </a:prstGeom>
          <a:solidFill>
            <a:srgbClr val="CB5518">
              <a:alpha val="50194"/>
            </a:srgbClr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915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75" y="1930400"/>
            <a:ext cx="6843713" cy="4364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60" name="文本框 3"/>
          <p:cNvSpPr txBox="1"/>
          <p:nvPr/>
        </p:nvSpPr>
        <p:spPr>
          <a:xfrm>
            <a:off x="7272338" y="1989138"/>
            <a:ext cx="4029075" cy="1189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数字概括型，让人首先反应知识含量高，而且想要迫切知道到底是哪几点，这种类型简单明了，也非常有利于手机阅读。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9119</Words>
  <Application>WPS 演示</Application>
  <PresentationFormat>宽屏</PresentationFormat>
  <Paragraphs>513</Paragraphs>
  <Slides>47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61" baseType="lpstr">
      <vt:lpstr>Arial</vt:lpstr>
      <vt:lpstr>宋体</vt:lpstr>
      <vt:lpstr>Wingdings</vt:lpstr>
      <vt:lpstr>Calibri Light</vt:lpstr>
      <vt:lpstr>Calibri</vt:lpstr>
      <vt:lpstr>微软雅黑 Light</vt:lpstr>
      <vt:lpstr>方正兰亭粗黑_GBK</vt:lpstr>
      <vt:lpstr>黑体</vt:lpstr>
      <vt:lpstr>Meiryo</vt:lpstr>
      <vt:lpstr>Yu Gothic UI</vt:lpstr>
      <vt:lpstr>方正中等线简体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水晶球和历史</vt:lpstr>
      <vt:lpstr>问题与恐惧</vt:lpstr>
      <vt:lpstr>事实、虚构、秘密、真实和谎言</vt:lpstr>
      <vt:lpstr>交易技巧</vt:lpstr>
      <vt:lpstr>最好的和最坏的</vt:lpstr>
      <vt:lpstr>PowerPoint 演示文稿</vt:lpstr>
      <vt:lpstr>1. 抓着本文核心关键词</vt:lpstr>
      <vt:lpstr>2. 设置悬疑关键词</vt:lpstr>
      <vt:lpstr>3. 挑衅标题</vt:lpstr>
      <vt:lpstr>4. 转发内容无障碍，内容落差不大</vt:lpstr>
      <vt:lpstr>5. 从众心理</vt:lpstr>
      <vt:lpstr>6.数字抓人眼球</vt:lpstr>
      <vt:lpstr>7. 亮点</vt:lpstr>
      <vt:lpstr>PowerPoint 演示文稿</vt:lpstr>
      <vt:lpstr>第一招：提问反问式</vt:lpstr>
      <vt:lpstr>第二招：名人效应</vt:lpstr>
      <vt:lpstr>第三招：干货式</vt:lpstr>
      <vt:lpstr>第四招：强吸引式</vt:lpstr>
      <vt:lpstr>第五招：留下悬念式</vt:lpstr>
      <vt:lpstr>第六招：热点式</vt:lpstr>
      <vt:lpstr>第七招：反常理式</vt:lpstr>
      <vt:lpstr>第9招：主副标题式</vt:lpstr>
      <vt:lpstr>第八招：数字式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王海亮</dc:creator>
  <cp:lastModifiedBy>天渝美   璐璐</cp:lastModifiedBy>
  <cp:revision>80</cp:revision>
  <dcterms:created xsi:type="dcterms:W3CDTF">2014-09-18T01:18:00Z</dcterms:created>
  <dcterms:modified xsi:type="dcterms:W3CDTF">2021-12-24T07:01:53Z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254FA9C223354BC491F3C12F25366008</vt:lpwstr>
  </property>
</Properties>
</file>