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embeddedFontLst>
    <p:embeddedFont>
      <p:font typeface="华文细黑" panose="02010600040101010101" pitchFamily="2" charset="-122"/>
      <p:regular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Noto Sans SC" panose="020B0200000000000000" pitchFamily="34" charset="-122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15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9733" y="1302999"/>
            <a:ext cx="9732534" cy="227516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rmAutofit/>
          </a:bodyPr>
          <a:lstStyle/>
          <a:p>
            <a:pPr algn="ctr">
              <a:lnSpc>
                <a:spcPct val="114999"/>
              </a:lnSpc>
            </a:pPr>
            <a:r>
              <a:rPr lang="en-US" sz="5700" b="1" dirty="0" err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网络安全等级保护重大风险隐患</a:t>
            </a:r>
            <a:r>
              <a:rPr lang="zh-CN" altLang="en-US" sz="5700" b="1" dirty="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分析</a:t>
            </a:r>
            <a:r>
              <a:rPr lang="en-US" sz="5700" b="1" dirty="0" err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个人理解</a:t>
            </a:r>
            <a:endParaRPr lang="en-US" sz="5700" b="1" dirty="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  <p:extLst mod="1"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eyJfdGVtcGxhdGVEYXRhIjp7ImNvbnRlbnRUeXBlIjoiJHRpdGxlIiwibGluZUNvdW50IjoiMiIsIndvcmRDb3VudCI6IjEyIn0sInRhZyI6IiR0aXRsZSJ9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 dirty="0" err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  <a:endParaRPr lang="en-US" sz="1950" dirty="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5B30E-AF57-4D83-A379-89667AE3A3E0}"/>
              </a:ext>
            </a:extLst>
          </p:cNvPr>
          <p:cNvSpPr txBox="1"/>
          <p:nvPr/>
        </p:nvSpPr>
        <p:spPr>
          <a:xfrm>
            <a:off x="3371583" y="4876800"/>
            <a:ext cx="3638817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rgbClr val="D0D8D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仅供参考</a:t>
            </a:r>
            <a:endParaRPr lang="en-US" sz="1200" dirty="0">
              <a:solidFill>
                <a:srgbClr val="D0D8DB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  <p:extLst mod="1"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 mod="1">
    <p:ext uri="http://schemas.baidu.com/office/drawing/2023/templateData">
      <bd:templateData xmlns:bd="http://schemas.baidu.com/office/drawing/2023/templateData" xmlns="">eyJtZCI6Iue9kee7nOWuieWFqOetiee6p+S/neaKpOmHjeWkp+mjjumZqemakOaCo+ivhOS8sCIsInRwbGlkIjoiMzIiLCJ0cGxOYW1lIjoidGl0bGVfMzJzY2llbmNlMCIsImVkaXRlZCI6InRydWUifQ==</bd:templateData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安全通信网络重大风险隐患分析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eyJtZCI6IiMjIOWuieWFqOmAmuS/oee9kee7nOmjjumZqeWIhuaekCIsInRwbGlkIjoiMzIiLCJ0cGxOYW1lIjoiaDJ0aXRsZV8zMnNjaWVuY2UwIiwiZWRpdGVkIjoidHJ1ZSJ9</bd:templateData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139" y="4907596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AutoShape 3"/>
          <p:cNvSpPr/>
          <p:nvPr/>
        </p:nvSpPr>
        <p:spPr>
          <a:xfrm>
            <a:off x="965148" y="3145225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2493889" y="1358958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3283333" y="1796843"/>
            <a:ext cx="7497178" cy="97285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网络未按业务功能或安全等级划分独立区域，导致攻击者可横向移动。需部署防火墙/VLAN实现逻辑隔离，并定期验证访问控制策略有效性。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eyJfdGVtcGxhdGVEYXRhIjp7ImNvbnRlbnRUeXBlIjoiJGl0ZW0xX2MiLCJsaW5lQ291bnQiOiIzIiwid29yZENvdW50IjoiMzcifSwidGFnIjoiJGl0ZW0xX2MifQ==</bd:templateData>
          </p:ext>
        </p:extLst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6329" b="6329"/>
          <a:stretch>
            <a:fillRect/>
          </a:stretch>
        </p:blipFill>
        <p:spPr>
          <a:xfrm>
            <a:off x="1113196" y="1262384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6329" b="6329"/>
          <a:stretch>
            <a:fillRect/>
          </a:stretch>
        </p:blipFill>
        <p:spPr>
          <a:xfrm>
            <a:off x="9176895" y="3043110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6350" b="6350"/>
          <a:stretch>
            <a:fillRect/>
          </a:stretch>
        </p:blipFill>
        <p:spPr>
          <a:xfrm>
            <a:off x="1113196" y="4824531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eyJfdGVtcGxhdGVEYXRhIjp7ImNvbnRlbnRUeXBlIjoiJGltZzIifSwidGFnIjoiJGltZzIifQ==</bd:templateData>
          </p:ext>
        </p:extLst>
      </p:pic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网络架构缺陷（触发项3-7）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3273808" y="1404023"/>
            <a:ext cx="6148089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区域隔离失效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eyJfdGVtcGxhdGVEYXRhIjp7ImNvbnRlbnRUeXBlIjoiJGl0ZW0xX3RpdGxlIiwibGluZUNvdW50IjoiMSIsIndvcmRDb3VudCI6IjIyIn0sInRhZyI6IiRpdGVtMV90aXRsZSJ9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1530470" y="3566057"/>
            <a:ext cx="7497178" cy="97285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核心交换机、边界路由器等未实现冗余配置，存在服务中断风险。应通过双机热备、负载均衡等技术构建高可用架构，每年至少开展一次灾备演练。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eyJfdGVtcGxhdGVEYXRhIjp7ImNvbnRlbnRUeXBlIjoiJGl0ZW0yX2MiLCJsaW5lQ291bnQiOiIzIiwid29yZENvdW50IjoiMzcifSwidGFnIjoiJGl0ZW0yX2MifQ==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1520945" y="3173238"/>
            <a:ext cx="6148089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关键节点单点故障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eyJfdGVtcGxhdGVEYXRhIjp7ImNvbnRlbnRUeXBlIjoiJGl0ZW0yX3RpdGxlIiwibGluZUNvdW50IjoiMSIsIndvcmRDb3VudCI6IjIyIn0sInRhZyI6IiRpdGVtMl90aXRsZSJ9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3325984" y="5352046"/>
            <a:ext cx="7497178" cy="97285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未对访客Wi-Fi与企业内网进行物理隔离，且缺乏终端准入控制。建议采用802.1X认证、WPA3加密协议，并部署无线入侵检测系统（WIDS）实时监控。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eyJfdGVtcGxhdGVEYXRhIjp7ImNvbnRlbnRUeXBlIjoiJGl0ZW0zX2MiLCJsaW5lQ291bnQiOiIzIiwid29yZENvdW50IjoiMzcifSwidGFnIjoiJGl0ZW0zX2MifQ==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3316459" y="4959226"/>
            <a:ext cx="6148089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无线网络管控缺失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eyJfdGVtcGxhdGVEYXRhIjp7ImNvbnRlbnRUeXBlIjoiJGl0ZW0zX3RpdGxlIiwibGluZUNvdW50IjoiMSIsIndvcmRDb3VudCI6IjIyIn0sInRhZyI6IiRpdGVtM190aXRsZSJ9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9kee7nOaetuaehOe8uumZt++8iOinpuWPkemhuTMtN++8iVxuIyMjIOWMuuWfn+malOemu+WkseaViFxu572R57uc5pyq5oyJ5Lia5Yqh5Yqf6IO95oiW5a6J5YWo562J57qn5YiS5YiG54us56uL5Yy65Z+f77yM5a+86Ie05pS75Ye76ICF5Y+v5qiq5ZCR56e75Yqo44CC6ZyA6YOo572y6Ziy54Gr5aKZL1ZMQU7lrp7njrDpgLvovpHpmpTnprvvvIzlubblrprmnJ/pqozor4Horr/pl67mjqfliLbnrZbnlaXmnInmlYjmgKfjgIJcbiMjIyDlhbPplK7oioLngrnljZXngrnmlYXpmpxcbuaguOW/g+S6pOaNouacuuOAgei+ueeVjOi3r+eUseWZqOetieacquWunueOsOWGl+S9memFjee9ru+8jOWtmOWcqOacjeWKoeS4reaWremjjumZqeOAguW6lOmAmui/h+WPjOacuueDreWkh+OAgei0n+i9veWdh+ihoeetieaKgOacr+aehOW7uumrmOWPr+eUqOaetuaehO+8jOavj+W5tOiHs+WwkeW8gOWxleS4gOasoeeBvuWkh+a8lOe7g+OAglxuIyMjIOaXoOe6v+e9kee7nOeuoeaOp+e8uuWksVxu5pyq5a+56K6/5a6iV2ktRmnkuI7kvIHkuJrlhoXnvZHov5vooYzniannkIbpmpTnprvvvIzkuJTnvLrkuY/nu4jnq6/lh4blhaXmjqfliLbjgILlu7rorq7ph4fnlKg4MDIuMVjorqTor4HjgIFXUEEz5Yqg5a+G5Y2P6K6u77yM5bm26YOo572y5peg57q/5YWl5L615qOA5rWL57O757uf77yIV0lEU++8ieWunuaXtuebkeaOp+OAgiIsInRwbGlkIjoiMzIiLCJ0cGxOYW1lIjoibGlzdDNfaW1nNSIsImVkaXRlZCI6InRydWUifQ==</bd:templateData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/>
          </a:blip>
          <a:srcRect l="33199" r="33199"/>
          <a:stretch>
            <a:fillRect/>
          </a:stretch>
        </p:blipFill>
        <p:spPr>
          <a:xfrm>
            <a:off x="640619" y="1239230"/>
            <a:ext cx="2397494" cy="504477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通信传输加密失效（触发项8）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4" name="AutoShape 4"/>
          <p:cNvSpPr/>
          <p:nvPr/>
        </p:nvSpPr>
        <p:spPr>
          <a:xfrm>
            <a:off x="2651850" y="4787018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2651850" y="3018088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2651850" y="1237957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3729047" y="1165346"/>
            <a:ext cx="6286500" cy="69532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TLS协议版本过低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eyJfdGVtcGxhdGVEYXRhIjp7ImNvbnRlbnRUeXBlIjoiJGl0ZW0xX3RpdGxlIiwibGluZUNvdW50IjoiMSIsIndvcmRDb3VudCI6IjE5In0sInRhZyI6IiRpdGVtMV90aXRsZSJ9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3729047" y="1788061"/>
            <a:ext cx="8249905" cy="108144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仍使用SSLv3/TLS1.0等存在已知漏洞的协议。必须升级至TLS1.2及以上版本，禁用弱密码套件（如RC4、DES），并通过Qualys SSL Labs等工具定期扫描检测。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eyJfdGVtcGxhdGVEYXRhIjp7ImNvbnRlbnRUeXBlIjoiJGl0ZW0xX2MiLCJsaW5lQ291bnQiOiIzIiwid29yZENvdW50IjoiNDMifSwidGFnIjoiJGl0ZW0xX2MifQ==</bd:templateData>
          </p:ext>
        </p:extLst>
      </p:sp>
      <p:sp>
        <p:nvSpPr>
          <p:cNvPr id="9" name="AutoShape 9"/>
          <p:cNvSpPr/>
          <p:nvPr/>
        </p:nvSpPr>
        <p:spPr>
          <a:xfrm>
            <a:off x="3086434" y="478701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AutoShape 10"/>
          <p:cNvSpPr/>
          <p:nvPr/>
        </p:nvSpPr>
        <p:spPr>
          <a:xfrm>
            <a:off x="2368630" y="478701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1" name="AutoShape 11"/>
          <p:cNvSpPr/>
          <p:nvPr/>
        </p:nvSpPr>
        <p:spPr>
          <a:xfrm>
            <a:off x="3086434" y="301808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AutoShape 12"/>
          <p:cNvSpPr/>
          <p:nvPr/>
        </p:nvSpPr>
        <p:spPr>
          <a:xfrm>
            <a:off x="2368630" y="301808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3" name="AutoShape 13"/>
          <p:cNvSpPr/>
          <p:nvPr/>
        </p:nvSpPr>
        <p:spPr>
          <a:xfrm>
            <a:off x="3086434" y="1237957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4" name="AutoShape 14"/>
          <p:cNvSpPr/>
          <p:nvPr/>
        </p:nvSpPr>
        <p:spPr>
          <a:xfrm>
            <a:off x="2368630" y="1237957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2619589" y="4825850"/>
            <a:ext cx="765990" cy="472440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2619589" y="3056920"/>
            <a:ext cx="765990" cy="472440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7" name="TextBox 17"/>
          <p:cNvSpPr txBox="1"/>
          <p:nvPr/>
        </p:nvSpPr>
        <p:spPr>
          <a:xfrm>
            <a:off x="2619589" y="1276789"/>
            <a:ext cx="765990" cy="472440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3729047" y="2951620"/>
            <a:ext cx="6286500" cy="69532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证书管理混乱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eyJfdGVtcGxhdGVEYXRhIjp7ImNvbnRlbnRUeXBlIjoiJGl0ZW0yX3RpdGxlIiwibGluZUNvdW50IjoiMSIsIndvcmRDb3VudCI6IjE5In0sInRhZyI6IiRpdGVtMl90aXRsZSJ9</bd:templateData>
          </p:ext>
        </p:extLst>
      </p:sp>
      <p:sp>
        <p:nvSpPr>
          <p:cNvPr id="19" name="TextBox 19"/>
          <p:cNvSpPr txBox="1"/>
          <p:nvPr/>
        </p:nvSpPr>
        <p:spPr>
          <a:xfrm>
            <a:off x="3729047" y="3574334"/>
            <a:ext cx="8249905" cy="108144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存在自签名证书未纳入统一管理、过期证书未及时更换等问题。应建立证书生命周期管理平台，设置自动续期提醒，对互联网暴露证书实施OCSP装订检查。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eyJfdGVtcGxhdGVEYXRhIjp7ImNvbnRlbnRUeXBlIjoiJGl0ZW0yX2MiLCJsaW5lQ291bnQiOiIzIiwid29yZENvdW50IjoiNDMifSwidGFnIjoiJGl0ZW0yX2MifQ==</bd:templateData>
          </p:ext>
        </p:extLst>
      </p:sp>
      <p:sp>
        <p:nvSpPr>
          <p:cNvPr id="20" name="TextBox 20"/>
          <p:cNvSpPr txBox="1"/>
          <p:nvPr/>
        </p:nvSpPr>
        <p:spPr>
          <a:xfrm>
            <a:off x="3729047" y="4737324"/>
            <a:ext cx="6286500" cy="69532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跨网传输明文风险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eyJfdGVtcGxhdGVEYXRhIjp7ImNvbnRlbnRUeXBlIjoiJGl0ZW0zX3RpdGxlIiwibGluZUNvdW50IjoiMSIsIndvcmRDb3VudCI6IjE5In0sInRhZyI6IiRpdGVtM190aXRsZSJ9</bd:templateData>
          </p:ext>
        </p:extLst>
      </p:sp>
      <p:sp>
        <p:nvSpPr>
          <p:cNvPr id="21" name="TextBox 21"/>
          <p:cNvSpPr txBox="1"/>
          <p:nvPr/>
        </p:nvSpPr>
        <p:spPr>
          <a:xfrm>
            <a:off x="3729047" y="5360039"/>
            <a:ext cx="8249905" cy="108144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业务系统间API调用未启用HTTPS或VPN通道。需强制实施传输层加密，如使用VPN，对金融、政务等敏感数据额外采用国密SM4算法进行应用层加密。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eyJfdGVtcGxhdGVEYXRhIjp7ImNvbnRlbnRUeXBlIjoiJGl0ZW0zX2MiLCJsaW5lQ291bnQiOiIzIiwid29yZENvdW50IjoiNDMifSwidGFnIjoiJGl0ZW0zX2MifQ==</bd:templateData>
          </p:ext>
        </p:extLst>
      </p:sp>
      <p:sp>
        <p:nvSpPr>
          <p:cNvPr id="22" name="TextBox 22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AmuS/oeS8oOi+k+WKoOWvhuWkseaViO+8iOinpuWPkemhuTjvvIlcbiMjIyBUTFPljY/orq7niYjmnKzov4fkvY5cbuS7jeS9v+eUqFNTTHYzL1RMUzEuMOetieWtmOWcqOW3suefpea8j+a0nueahOWNj+iuruOAguW/hemhu+WNh+e6p+iHs1RMUzEuMuWPiuS7peS4iueJiOacrO+8jOemgeeUqOW8seWvhueggeWll+S7tu+8iOWmglJDNOOAgURFU++8ie+8jOW5tumAmui/h1F1YWx5cyBTU0wgTGFic+etieW3peWFt+Wumuacn+aJq+aPj+ajgOa1i+OAglxuIyMjIOivgeS5pueuoeeQhua3t+S5sVxu5a2Y5Zyo6Ieq562+5ZCN6K+B5Lmm5pyq57qz5YWl57uf5LiA566h55CG44CB6L+H5pyf6K+B5Lmm5pyq5Y+K5pe25pu05o2i562J6Zeu6aKY44CC5bqU5bu656uL6K+B5Lmm55Sf5ZG95ZGo5pyf566h55CG5bmz5Y+w77yM6K6+572u6Ieq5Yqo57ut5pyf5o+Q6YaS77yM5a+55LqS6IGU572R5pq06Zyy6K+B5Lmm5a6e5pa9T0NTUOijheiuouajgOafpeOAglxuIyMjIOi3qOe9keS8oOi+k+aYjuaWh+mjjumZqVxu5Lia5Yqh57O757uf6Ze0QVBJ6LCD55So5pyq5ZCv55SoSFRUUFPmiJZWUE7pgJrpgZPjgILpnIDlvLrliLblrp7mlr3kvKDovpPlsYLliqDlr4bvvIzlr7nph5Hono3jgIHmlL/liqHnrYnmlY/mhJ/mlbDmja7pop3lpJbph4fnlKjlm73lr4ZTTTTnrpfms5Xov5vooYzlupTnlKjlsYLliqDlr4bjgIIiLCJ0cGxpZCI6IjMyIiwidHBsTmFtZSI6Imxpc3QzX0ltZzciLCJlZGl0ZWQiOiJ0cnVlIn0=</bd:templateData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8633" y="393436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AutoShape 3"/>
          <p:cNvSpPr/>
          <p:nvPr/>
        </p:nvSpPr>
        <p:spPr>
          <a:xfrm>
            <a:off x="578633" y="148945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云平台安全能力缺失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5" name="AutoShape 5"/>
          <p:cNvSpPr/>
          <p:nvPr/>
        </p:nvSpPr>
        <p:spPr>
          <a:xfrm>
            <a:off x="6698935" y="1489452"/>
            <a:ext cx="2914650" cy="2914650"/>
          </a:xfrm>
          <a:prstGeom prst="rect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9780389" y="1489452"/>
            <a:ext cx="1714500" cy="2914650"/>
          </a:xfrm>
          <a:prstGeom prst="rect">
            <a:avLst/>
          </a:prstGeom>
          <a:solidFill>
            <a:schemeClr val="accent2">
              <a:alpha val="2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AutoShape 7"/>
          <p:cNvSpPr/>
          <p:nvPr/>
        </p:nvSpPr>
        <p:spPr>
          <a:xfrm>
            <a:off x="6698935" y="4585077"/>
            <a:ext cx="2914650" cy="1619250"/>
          </a:xfrm>
          <a:prstGeom prst="rect">
            <a:avLst/>
          </a:prstGeom>
          <a:solidFill>
            <a:schemeClr val="accent4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AutoShape 8"/>
          <p:cNvSpPr/>
          <p:nvPr/>
        </p:nvSpPr>
        <p:spPr>
          <a:xfrm>
            <a:off x="9780389" y="4585077"/>
            <a:ext cx="1714500" cy="1619250"/>
          </a:xfrm>
          <a:prstGeom prst="rect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784660" y="1575177"/>
            <a:ext cx="2743200" cy="274320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/>
          </a:blip>
          <a:srcRect t="23611" b="23611"/>
          <a:stretch>
            <a:fillRect/>
          </a:stretch>
        </p:blipFill>
        <p:spPr>
          <a:xfrm>
            <a:off x="6784660" y="4670802"/>
            <a:ext cx="2743200" cy="144780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eyJfdGVtcGxhdGVEYXRhIjp7ImNvbnRlbnRUeXBlIjoiJGltZzIifSwidGFnIjoiJGltZzIifQ==</bd:templateData>
          </p:ext>
        </p:extLst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/>
          </a:blip>
          <a:srcRect l="21875" r="21875"/>
          <a:stretch>
            <a:fillRect/>
          </a:stretch>
        </p:blipFill>
        <p:spPr>
          <a:xfrm>
            <a:off x="9866114" y="1575177"/>
            <a:ext cx="1543050" cy="274320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12" name="AutoShape 12"/>
          <p:cNvSpPr/>
          <p:nvPr/>
        </p:nvSpPr>
        <p:spPr>
          <a:xfrm>
            <a:off x="9866114" y="4670802"/>
            <a:ext cx="1543050" cy="1447800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3" name="Freeform 13"/>
          <p:cNvSpPr/>
          <p:nvPr/>
        </p:nvSpPr>
        <p:spPr>
          <a:xfrm>
            <a:off x="10232888" y="5037575"/>
            <a:ext cx="809504" cy="80950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800" y="79486"/>
                </a:moveTo>
                <a:cubicBezTo>
                  <a:pt x="152800" y="79486"/>
                  <a:pt x="133750" y="38891"/>
                  <a:pt x="90888" y="38891"/>
                </a:cubicBezTo>
                <a:cubicBezTo>
                  <a:pt x="44053" y="38891"/>
                  <a:pt x="19450" y="78581"/>
                  <a:pt x="19450" y="118262"/>
                </a:cubicBezTo>
                <a:cubicBezTo>
                  <a:pt x="19450" y="184147"/>
                  <a:pt x="152800" y="265900"/>
                  <a:pt x="152800" y="265900"/>
                </a:cubicBezTo>
                <a:cubicBezTo>
                  <a:pt x="152800" y="265900"/>
                  <a:pt x="285350" y="184937"/>
                  <a:pt x="285350" y="118262"/>
                </a:cubicBezTo>
                <a:cubicBezTo>
                  <a:pt x="285350" y="77781"/>
                  <a:pt x="259956" y="38891"/>
                  <a:pt x="214713" y="38891"/>
                </a:cubicBezTo>
                <a:cubicBezTo>
                  <a:pt x="169469" y="38891"/>
                  <a:pt x="152800" y="79486"/>
                  <a:pt x="152800" y="79486"/>
                </a:cubicBezTo>
              </a:path>
            </a:pathLst>
          </a:custGeom>
          <a:solidFill>
            <a:schemeClr val="accent1">
              <a:alpha val="100000"/>
              <a:lumMod val="5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1382164" y="1579985"/>
            <a:ext cx="2088193" cy="39730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99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多租户隔离失效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eyJfdGVtcGxhdGVEYXRhIjp7ImNvbnRlbnRUeXBlIjoiJGl0ZW0xX3RpdGxlIiwibGluZUNvdW50IjoiMSIsIndvcmRDb3VudCI6IjgifSwidGFnIjoiJGl0ZW0xX3RpdGxlIn0=</bd:templateData>
          </p:ext>
        </p:extLst>
      </p:sp>
      <p:sp>
        <p:nvSpPr>
          <p:cNvPr id="15" name="AutoShape 15"/>
          <p:cNvSpPr/>
          <p:nvPr/>
        </p:nvSpPr>
        <p:spPr>
          <a:xfrm rot="5400000">
            <a:off x="667791" y="140029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756538" y="2137578"/>
            <a:ext cx="2527745" cy="1395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4999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云服务商未实现Hypervisor层隔离，导致租户间数据泄露，需审核云平台SLA中的隔离承诺，并通过VXLAN或SDN技术强化虚拟网络分段。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eyJfdGVtcGxhdGVEYXRhIjp7ImNvbnRlbnRUeXBlIjoiJGl0ZW0xX2MiLCJsaW5lQ291bnQiOiI2Iiwid29yZENvdW50IjoiMTQifSwidGFnIjoiJGl0ZW0xX2MifQ==</bd:templateData>
          </p:ext>
        </p:extLst>
      </p:sp>
      <p:sp>
        <p:nvSpPr>
          <p:cNvPr id="17" name="AutoShape 17"/>
          <p:cNvSpPr/>
          <p:nvPr/>
        </p:nvSpPr>
        <p:spPr>
          <a:xfrm rot="5400000">
            <a:off x="658476" y="140960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597683" y="1575177"/>
            <a:ext cx="559462" cy="340994"/>
          </a:xfrm>
          <a:prstGeom prst="rect">
            <a:avLst/>
          </a:prstGeom>
          <a:ln/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eyJfdGVtcGxhdGVEYXRhIjp7ImxpbmVDb3VudCI6IjEiLCJ3b3JkQ291bnQiOiIxIn0sInRhZyI6Im5vRWRpdCJ9</bd:templateData>
          </p:ext>
        </p:extLst>
      </p:sp>
      <p:sp>
        <p:nvSpPr>
          <p:cNvPr id="19" name="AutoShape 19"/>
          <p:cNvSpPr/>
          <p:nvPr/>
        </p:nvSpPr>
        <p:spPr>
          <a:xfrm>
            <a:off x="3628068" y="148945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20" name="TextBox 20"/>
          <p:cNvSpPr txBox="1"/>
          <p:nvPr/>
        </p:nvSpPr>
        <p:spPr>
          <a:xfrm>
            <a:off x="4431599" y="1579985"/>
            <a:ext cx="2037145" cy="39730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99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安全组配置错误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eyJfdGVtcGxhdGVEYXRhIjp7ImNvbnRlbnRUeXBlIjoiJGl0ZW0yX3RpdGxlIiwibGluZUNvdW50IjoiMSIsIndvcmRDb3VudCI6IjgifSwidGFnIjoiJGl0ZW0yX3RpdGxlIn0=</bd:templateData>
          </p:ext>
        </p:extLst>
      </p:sp>
      <p:sp>
        <p:nvSpPr>
          <p:cNvPr id="21" name="AutoShape 21"/>
          <p:cNvSpPr/>
          <p:nvPr/>
        </p:nvSpPr>
        <p:spPr>
          <a:xfrm rot="5400000">
            <a:off x="3717225" y="140029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2">
              <a:alpha val="2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22" name="TextBox 22"/>
          <p:cNvSpPr txBox="1"/>
          <p:nvPr/>
        </p:nvSpPr>
        <p:spPr>
          <a:xfrm>
            <a:off x="3805973" y="2137578"/>
            <a:ext cx="2527745" cy="1395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4999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开放22/3389等管理端口到0.0.0.0/0，应遵循最小开放原则，结合网络ACL和主机防火墙实施多层防御，启用VPC流日志审计异常连接。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eyJfdGVtcGxhdGVEYXRhIjp7ImNvbnRlbnRUeXBlIjoiJGl0ZW0yX2MiLCJsaW5lQ291bnQiOiI2Iiwid29yZENvdW50IjoiMTQifSwidGFnIjoiJGl0ZW0yX2MifQ==</bd:templateData>
          </p:ext>
        </p:extLst>
      </p:sp>
      <p:sp>
        <p:nvSpPr>
          <p:cNvPr id="23" name="AutoShape 23"/>
          <p:cNvSpPr/>
          <p:nvPr/>
        </p:nvSpPr>
        <p:spPr>
          <a:xfrm rot="5400000">
            <a:off x="3707910" y="140960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2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24" name="TextBox 24"/>
          <p:cNvSpPr txBox="1"/>
          <p:nvPr/>
        </p:nvSpPr>
        <p:spPr>
          <a:xfrm>
            <a:off x="1382164" y="4024895"/>
            <a:ext cx="2037145" cy="39730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99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无服务化组件暴露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eyJfdGVtcGxhdGVEYXRhIjp7ImNvbnRlbnRUeXBlIjoiJGl0ZW0zX3RpdGxlIiwibGluZUNvdW50IjoiMSIsIndvcmRDb3VudCI6IjgifSwidGFnIjoiJGl0ZW0zX3RpdGxlIn0=</bd:templateData>
          </p:ext>
        </p:extLst>
      </p:sp>
      <p:sp>
        <p:nvSpPr>
          <p:cNvPr id="25" name="AutoShape 25"/>
          <p:cNvSpPr/>
          <p:nvPr/>
        </p:nvSpPr>
        <p:spPr>
          <a:xfrm rot="5400000">
            <a:off x="667791" y="384520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3">
              <a:alpha val="2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26" name="TextBox 26"/>
          <p:cNvSpPr txBox="1"/>
          <p:nvPr/>
        </p:nvSpPr>
        <p:spPr>
          <a:xfrm>
            <a:off x="756538" y="4582488"/>
            <a:ext cx="2527745" cy="1395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4999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函数计算未设置权限边界，攻击者可通过API网关反向渗透，需配置严格的IAM角色策略，并启用运行时保护工具。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eyJfdGVtcGxhdGVEYXRhIjp7ImNvbnRlbnRUeXBlIjoiJGl0ZW0zX2MiLCJsaW5lQ291bnQiOiI2Iiwid29yZENvdW50IjoiMTQifSwidGFnIjoiJGl0ZW0zX2MifQ==</bd:templateData>
          </p:ext>
        </p:extLst>
      </p:sp>
      <p:sp>
        <p:nvSpPr>
          <p:cNvPr id="27" name="AutoShape 27"/>
          <p:cNvSpPr/>
          <p:nvPr/>
        </p:nvSpPr>
        <p:spPr>
          <a:xfrm rot="5400000">
            <a:off x="658476" y="385451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3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28" name="AutoShape 28"/>
          <p:cNvSpPr/>
          <p:nvPr/>
        </p:nvSpPr>
        <p:spPr>
          <a:xfrm>
            <a:off x="3628068" y="393436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29" name="TextBox 29"/>
          <p:cNvSpPr txBox="1"/>
          <p:nvPr/>
        </p:nvSpPr>
        <p:spPr>
          <a:xfrm>
            <a:off x="4431599" y="4024895"/>
            <a:ext cx="2037145" cy="39730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599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影子IT风险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eyJfdGVtcGxhdGVEYXRhIjp7ImNvbnRlbnRUeXBlIjoiJGl0ZW00X3RpdGxlIiwibGluZUNvdW50IjoiMSIsIndvcmRDb3VudCI6IjgifSwidGFnIjoiJGl0ZW00X3RpdGxlIn0=</bd:templateData>
          </p:ext>
        </p:extLst>
      </p:sp>
      <p:sp>
        <p:nvSpPr>
          <p:cNvPr id="30" name="AutoShape 30"/>
          <p:cNvSpPr/>
          <p:nvPr/>
        </p:nvSpPr>
        <p:spPr>
          <a:xfrm rot="5400000">
            <a:off x="3717225" y="384520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4">
              <a:alpha val="2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1" name="TextBox 31"/>
          <p:cNvSpPr txBox="1"/>
          <p:nvPr/>
        </p:nvSpPr>
        <p:spPr>
          <a:xfrm>
            <a:off x="3805973" y="4582488"/>
            <a:ext cx="2527745" cy="1395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4999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业务部门擅自使用未审批的SaaS服务（如员工私建Slack频道传输敏感数据），应部署CASB云访问安全代理，实施DLP数据泄露防护策略，并与HR制度联动处罚违规行为。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eyJfdGVtcGxhdGVEYXRhIjp7ImNvbnRlbnRUeXBlIjoiJGl0ZW00X2MiLCJsaW5lQ291bnQiOiI2Iiwid29yZENvdW50IjoiMTQifSwidGFnIjoiJGl0ZW00X2MifQ==</bd:templateData>
          </p:ext>
        </p:extLst>
      </p:sp>
      <p:sp>
        <p:nvSpPr>
          <p:cNvPr id="32" name="AutoShape 32"/>
          <p:cNvSpPr/>
          <p:nvPr/>
        </p:nvSpPr>
        <p:spPr>
          <a:xfrm rot="5400000">
            <a:off x="3707910" y="385451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4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3" name="TextBox 33"/>
          <p:cNvSpPr txBox="1"/>
          <p:nvPr/>
        </p:nvSpPr>
        <p:spPr>
          <a:xfrm>
            <a:off x="3647118" y="1575177"/>
            <a:ext cx="559462" cy="340994"/>
          </a:xfrm>
          <a:prstGeom prst="rect">
            <a:avLst/>
          </a:prstGeom>
          <a:ln/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eyJfdGVtcGxhdGVEYXRhIjp7ImxpbmVDb3VudCI6IjEiLCJ3b3JkQ291bnQiOiIxIn0sInRhZyI6Im5vRWRpdCJ9</bd:templateData>
          </p:ext>
        </p:extLst>
      </p:sp>
      <p:sp>
        <p:nvSpPr>
          <p:cNvPr id="34" name="TextBox 34"/>
          <p:cNvSpPr txBox="1"/>
          <p:nvPr/>
        </p:nvSpPr>
        <p:spPr>
          <a:xfrm>
            <a:off x="597683" y="4020087"/>
            <a:ext cx="559462" cy="340994"/>
          </a:xfrm>
          <a:prstGeom prst="rect">
            <a:avLst/>
          </a:prstGeom>
          <a:ln/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eyJfdGVtcGxhdGVEYXRhIjp7ImxpbmVDb3VudCI6IjEiLCJ3b3JkQ291bnQiOiIxIn0sInRhZyI6Im5vRWRpdCJ9</bd:templateData>
          </p:ext>
        </p:extLst>
      </p:sp>
      <p:sp>
        <p:nvSpPr>
          <p:cNvPr id="35" name="TextBox 35"/>
          <p:cNvSpPr txBox="1"/>
          <p:nvPr/>
        </p:nvSpPr>
        <p:spPr>
          <a:xfrm>
            <a:off x="3647118" y="4020087"/>
            <a:ext cx="559462" cy="340994"/>
          </a:xfrm>
          <a:prstGeom prst="rect">
            <a:avLst/>
          </a:prstGeom>
          <a:ln/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eyJfdGVtcGxhdGVEYXRhIjp7ImxpbmVDb3VudCI6IjEiLCJ3b3JkQ291bnQiOiIxIn0sInRhZyI6Im5vRWRpdCJ9</bd:templateData>
          </p:ext>
        </p:extLst>
      </p:sp>
      <p:sp>
        <p:nvSpPr>
          <p:cNvPr id="36" name="TextBox 36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S6keW5s+WPsOWuieWFqOiDveWKm+e8uuWksVxuIyMjIOWkmuenn+aIt+malOemu+WkseaViFxu5LqR5pyN5Yqh5ZWG5pyq5a6e546wSHlwZXJ2aXNvcuWxgumalOemu++8iOWmgjIwMTnlubRBV1MgTml0cm/ns7vnu5/mvI/mtJ7vvInvvIzlr7zoh7Tnp5/miLfpl7TmlbDmja7ms4TpnLLvvIzpnIDlrqHmoLjkupHlubPlj7BTTEHkuK3nmoTpmpTnprvmib/or7rvvIzlubbpgJrov4dWWExBTuaIllNETuaKgOacr+W8uuWMluiZmuaLn+e9kee7nOWIhuauteOAglxuIyMjIOWuieWFqOe7hOmFjee9rumUmeivr1xu5byA5pS+MjIvMzM4OeetieeuoeeQhuerr+WPo+WIsDAuMC4wLjAvMO+8iOWmgjIwMjLlubTpmL/ph4zkupFFQ1Pmibnph4/lhaXkvrXkuovku7bvvInvvIzlupTpgbXlvqrmnIDlsI/lvIDmlL7ljp/liJnvvIznu5PlkIjnvZHnu5xBQ0zlkozkuLvmnLrpmLLngavlopnlrp7mlr3lpJrlsYLpmLLlvqHvvIzlkK/nlKhWUEPmtYHml6Xlv5flrqHorqHlvILluLjov57mjqXjgIJcbiMjIyDml6DmnI3liqHljJbnu4Tku7bmmrTpnLJcbuWHveaVsOiuoeeul++8iOWmgkFXUyBMYW1iZGHvvInmnKrorr7nva7mnYPpmZDovrnnlYzvvIzmlLvlh7vogIXlj6/pgJrov4dBUEnnvZHlhbPlj43lkJHmuJfpgI/vvIzpnIDphY3nva7kuKXmoLznmoRJQU3op5LoibLnrZbnlaXvvIzlubblkK/nlKjov5DooYzml7bkv53miqTlt6XlhbfvvIjlpoJQcmlzbWEgQ2xvdWTvvInjgIJcbiMjIyDlvbHlrZBJVOmjjumZqVxu5Lia5Yqh6YOo6Zeo5pOF6Ieq5L2/55So5pyq5a6h5om555qEU2FhU+acjeWKoe+8iOWmguWRmOW3peengeW7ulNsYWNr6aKR6YGT5Lyg6L6T5pWP5oSf5pWw5o2u77yJ77yM5bqU6YOo572yQ0FTQuS6keiuv+mXruWuieWFqOS7o+eQhu+8jOWunuaWvURMUOaVsOaNruazhOmcsumYsuaKpOetlueVpe+8jOW5tuS4jkhS5Yi25bqm6IGU5Yqo5aSE572a6L+d6KeE6KGM5Li644CCIiwidHBsaWQiOiIzMiIsInRwbE5hbWUiOiJsaXN0NF8yMDI1MDcwMzE4IiwiZWRpdGVkIjoidHJ1ZSJ9</bd:templateData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安全区域边界风险分析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eyJtZCI6IiMjIOWuieWFqOWMuuWfn+i+ueeVjOmjjumZqeWIhuaekCIsInRwbGlkIjoiMzIiLCJ0cGxOYW1lIjoiaDJ0aXRsZV8zMnNjaWVuY2UwIiwiZWRpdGVkIjoidHJ1ZSJ9</bd:templateData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边界防护漏洞（触发项9-10）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3" name="AutoShape 3"/>
          <p:cNvSpPr/>
          <p:nvPr/>
        </p:nvSpPr>
        <p:spPr>
          <a:xfrm>
            <a:off x="1631112" y="3659751"/>
            <a:ext cx="9794053" cy="938177"/>
          </a:xfrm>
          <a:prstGeom prst="roundRect">
            <a:avLst>
              <a:gd name="adj" fmla="val 1419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3432606" y="4277173"/>
            <a:ext cx="8425779" cy="19050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1869237" y="3190273"/>
            <a:ext cx="4575619" cy="45473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l">
              <a:defRPr/>
            </a:pPr>
            <a:r>
              <a:rPr lang="en-US" sz="217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边界设备策略配置错误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eyJfdGVtcGxhdGVEYXRhIjp7ImNvbnRlbnRUeXBlIjoiJGl0ZW0yX3RpdGxlIiwibGluZUNvdW50IjoiMSIsIndvcmRDb3VudCI6IjE0In0sInRhZyI6IiRpdGVtMl90aXRsZSJ9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1869237" y="3754409"/>
            <a:ext cx="7580348" cy="735736"/>
          </a:xfrm>
          <a:prstGeom prst="rect">
            <a:avLst/>
          </a:prstGeom>
          <a:ln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防火墙ACL规则存在"any to any"的宽松策略，或未关闭默认管理端口（如SSH/Telnet），攻击者可利用此漏洞横向移动。建议采用最小化授权原则，定期审计规则有效性。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eyJfdGVtcGxhdGVEYXRhIjp7ImNvbnRlbnRUeXBlIjoiJGl0ZW0yX2MiLCJsaW5lQ291bnQiOiIyIiwid29yZENvdW50IjoiNDIifSwidGFnIjoiJGl0ZW0yX2MifQ==</bd:templateData>
          </p:ext>
        </p:extLst>
      </p:sp>
      <p:sp>
        <p:nvSpPr>
          <p:cNvPr id="7" name="AutoShape 7"/>
          <p:cNvSpPr/>
          <p:nvPr/>
        </p:nvSpPr>
        <p:spPr>
          <a:xfrm>
            <a:off x="689680" y="5302272"/>
            <a:ext cx="9794053" cy="938177"/>
          </a:xfrm>
          <a:prstGeom prst="roundRect">
            <a:avLst>
              <a:gd name="adj" fmla="val 1419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AutoShape 8"/>
          <p:cNvSpPr/>
          <p:nvPr/>
        </p:nvSpPr>
        <p:spPr>
          <a:xfrm>
            <a:off x="2491174" y="5919694"/>
            <a:ext cx="8425779" cy="19050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grpSp>
        <p:nvGrpSpPr>
          <p:cNvPr id="9" name="Group 9"/>
          <p:cNvGrpSpPr/>
          <p:nvPr/>
        </p:nvGrpSpPr>
        <p:grpSpPr>
          <a:xfrm>
            <a:off x="689680" y="4909711"/>
            <a:ext cx="2015694" cy="931500"/>
            <a:chOff x="689680" y="4909711"/>
            <a:chExt cx="2015694" cy="931500"/>
          </a:xfrm>
        </p:grpSpPr>
        <p:sp>
          <p:nvSpPr>
            <p:cNvPr id="10" name="AutoShape 10"/>
            <p:cNvSpPr/>
            <p:nvPr/>
          </p:nvSpPr>
          <p:spPr>
            <a:xfrm>
              <a:off x="689680" y="4909711"/>
              <a:ext cx="1357328" cy="931500"/>
            </a:xfrm>
            <a:prstGeom prst="roundRect">
              <a:avLst>
                <a:gd name="adj" fmla="val 13809"/>
              </a:avLst>
            </a:prstGeom>
            <a:solidFill>
              <a:schemeClr val="accent3">
                <a:alpha val="100000"/>
                <a:lumMod val="75000"/>
              </a:schemeClr>
            </a:solidFill>
            <a:ln/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405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03</a:t>
              </a:r>
              <a:endParaRPr lang="en-US" sz="1100"/>
            </a:p>
          </p:txBody>
        </p:sp>
        <p:sp>
          <p:nvSpPr>
            <p:cNvPr id="11" name="AutoShape 11"/>
            <p:cNvSpPr/>
            <p:nvPr/>
          </p:nvSpPr>
          <p:spPr>
            <a:xfrm rot="5400000">
              <a:off x="1823857" y="5116783"/>
              <a:ext cx="881517" cy="518978"/>
            </a:xfrm>
            <a:prstGeom prst="triangle">
              <a:avLst>
                <a:gd name="adj" fmla="val 50000"/>
              </a:avLst>
            </a:prstGeom>
            <a:solidFill>
              <a:schemeClr val="accent3">
                <a:alpha val="100000"/>
                <a:lumMod val="75000"/>
              </a:schemeClr>
            </a:solidFill>
            <a:ln/>
          </p:spPr>
        </p:sp>
      </p:grpSp>
      <p:sp>
        <p:nvSpPr>
          <p:cNvPr id="12" name="AutoShape 12"/>
          <p:cNvSpPr/>
          <p:nvPr/>
        </p:nvSpPr>
        <p:spPr>
          <a:xfrm>
            <a:off x="2686088" y="4832794"/>
            <a:ext cx="4415933" cy="45473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l">
              <a:defRPr/>
            </a:pPr>
            <a:r>
              <a:rPr lang="en-US" sz="217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物理边界管控缺失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eyJfdGVtcGxhdGVEYXRhIjp7ImNvbnRlbnRUeXBlIjoiJGl0ZW0zX3RpdGxlIiwibGluZUNvdW50IjoiMSIsIndvcmRDb3VudCI6IjE0In0sInRhZyI6IiRpdGVtM190aXRsZSJ9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2686088" y="5396930"/>
            <a:ext cx="7580348" cy="735736"/>
          </a:xfrm>
          <a:prstGeom prst="rect">
            <a:avLst/>
          </a:prstGeom>
          <a:ln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数据中心或机房未实施门禁系统、视频监控等物理防护措施，存在未授权人员接触核心设备的风险。应建立双因素认证的电子门禁系统，并保留90天以上监控录像。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eyJfdGVtcGxhdGVEYXRhIjp7ImNvbnRlbnRUeXBlIjoiJGl0ZW0zX2MiLCJsaW5lQ291bnQiOiIyIiwid29yZENvdW50IjoiNDIifSwidGFnIjoiJGl0ZW0zX2MifQ==</bd:templateData>
          </p:ext>
        </p:extLst>
      </p:sp>
      <p:grpSp>
        <p:nvGrpSpPr>
          <p:cNvPr id="14" name="Group 14"/>
          <p:cNvGrpSpPr/>
          <p:nvPr/>
        </p:nvGrpSpPr>
        <p:grpSpPr>
          <a:xfrm>
            <a:off x="9411314" y="3267190"/>
            <a:ext cx="2013852" cy="931500"/>
            <a:chOff x="9411314" y="3267190"/>
            <a:chExt cx="2013852" cy="931500"/>
          </a:xfrm>
        </p:grpSpPr>
        <p:sp>
          <p:nvSpPr>
            <p:cNvPr id="15" name="AutoShape 15"/>
            <p:cNvSpPr/>
            <p:nvPr/>
          </p:nvSpPr>
          <p:spPr>
            <a:xfrm>
              <a:off x="10067838" y="3267190"/>
              <a:ext cx="1357328" cy="931500"/>
            </a:xfrm>
            <a:prstGeom prst="roundRect">
              <a:avLst>
                <a:gd name="adj" fmla="val 13809"/>
              </a:avLst>
            </a:prstGeom>
            <a:solidFill>
              <a:schemeClr val="accent2">
                <a:alpha val="100000"/>
                <a:lumMod val="75000"/>
              </a:schemeClr>
            </a:solidFill>
            <a:ln/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405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02</a:t>
              </a:r>
              <a:endParaRPr lang="en-US" sz="1100"/>
            </a:p>
          </p:txBody>
        </p:sp>
        <p:sp>
          <p:nvSpPr>
            <p:cNvPr id="16" name="AutoShape 16"/>
            <p:cNvSpPr/>
            <p:nvPr/>
          </p:nvSpPr>
          <p:spPr>
            <a:xfrm rot="5400000" flipH="1" flipV="1">
              <a:off x="9411314" y="3474262"/>
              <a:ext cx="881517" cy="518978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alpha val="100000"/>
                <a:lumMod val="75000"/>
              </a:schemeClr>
            </a:solidFill>
            <a:ln/>
          </p:spPr>
        </p:sp>
      </p:grpSp>
      <p:sp>
        <p:nvSpPr>
          <p:cNvPr id="17" name="AutoShape 17"/>
          <p:cNvSpPr/>
          <p:nvPr/>
        </p:nvSpPr>
        <p:spPr>
          <a:xfrm>
            <a:off x="689680" y="1836673"/>
            <a:ext cx="9794053" cy="938177"/>
          </a:xfrm>
          <a:prstGeom prst="roundRect">
            <a:avLst>
              <a:gd name="adj" fmla="val 1419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8" name="AutoShape 18"/>
          <p:cNvSpPr/>
          <p:nvPr/>
        </p:nvSpPr>
        <p:spPr>
          <a:xfrm>
            <a:off x="2491174" y="2454095"/>
            <a:ext cx="8425779" cy="19050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grpSp>
        <p:nvGrpSpPr>
          <p:cNvPr id="19" name="Group 19"/>
          <p:cNvGrpSpPr/>
          <p:nvPr/>
        </p:nvGrpSpPr>
        <p:grpSpPr>
          <a:xfrm>
            <a:off x="689680" y="1444112"/>
            <a:ext cx="2015694" cy="931500"/>
            <a:chOff x="689680" y="1444112"/>
            <a:chExt cx="2015694" cy="931500"/>
          </a:xfrm>
        </p:grpSpPr>
        <p:sp>
          <p:nvSpPr>
            <p:cNvPr id="20" name="AutoShape 20"/>
            <p:cNvSpPr/>
            <p:nvPr/>
          </p:nvSpPr>
          <p:spPr>
            <a:xfrm>
              <a:off x="689680" y="1444112"/>
              <a:ext cx="1357328" cy="931500"/>
            </a:xfrm>
            <a:prstGeom prst="roundRect">
              <a:avLst>
                <a:gd name="adj" fmla="val 13809"/>
              </a:avLst>
            </a:prstGeom>
            <a:solidFill>
              <a:schemeClr val="accent1">
                <a:alpha val="100000"/>
              </a:schemeClr>
            </a:solidFill>
            <a:ln/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405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01</a:t>
              </a:r>
              <a:endParaRPr lang="en-US" sz="1100"/>
            </a:p>
          </p:txBody>
        </p:sp>
        <p:sp>
          <p:nvSpPr>
            <p:cNvPr id="21" name="AutoShape 21"/>
            <p:cNvSpPr/>
            <p:nvPr/>
          </p:nvSpPr>
          <p:spPr>
            <a:xfrm rot="5400000">
              <a:off x="1823857" y="1651184"/>
              <a:ext cx="881517" cy="518978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100000"/>
              </a:schemeClr>
            </a:solidFill>
            <a:ln/>
          </p:spPr>
        </p:sp>
      </p:grpSp>
      <p:sp>
        <p:nvSpPr>
          <p:cNvPr id="22" name="AutoShape 22"/>
          <p:cNvSpPr/>
          <p:nvPr/>
        </p:nvSpPr>
        <p:spPr>
          <a:xfrm>
            <a:off x="2686088" y="1367195"/>
            <a:ext cx="4336090" cy="45473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l">
              <a:defRPr/>
            </a:pPr>
            <a:r>
              <a:rPr lang="en-US" sz="217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未部署边界防护设备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eyJfdGVtcGxhdGVEYXRhIjp7ImNvbnRlbnRUeXBlIjoiJGl0ZW0xX3RpdGxlIiwibGluZUNvdW50IjoiMSIsIndvcmRDb3VudCI6IjE0In0sInRhZyI6IiRpdGVtMV90aXRsZSJ9</bd:templateData>
          </p:ext>
        </p:extLst>
      </p:sp>
      <p:sp>
        <p:nvSpPr>
          <p:cNvPr id="23" name="TextBox 23"/>
          <p:cNvSpPr txBox="1"/>
          <p:nvPr/>
        </p:nvSpPr>
        <p:spPr>
          <a:xfrm>
            <a:off x="2686088" y="1931332"/>
            <a:ext cx="7580348" cy="735736"/>
          </a:xfrm>
          <a:prstGeom prst="rect">
            <a:avLst/>
          </a:prstGeom>
          <a:ln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网络边界未部署防火墙、入侵检测/防御系统（IDS/IPS）等安全设备，导致外部攻击者可直接渗透内部网络，造成数据泄露或系统瘫痪。需立即部署下一代防火墙并配置全流量检测规则。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eyJfdGVtcGxhdGVEYXRhIjp7ImNvbnRlbnRUeXBlIjoiJGl0ZW0xX2MiLCJsaW5lQ291bnQiOiIyIiwid29yZENvdW50IjoiNDIifSwidGFnIjoiJGl0ZW0xX2MifQ==</bd:templateData>
          </p:ext>
        </p:extLst>
      </p:sp>
      <p:sp>
        <p:nvSpPr>
          <p:cNvPr id="24" name="TextBox 2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i+ueeVjOmYsuaKpOa8j+a0nu+8iOinpuWPkemhuTktMTDvvIlcbiMjIyDmnKrpg6jnvbLovrnnlYzpmLLmiqTorr7lpIdcbue9kee7nOi+ueeVjOacqumDqOe9sumYsueBq+WimeOAgeWFpeS+teajgOa1iy/pmLLlvqHns7vnu5/vvIhJRFMvSVBT77yJ562J5a6J5YWo6K6+5aSH77yM5a+86Ie05aSW6YOo5pS75Ye76ICF5Y+v55u05o6l5riX6YCP5YaF6YOo572R57uc77yM6YCg5oiQ5pWw5o2u5rOE6Zyy5oiW57O757uf55ir55eq44CC6ZyA56uL5Y2z6YOo572y5LiL5LiA5Luj6Ziy54Gr5aKZ5bm26YWN572u5YWo5rWB6YeP5qOA5rWL6KeE5YiZ44CCXG4jIyMg6L6555WM6K6+5aSH562W55Wl6YWN572u6ZSZ6K+vXG7pmLLngavloplBQ0zop4TliJnlrZjlnKhcImFueSB0byBhbnlcIueahOWuveadvuetlueVpe+8jOaIluacquWFs+mXrem7mOiupOeuoeeQhuerr+WPo++8iOWmglNTSC9UZWxuZXTvvInvvIzmlLvlh7vogIXlj6/liKnnlKjmraTmvI/mtJ7mqKrlkJHnp7vliqjjgILlu7rorq7ph4fnlKjmnIDlsI/ljJbmjojmnYPljp/liJnvvIzlrprmnJ/lrqHorqHop4TliJnmnInmlYjmgKfjgIJcbiMjIyDniannkIbovrnnlYznrqHmjqfnvLrlpLFcbuaVsOaNruS4reW/g+aIluacuuaIv+acquWunuaWvemXqOemgeezu+e7n+OAgeinhumikeebkeaOp+etieeJqeeQhumYsuaKpOaOquaWve+8jOWtmOWcqOacquaOiOadg+S6uuWRmOaOpeinpuaguOW/g+iuvuWkh+eahOmjjumZqeOAguW6lOW7uueri+WPjOWboOe0oOiupOivgeeahOeUteWtkOmXqOemgeezu+e7n++8jOW5tuS/neeVmTkw5aSp5Lul5LiK55uR5o6n5b2V5YOP44CCIiwidHBsaWQiOiIzMiIsInRwbE5hbWUiOiJsaXN0M18yMDI1MDcwMzEwIiwiZWRpdGVkIjoidHJ1ZSJ9</bd:templateData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52171" y="5001441"/>
            <a:ext cx="620077" cy="620077"/>
          </a:xfrm>
          <a:prstGeom prst="ellipse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AutoShape 3"/>
          <p:cNvSpPr/>
          <p:nvPr/>
        </p:nvSpPr>
        <p:spPr>
          <a:xfrm>
            <a:off x="4952171" y="3360978"/>
            <a:ext cx="620077" cy="620077"/>
          </a:xfrm>
          <a:prstGeom prst="ellipse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4952171" y="1709404"/>
            <a:ext cx="620077" cy="620077"/>
          </a:xfrm>
          <a:prstGeom prst="ellipse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/>
          </a:blip>
          <a:srcRect l="12811" r="12811"/>
          <a:stretch>
            <a:fillRect/>
          </a:stretch>
        </p:blipFill>
        <p:spPr>
          <a:xfrm>
            <a:off x="641457" y="1623215"/>
            <a:ext cx="3722788" cy="438449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访问控制失效（触发项11-12）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4856445" y="1778460"/>
            <a:ext cx="811530" cy="481965"/>
          </a:xfrm>
          <a:prstGeom prst="rect">
            <a:avLst/>
          </a:prstGeom>
          <a:ln w="12668"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856445" y="3430034"/>
            <a:ext cx="811530" cy="481965"/>
          </a:xfrm>
          <a:prstGeom prst="rect">
            <a:avLst/>
          </a:prstGeom>
          <a:ln w="12668"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856445" y="5070497"/>
            <a:ext cx="811530" cy="481965"/>
          </a:xfrm>
          <a:prstGeom prst="rect">
            <a:avLst/>
          </a:prstGeom>
          <a:ln w="12668"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5763333" y="1472224"/>
            <a:ext cx="5737199" cy="490334"/>
          </a:xfrm>
          <a:prstGeom prst="rect">
            <a:avLst/>
          </a:prstGeom>
          <a:ln/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跨区域通信未过滤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eyJfdGVtcGxhdGVEYXRhIjp7ImNvbnRlbnRUeXBlIjoiJGl0ZW0xX3RpdGxlIiwibGluZUNvdW50IjoiMSIsIndvcmRDb3VudCI6IjE3In0sInRhZyI6IiRpdGVtMV90aXRsZSJ9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5763333" y="1898621"/>
            <a:ext cx="5737199" cy="1021439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不同安全区域间未实施VLAN隔离或ACL控制，导致低安全区可直接访问高安全区资源。需部署网络微分段技术，实现基于业务流的精细化管控。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eyJfdGVtcGxhdGVEYXRhIjp7ImNvbnRlbnRUeXBlIjoiJGl0ZW0xX2MiLCJsaW5lQ291bnQiOiIzIiwid29yZENvdW50IjoiMjgifSwidGFnIjoiJGl0ZW0xX2MifQ==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5763333" y="3147431"/>
            <a:ext cx="5737199" cy="490334"/>
          </a:xfrm>
          <a:prstGeom prst="rect">
            <a:avLst/>
          </a:prstGeom>
          <a:ln/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特权账号共享使用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eyJfdGVtcGxhdGVEYXRhIjp7ImNvbnRlbnRUeXBlIjoiJGl0ZW0yX3RpdGxlIiwibGluZUNvdW50IjoiMSIsIndvcmRDb3VudCI6IjE3In0sInRhZyI6IiRpdGVtMl90aXRsZSJ9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5763333" y="3573828"/>
            <a:ext cx="5737199" cy="1106617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运维人员共用root/administrator账号且未启用堡垒机，无法追溯违规操作。必须实施账号权限分离，并通过4A系统实现操作审计。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eyJfdGVtcGxhdGVEYXRhIjp7ImNvbnRlbnRUeXBlIjoiJGl0ZW0yX2MiLCJsaW5lQ291bnQiOiIzIiwid29yZENvdW50IjoiMjgifSwidGFnIjoiJGl0ZW0yX2MifQ==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5763333" y="4756646"/>
            <a:ext cx="5737199" cy="490334"/>
          </a:xfrm>
          <a:prstGeom prst="rect">
            <a:avLst/>
          </a:prstGeom>
          <a:ln/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过期的访问权限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eyJfdGVtcGxhdGVEYXRhIjp7ImNvbnRlbnRUeXBlIjoiJGl0ZW0zX3RpdGxlIiwibGluZUNvdW50IjoiMSIsIndvcmRDb3VudCI6IjE3In0sInRhZyI6IiRpdGVtM190aXRsZSJ9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5763333" y="5183044"/>
            <a:ext cx="5737199" cy="1167818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离职员工账号未及时注销，或临时权限未设置有效期，存在账号盗用风险。应建立自动化身份生命周期管理系统，实现权限自动回收。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eyJfdGVtcGxhdGVEYXRhIjp7ImNvbnRlbnRUeXBlIjoiJGl0ZW0zX2MiLCJsaW5lQ291bnQiOiIzIiwid29yZENvdW50IjoiMjgifSwidGFnIjoiJGl0ZW0zX2MifQ==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iuv+mXruaOp+WItuWkseaViO+8iOinpuWPkemhuTExLTEy77yJXG4jIyMg6Leo5Yy65Z+f6YCa5L+h5pyq6L+H5rukXG7kuI3lkIzlronlhajljLrln5/pl7TmnKrlrp7mlr1WTEFO6ZqU56a75oiWQUNM5o6n5Yi277yM5a+86Ie05L2O5a6J5YWo5Yy65Y+v55u05o6l6K6/6Zeu6auY5a6J5YWo5Yy66LWE5rqQ44CC6ZyA6YOo572y572R57uc5b6u5YiG5q615oqA5pyv77yM5a6e546w5Z+65LqO5Lia5Yqh5rWB55qE57K+57uG5YyW566h5o6n44CCXG4jIyMg54m55p2D6LSm5Y+35YWx5Lqr5L2/55SoXG7ov5Dnu7TkurrlkZjlhbHnlKhyb290L2FkbWluaXN0cmF0b3LotKblj7fkuJTmnKrlkK/nlKjloKHlnpLmnLrvvIzml6Dms5Xov73muq/ov53op4Tmk43kvZzjgILlv4Xpobvlrp7mlr3otKblj7fmnYPpmZDliIbnprvvvIzlubbpgJrov4c0Qeezu+e7n+WunueOsOaTjeS9nOWuoeiuoeOAglxuIyMjIOi/h+acn+eahOiuv+mXruadg+mZkFxu56a76IGM5ZGY5bel6LSm5Y+35pyq5Y+K5pe25rOo6ZSA77yM5oiW5Li05pe25p2D6ZmQ5pyq6K6+572u5pyJ5pWI5pyf77yM5a2Y5Zyo6LSm5Y+355uX55So6aOO6Zmp44CC5bqU5bu656uL6Ieq5Yqo5YyW6Lqr5Lu955Sf5ZG95ZGo5pyf566h55CG57O757uf77yM5a6e546w5p2D6ZmQ6Ieq5Yqo5Zue5pS244CCIiwidHBsaWQiOiIzMiIsInRwbE5hbWUiOiJsaXN0M19JbWczMiIsImVkaXRlZCI6InRydWUifQ==</bd:templateData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78225" y="3968431"/>
            <a:ext cx="2861035" cy="1956149"/>
            <a:chOff x="5678225" y="3968431"/>
            <a:chExt cx="2861035" cy="1956149"/>
          </a:xfrm>
        </p:grpSpPr>
        <p:sp>
          <p:nvSpPr>
            <p:cNvPr id="3" name="AutoShape 3"/>
            <p:cNvSpPr/>
            <p:nvPr/>
          </p:nvSpPr>
          <p:spPr>
            <a:xfrm>
              <a:off x="5678225" y="3968431"/>
              <a:ext cx="2861035" cy="1956149"/>
            </a:xfrm>
            <a:prstGeom prst="roundRect">
              <a:avLst>
                <a:gd name="adj" fmla="val 9799"/>
              </a:avLst>
            </a:prstGeom>
            <a:solidFill>
              <a:schemeClr val="accent3">
                <a:alpha val="100000"/>
                <a:lumMod val="75000"/>
              </a:schemeClr>
            </a:solidFill>
            <a:ln/>
          </p:spPr>
        </p:sp>
        <p:sp>
          <p:nvSpPr>
            <p:cNvPr id="4" name="TextBox 4"/>
            <p:cNvSpPr txBox="1"/>
            <p:nvPr/>
          </p:nvSpPr>
          <p:spPr>
            <a:xfrm>
              <a:off x="7781420" y="4010252"/>
              <a:ext cx="706755" cy="501015"/>
            </a:xfrm>
            <a:prstGeom prst="rect">
              <a:avLst/>
            </a:prstGeom>
            <a:ln/>
          </p:spPr>
          <p:txBody>
            <a:bodyPr vert="horz" wrap="square" lIns="91440" tIns="45720" rIns="91440" bIns="45720" rtlCol="0" anchor="t" anchorCtr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75"/>
                </a:spcBef>
              </a:pPr>
              <a:r>
                <a:rPr lang="en-US" sz="2400" b="1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03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入侵防范缺陷（触发项13-16）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6" name="AutoShape 6"/>
          <p:cNvSpPr/>
          <p:nvPr/>
        </p:nvSpPr>
        <p:spPr>
          <a:xfrm>
            <a:off x="8774024" y="1320729"/>
            <a:ext cx="2861035" cy="1956149"/>
          </a:xfrm>
          <a:prstGeom prst="roundRect">
            <a:avLst>
              <a:gd name="adj" fmla="val 9799"/>
            </a:avLst>
          </a:prstGeom>
          <a:solidFill>
            <a:schemeClr val="accent2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AutoShape 7"/>
          <p:cNvSpPr/>
          <p:nvPr/>
        </p:nvSpPr>
        <p:spPr>
          <a:xfrm>
            <a:off x="6376640" y="1806416"/>
            <a:ext cx="5016791" cy="1942842"/>
          </a:xfrm>
          <a:prstGeom prst="roundRect">
            <a:avLst>
              <a:gd name="adj" fmla="val 9132"/>
            </a:avLst>
          </a:prstGeom>
          <a:solidFill>
            <a:schemeClr val="lt2">
              <a:alpha val="100000"/>
            </a:schemeClr>
          </a:solidFill>
          <a:ln w="19050">
            <a:solidFill>
              <a:schemeClr val="accent2">
                <a:alpha val="100000"/>
                <a:lumMod val="75000"/>
              </a:schemeClr>
            </a:solidFill>
            <a:prstDash val="solid"/>
          </a:ln>
        </p:spPr>
        <p:txBody>
          <a:bodyPr vert="horz" wrap="square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eyJfdGVtcGxhdGVEYXRhIjp7ImxpbmVDb3VudCI6IjEyIiwid29yZENvdW50IjoiNDAifSwidGFnIjoibm9FZGl0In0=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10928304" y="1320729"/>
            <a:ext cx="706755" cy="501015"/>
          </a:xfrm>
          <a:prstGeom prst="rect">
            <a:avLst/>
          </a:prstGeom>
          <a:ln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eyJfdGVtcGxhdGVEYXRhIjp7ImxpbmVDb3VudCI6IjEiLCJ3b3JkQ291bnQiOiIxIn0sInRhZyI6Im5vRWRpdCJ9</bd:templateData>
          </p:ext>
        </p:extLst>
      </p:sp>
      <p:sp>
        <p:nvSpPr>
          <p:cNvPr id="9" name="AutoShape 9"/>
          <p:cNvSpPr/>
          <p:nvPr/>
        </p:nvSpPr>
        <p:spPr>
          <a:xfrm>
            <a:off x="6565649" y="2021883"/>
            <a:ext cx="3810000" cy="45473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l">
              <a:defRPr/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日志监测覆盖不全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eyJfdGVtcGxhdGVEYXRhIjp7ImNvbnRlbnRUeXBlIjoiJGl0ZW0yX3RpdGxlIiwibGluZUNvdW50IjoiMSIsIndvcmRDb3VudCI6IjE0In0sInRhZyI6IiRpdGVtMl90aXRsZSJ9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6565649" y="2500155"/>
            <a:ext cx="4638774" cy="922036"/>
          </a:xfrm>
          <a:prstGeom prst="rect">
            <a:avLst/>
          </a:prstGeom>
          <a:ln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核心交换机、防火墙等设备日志未集中采集，或保留周期不足6个月，影响攻击事件调查。需建设日志平台实现日志归一化处理，满足等保日志留存要求。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eyJfdGVtcGxhdGVEYXRhIjp7ImNvbnRlbnRUeXBlIjoiJGl0ZW0yX2MiLCJsaW5lQ291bnQiOiIzIiwid29yZENvdW50IjoiMjQifSwidGFnIjoiJGl0ZW0yX2MifQ==</bd:templateData>
          </p:ext>
        </p:extLst>
      </p:sp>
      <p:sp>
        <p:nvSpPr>
          <p:cNvPr id="11" name="AutoShape 11"/>
          <p:cNvSpPr/>
          <p:nvPr/>
        </p:nvSpPr>
        <p:spPr>
          <a:xfrm>
            <a:off x="2976465" y="4491282"/>
            <a:ext cx="5228647" cy="1942842"/>
          </a:xfrm>
          <a:prstGeom prst="roundRect">
            <a:avLst>
              <a:gd name="adj" fmla="val 9132"/>
            </a:avLst>
          </a:prstGeom>
          <a:solidFill>
            <a:schemeClr val="lt2">
              <a:alpha val="100000"/>
            </a:schemeClr>
          </a:solidFill>
          <a:ln w="19050">
            <a:solidFill>
              <a:schemeClr val="accent3">
                <a:alpha val="100000"/>
                <a:lumMod val="75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AutoShape 12"/>
          <p:cNvSpPr/>
          <p:nvPr/>
        </p:nvSpPr>
        <p:spPr>
          <a:xfrm>
            <a:off x="3205985" y="4688167"/>
            <a:ext cx="3810000" cy="45473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l">
              <a:defRPr/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漏洞修复严重滞后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eyJfdGVtcGxhdGVEYXRhIjp7ImNvbnRlbnRUeXBlIjoiJGl0ZW0zX3RpdGxlIiwibGluZUNvdW50IjoiMSIsIndvcmRDb3VudCI6IjE0In0sInRhZyI6IiRpdGVtM190aXRsZSJ9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3099002" y="5203604"/>
            <a:ext cx="4906377" cy="934012"/>
          </a:xfrm>
          <a:prstGeom prst="rect">
            <a:avLst/>
          </a:prstGeom>
          <a:ln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关键系统高危漏洞攻击者可轻易获取系统控制权。应建立漏洞闭环管理流程，对高危漏洞需及时响应、处置。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eyJfdGVtcGxhdGVEYXRhIjp7ImNvbnRlbnRUeXBlIjoiJGl0ZW0zX2MiLCJsaW5lQ291bnQiOiIzIiwid29yZENvdW50IjoiMjYifSwidGFnIjoiJGl0ZW0zX2MifQ==</bd:templateData>
          </p:ext>
        </p:extLst>
      </p:sp>
      <p:sp>
        <p:nvSpPr>
          <p:cNvPr id="14" name="AutoShape 14"/>
          <p:cNvSpPr/>
          <p:nvPr/>
        </p:nvSpPr>
        <p:spPr>
          <a:xfrm>
            <a:off x="2956705" y="1320729"/>
            <a:ext cx="2861035" cy="1956149"/>
          </a:xfrm>
          <a:prstGeom prst="roundRect">
            <a:avLst>
              <a:gd name="adj" fmla="val 9799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5" name="AutoShape 15"/>
          <p:cNvSpPr/>
          <p:nvPr/>
        </p:nvSpPr>
        <p:spPr>
          <a:xfrm>
            <a:off x="559320" y="1806416"/>
            <a:ext cx="5016791" cy="1942842"/>
          </a:xfrm>
          <a:prstGeom prst="roundRect">
            <a:avLst>
              <a:gd name="adj" fmla="val 9132"/>
            </a:avLst>
          </a:prstGeom>
          <a:solidFill>
            <a:schemeClr val="lt2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vert="horz" wrap="square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eyJfdGVtcGxhdGVEYXRhIjp7ImxpbmVDb3VudCI6IjEyIiwid29yZENvdW50IjoiNDAifSwidGFnIjoibm9FZGl0In0=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5110985" y="1320729"/>
            <a:ext cx="706755" cy="501015"/>
          </a:xfrm>
          <a:prstGeom prst="rect">
            <a:avLst/>
          </a:prstGeom>
          <a:ln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eyJfdGVtcGxhdGVEYXRhIjp7ImxpbmVDb3VudCI6IjEiLCJ3b3JkQ291bnQiOiIxIn0sInRhZyI6Im5vRWRpdCJ9</bd:templateData>
          </p:ext>
        </p:extLst>
      </p:sp>
      <p:sp>
        <p:nvSpPr>
          <p:cNvPr id="17" name="AutoShape 17"/>
          <p:cNvSpPr/>
          <p:nvPr/>
        </p:nvSpPr>
        <p:spPr>
          <a:xfrm>
            <a:off x="748329" y="2021883"/>
            <a:ext cx="3810000" cy="45473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l">
              <a:defRPr/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未部署APT防护体系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eyJfdGVtcGxhdGVEYXRhIjp7ImNvbnRlbnRUeXBlIjoiJGl0ZW0xX3RpdGxlIiwibGluZUNvdW50IjoiMSIsIndvcmRDb3VudCI6IjE0In0sInRhZyI6IiRpdGVtMV90aXRsZSJ9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748329" y="2500155"/>
            <a:ext cx="4638774" cy="922036"/>
          </a:xfrm>
          <a:prstGeom prst="rect">
            <a:avLst/>
          </a:prstGeom>
          <a:ln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缺乏沙箱、威胁情报平台等高级威胁检测手段，难以发现0day攻击。建议部署具备机器学习能力的全流量分析系统，并联动EDR进行端点溯源。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eyJfdGVtcGxhdGVEYXRhIjp7ImNvbnRlbnRUeXBlIjoiJGl0ZW0xX2MiLCJsaW5lQ291bnQiOiIzIiwid29yZENvdW50IjoiMjQifSwidGFnIjoiJGl0ZW0xX2MifQ==</bd:templateData>
          </p:ext>
        </p:extLst>
      </p:sp>
      <p:sp>
        <p:nvSpPr>
          <p:cNvPr id="19" name="TextBox 19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FpeS+temYsuiMg+e8uumZt++8iOinpuWPkemhuTEzLTE277yJXG4jIyMg5pyq6YOo572yQVBU6Ziy5oqk5L2T57O7XG7nvLrkuY/mspnnrrHjgIHlqIHog4Hmg4XmiqXlubPlj7DnrYnpq5jnuqflqIHog4Hmo4DmtYvmiYvmrrXvvIzpmr7ku6Xlj5HnjrAwZGF55pS75Ye744CC5bu66K6u6YOo572y5YW35aSH5py65Zmo5a2m5Lmg6IO95Yqb55qE5YWo5rWB6YeP5YiG5p6Q57O757uf77yM5bm26IGU5YqoRURS6L+b6KGM56uv54K55rqv5rqQ44CCXG4jIyMg5pel5b+X55uR5rWL6KaG55uW5LiN5YWoXG7moLjlv4PkuqTmjaLmnLrjgIHpmLLngavlopnnrYnorr7lpIfml6Xlv5fmnKrpm4bkuK3ph4fpm4bvvIzmiJbkv53nlZnlkajmnJ/kuI3otrM25Liq5pyI77yM5b2x5ZON5pS75Ye75LqL5Lu26LCD5p+l44CC6ZyA5bu66K6+U0lFTeW5s+WPsOWunueOsOaXpeW/l+W9kuS4gOWMluWkhOeQhu+8jOa7oei2s+etieS/neaXpeW/l+eVmeWtmOimgeaxguOAglxuIyMjIOa8j+a0nuS/ruWkjeS4pemHjea7nuWQjlxu5YWz6ZSu57O757uf5a2Y5ZyoM+S4quaciOS7peS4iueahOacquS/ruWkjemrmOWNsea8j+a0nu+8iOWmgkxvZzRqMu+8ie+8jOaUu+WHu+iAheWPr+i9u+aYk+iOt+WPluezu+e7n+aOp+WItuadg+OAguW6lOW7uueri+a8j+a0numXreeOr+euoeeQhua1geeoi++8jOmrmOWNsea8j+a0numcgOWcqDI05bCP5pe25YaF5bqU5oCl5ZON5bqU44CCIiwidHBsaWQiOiIzMiIsInRwbE5hbWUiOiJsaXN0M18yMDI1MDcwMzA5IiwiZWRpdGVkIjoidHJ1ZSJ9</bd:templateData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05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安全计算环境风险分析（上）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eyJtZCI6IiMjIOWuieWFqOiuoeeul+eOr+Wig+mjjumZqeWIhuaekO+8iOS4iu+8iSIsInRwbGlkIjoiMzIiLCJ0cGxOYW1lIjoiaDJ0aXRsZV8zMnNjaWVuY2UwIiwiZWRpdGVkIjoidHJ1ZSJ9</bd:templateData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24988" y="4763818"/>
            <a:ext cx="1439424" cy="1514546"/>
          </a:xfrm>
          <a:custGeom>
            <a:avLst/>
            <a:gdLst/>
            <a:ahLst/>
            <a:cxnLst/>
            <a:rect l="l" t="t" r="r" b="b"/>
            <a:pathLst>
              <a:path w="1439424" h="1468343">
                <a:moveTo>
                  <a:pt x="0" y="0"/>
                </a:moveTo>
                <a:lnTo>
                  <a:pt x="1439424" y="0"/>
                </a:lnTo>
                <a:lnTo>
                  <a:pt x="719712" y="1468343"/>
                </a:lnTo>
                <a:lnTo>
                  <a:pt x="0" y="0"/>
                </a:lnTo>
              </a:path>
            </a:pathLst>
          </a:custGeom>
          <a:solidFill>
            <a:schemeClr val="accent5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Freeform 3"/>
          <p:cNvSpPr/>
          <p:nvPr/>
        </p:nvSpPr>
        <p:spPr>
          <a:xfrm>
            <a:off x="1196727" y="3278035"/>
            <a:ext cx="2895946" cy="1485783"/>
          </a:xfrm>
          <a:custGeom>
            <a:avLst/>
            <a:gdLst/>
            <a:ahLst/>
            <a:cxnLst/>
            <a:rect l="l" t="t" r="r" b="b"/>
            <a:pathLst>
              <a:path w="2895946" h="1485783">
                <a:moveTo>
                  <a:pt x="0" y="0"/>
                </a:moveTo>
                <a:lnTo>
                  <a:pt x="2895946" y="0"/>
                </a:lnTo>
                <a:lnTo>
                  <a:pt x="2167685" y="1485783"/>
                </a:lnTo>
                <a:lnTo>
                  <a:pt x="728261" y="1485783"/>
                </a:lnTo>
                <a:lnTo>
                  <a:pt x="0" y="0"/>
                </a:lnTo>
              </a:path>
            </a:pathLst>
          </a:custGeom>
          <a:solidFill>
            <a:schemeClr val="accent4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Freeform 4"/>
          <p:cNvSpPr/>
          <p:nvPr/>
        </p:nvSpPr>
        <p:spPr>
          <a:xfrm>
            <a:off x="474398" y="1813879"/>
            <a:ext cx="4340604" cy="1473681"/>
          </a:xfrm>
          <a:custGeom>
            <a:avLst/>
            <a:gdLst/>
            <a:ahLst/>
            <a:cxnLst/>
            <a:rect l="l" t="t" r="r" b="b"/>
            <a:pathLst>
              <a:path w="4340604" h="1473681">
                <a:moveTo>
                  <a:pt x="0" y="0"/>
                </a:moveTo>
                <a:lnTo>
                  <a:pt x="4340604" y="0"/>
                </a:lnTo>
                <a:lnTo>
                  <a:pt x="3618275" y="1473681"/>
                </a:lnTo>
                <a:lnTo>
                  <a:pt x="722329" y="1473681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474397" y="1611336"/>
            <a:ext cx="4340606" cy="411071"/>
          </a:xfrm>
          <a:prstGeom prst="ellipse">
            <a:avLst/>
          </a:prstGeom>
          <a:solidFill>
            <a:schemeClr val="accent3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身份鉴别漏洞（触发项18-19）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7" name="Freeform 7"/>
          <p:cNvSpPr/>
          <p:nvPr/>
        </p:nvSpPr>
        <p:spPr>
          <a:xfrm>
            <a:off x="2344382" y="2367438"/>
            <a:ext cx="600637" cy="600637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88693" y="85468"/>
                </a:moveTo>
                <a:lnTo>
                  <a:pt x="193700" y="180461"/>
                </a:lnTo>
                <a:lnTo>
                  <a:pt x="301971" y="180461"/>
                </a:lnTo>
                <a:cubicBezTo>
                  <a:pt x="303686" y="171298"/>
                  <a:pt x="304800" y="162001"/>
                  <a:pt x="304800" y="152400"/>
                </a:cubicBezTo>
                <a:cubicBezTo>
                  <a:pt x="304800" y="128273"/>
                  <a:pt x="298694" y="105747"/>
                  <a:pt x="288693" y="85468"/>
                </a:cubicBezTo>
                <a:close/>
              </a:path>
              <a:path w="304800" h="304800">
                <a:moveTo>
                  <a:pt x="200549" y="145161"/>
                </a:moveTo>
                <a:lnTo>
                  <a:pt x="278682" y="67066"/>
                </a:lnTo>
                <a:cubicBezTo>
                  <a:pt x="260080" y="39643"/>
                  <a:pt x="232543" y="19241"/>
                  <a:pt x="200549" y="8525"/>
                </a:cubicBezTo>
                <a:lnTo>
                  <a:pt x="200549" y="145161"/>
                </a:lnTo>
                <a:close/>
              </a:path>
              <a:path w="304800" h="304800">
                <a:moveTo>
                  <a:pt x="159525" y="200549"/>
                </a:moveTo>
                <a:lnTo>
                  <a:pt x="237677" y="278721"/>
                </a:lnTo>
                <a:cubicBezTo>
                  <a:pt x="265138" y="260156"/>
                  <a:pt x="285560" y="232581"/>
                  <a:pt x="296275" y="200549"/>
                </a:cubicBezTo>
                <a:lnTo>
                  <a:pt x="159525" y="200549"/>
                </a:lnTo>
                <a:close/>
              </a:path>
              <a:path w="304800" h="304800">
                <a:moveTo>
                  <a:pt x="180432" y="111862"/>
                </a:moveTo>
                <a:lnTo>
                  <a:pt x="180432" y="2829"/>
                </a:lnTo>
                <a:cubicBezTo>
                  <a:pt x="171317" y="1133"/>
                  <a:pt x="162001" y="0"/>
                  <a:pt x="152400" y="0"/>
                </a:cubicBezTo>
                <a:cubicBezTo>
                  <a:pt x="128064" y="0"/>
                  <a:pt x="105366" y="6229"/>
                  <a:pt x="84963" y="16393"/>
                </a:cubicBezTo>
                <a:lnTo>
                  <a:pt x="180432" y="111862"/>
                </a:lnTo>
                <a:close/>
              </a:path>
              <a:path w="304800" h="304800">
                <a:moveTo>
                  <a:pt x="124368" y="193853"/>
                </a:moveTo>
                <a:lnTo>
                  <a:pt x="124368" y="301981"/>
                </a:lnTo>
                <a:cubicBezTo>
                  <a:pt x="133483" y="303686"/>
                  <a:pt x="142799" y="304800"/>
                  <a:pt x="152400" y="304800"/>
                </a:cubicBezTo>
                <a:cubicBezTo>
                  <a:pt x="176508" y="304800"/>
                  <a:pt x="198987" y="298694"/>
                  <a:pt x="219266" y="288722"/>
                </a:cubicBezTo>
                <a:lnTo>
                  <a:pt x="124368" y="193853"/>
                </a:lnTo>
                <a:close/>
              </a:path>
              <a:path w="304800" h="304800">
                <a:moveTo>
                  <a:pt x="104232" y="159763"/>
                </a:moveTo>
                <a:lnTo>
                  <a:pt x="26194" y="237792"/>
                </a:lnTo>
                <a:cubicBezTo>
                  <a:pt x="44758" y="265176"/>
                  <a:pt x="72276" y="285569"/>
                  <a:pt x="104232" y="296285"/>
                </a:cubicBezTo>
                <a:lnTo>
                  <a:pt x="104232" y="159763"/>
                </a:lnTo>
                <a:close/>
              </a:path>
              <a:path w="304800" h="304800">
                <a:moveTo>
                  <a:pt x="2829" y="124368"/>
                </a:moveTo>
                <a:cubicBezTo>
                  <a:pt x="1133" y="133483"/>
                  <a:pt x="0" y="142799"/>
                  <a:pt x="0" y="152400"/>
                </a:cubicBezTo>
                <a:cubicBezTo>
                  <a:pt x="0" y="176584"/>
                  <a:pt x="6144" y="199130"/>
                  <a:pt x="16145" y="219408"/>
                </a:cubicBezTo>
                <a:lnTo>
                  <a:pt x="111195" y="124358"/>
                </a:lnTo>
                <a:lnTo>
                  <a:pt x="2829" y="124358"/>
                </a:lnTo>
                <a:close/>
              </a:path>
              <a:path w="304800" h="304800">
                <a:moveTo>
                  <a:pt x="66637" y="26489"/>
                </a:moveTo>
                <a:cubicBezTo>
                  <a:pt x="39443" y="45053"/>
                  <a:pt x="19183" y="72428"/>
                  <a:pt x="8525" y="104232"/>
                </a:cubicBezTo>
                <a:lnTo>
                  <a:pt x="144389" y="104232"/>
                </a:lnTo>
                <a:lnTo>
                  <a:pt x="66637" y="26489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Freeform 8"/>
          <p:cNvSpPr/>
          <p:nvPr/>
        </p:nvSpPr>
        <p:spPr>
          <a:xfrm>
            <a:off x="2419985" y="3796211"/>
            <a:ext cx="449430" cy="44943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209550"/>
                </a:moveTo>
                <a:lnTo>
                  <a:pt x="152410" y="247650"/>
                </a:lnTo>
                <a:lnTo>
                  <a:pt x="304800" y="209550"/>
                </a:lnTo>
                <a:lnTo>
                  <a:pt x="304800" y="247650"/>
                </a:lnTo>
                <a:lnTo>
                  <a:pt x="152410" y="285750"/>
                </a:lnTo>
                <a:lnTo>
                  <a:pt x="0" y="247650"/>
                </a:lnTo>
                <a:close/>
              </a:path>
              <a:path w="304800" h="304800">
                <a:moveTo>
                  <a:pt x="0" y="133350"/>
                </a:moveTo>
                <a:lnTo>
                  <a:pt x="152410" y="171450"/>
                </a:lnTo>
                <a:lnTo>
                  <a:pt x="304800" y="133350"/>
                </a:lnTo>
                <a:lnTo>
                  <a:pt x="304800" y="171450"/>
                </a:lnTo>
                <a:lnTo>
                  <a:pt x="152410" y="209550"/>
                </a:lnTo>
                <a:lnTo>
                  <a:pt x="0" y="171450"/>
                </a:lnTo>
                <a:close/>
              </a:path>
              <a:path w="304800" h="304800">
                <a:moveTo>
                  <a:pt x="0" y="57150"/>
                </a:moveTo>
                <a:lnTo>
                  <a:pt x="152410" y="19050"/>
                </a:lnTo>
                <a:lnTo>
                  <a:pt x="304800" y="57150"/>
                </a:lnTo>
                <a:lnTo>
                  <a:pt x="304800" y="95250"/>
                </a:lnTo>
                <a:lnTo>
                  <a:pt x="152410" y="133350"/>
                </a:lnTo>
                <a:lnTo>
                  <a:pt x="0" y="95250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Freeform 9"/>
          <p:cNvSpPr/>
          <p:nvPr/>
        </p:nvSpPr>
        <p:spPr>
          <a:xfrm>
            <a:off x="2510782" y="5187148"/>
            <a:ext cx="267836" cy="267836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30883" y="184766"/>
                </a:moveTo>
                <a:lnTo>
                  <a:pt x="35557" y="89516"/>
                </a:lnTo>
                <a:cubicBezTo>
                  <a:pt x="-11849" y="144323"/>
                  <a:pt x="-11849" y="225219"/>
                  <a:pt x="35557" y="280016"/>
                </a:cubicBezTo>
                <a:lnTo>
                  <a:pt x="130883" y="184766"/>
                </a:lnTo>
                <a:close/>
              </a:path>
              <a:path w="304800" h="304800">
                <a:moveTo>
                  <a:pt x="190510" y="39605"/>
                </a:moveTo>
                <a:lnTo>
                  <a:pt x="190510" y="179108"/>
                </a:lnTo>
                <a:lnTo>
                  <a:pt x="91907" y="277749"/>
                </a:lnTo>
                <a:cubicBezTo>
                  <a:pt x="114081" y="294303"/>
                  <a:pt x="141018" y="304800"/>
                  <a:pt x="170783" y="304800"/>
                </a:cubicBezTo>
                <a:cubicBezTo>
                  <a:pt x="244821" y="304800"/>
                  <a:pt x="304800" y="244897"/>
                  <a:pt x="304800" y="170888"/>
                </a:cubicBezTo>
                <a:cubicBezTo>
                  <a:pt x="304810" y="103661"/>
                  <a:pt x="254965" y="49187"/>
                  <a:pt x="190510" y="39605"/>
                </a:cubicBezTo>
                <a:close/>
              </a:path>
              <a:path w="304800" h="304800">
                <a:moveTo>
                  <a:pt x="152400" y="152552"/>
                </a:moveTo>
                <a:lnTo>
                  <a:pt x="152400" y="0"/>
                </a:lnTo>
                <a:cubicBezTo>
                  <a:pt x="110881" y="2572"/>
                  <a:pt x="73371" y="18459"/>
                  <a:pt x="43082" y="43215"/>
                </a:cubicBezTo>
                <a:lnTo>
                  <a:pt x="152400" y="152552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5159777" y="1716541"/>
            <a:ext cx="4078642" cy="5388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弱密码策略风险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eyJfdGVtcGxhdGVEYXRhIjp7ImNvbnRlbnRUeXBlIjoiJGl0ZW0xX3RpdGxlIiwibGluZUNvdW50IjoiMSIsIndvcmRDb3VudCI6IjExIn0sInRhZyI6IiRpdGVtMV90aXRsZSJ9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5159777" y="2203564"/>
            <a:ext cx="6574227" cy="104041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系统未强制要求密码复杂度（如长度、大小写、特殊字符组合）或未设置定期更换机制，导致攻击者可利用暴力破解工具轻易获取账户权限。典型场景包括默认密码未修改、管理员账户使用简单数字序列等。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eyJfdGVtcGxhdGVEYXRhIjp7ImNvbnRlbnRUeXBlIjoiJGl0ZW0xX2MiLCJsaW5lQ291bnQiOiIzIiwid29yZENvdW50IjoiMzYifSwidGFnIjoiJGl0ZW0xX2MifQ==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4451952" y="3271800"/>
            <a:ext cx="4078642" cy="5388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4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多因素认证缺失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eyJfdGVtcGxhdGVEYXRhIjp7ImNvbnRlbnRUeXBlIjoiJGl0ZW0yX3RpdGxlIiwibGluZUNvdW50IjoiMSIsIndvcmRDb3VudCI6IjExIn0sInRhZyI6IiRpdGVtMl90aXRsZSJ9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4451952" y="3758823"/>
            <a:ext cx="6574227" cy="104041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关键业务系统（如数据库管理后台、运维通道）仅依赖静态密码认证，未部署动态令牌、生物识别或短信验证等二次验证手段，无法有效防御凭证窃取攻击。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eyJfdGVtcGxhdGVEYXRhIjp7ImNvbnRlbnRUeXBlIjoiJGl0ZW0yX2MiLCJsaW5lQ291bnQiOiIzIiwid29yZENvdW50IjoiMzYifSwidGFnIjoiJGl0ZW0yX2MifQ==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3741282" y="4868004"/>
            <a:ext cx="4078642" cy="5388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5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账户锁定机制失效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eyJfdGVtcGxhdGVEYXRhIjp7ImNvbnRlbnRUeXBlIjoiJGl0ZW0zX3RpdGxlIiwibGluZUNvdW50IjoiMSIsIndvcmRDb3VudCI6IjExIn0sInRhZyI6IiRpdGVtM190aXRsZSJ9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3741282" y="5355026"/>
            <a:ext cx="6574227" cy="104041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系统未配置连续失败登录锁定策略，或锁定阈值设置过高（如允许5次尝试），使攻击者能够持续进行撞库攻击。需结合IP地址、设备指纹等维度实现智能风控。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eyJfdGVtcGxhdGVEYXRhIjp7ImNvbnRlbnRUeXBlIjoiJGl0ZW0zX2MiLCJsaW5lQ291bnQiOiIzIiwid29yZENvdW50IjoiMzYifSwidGFnIjoiJGl0ZW0zX2MifQ==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i6q+S7vemJtOWIq+a8j+a0nu+8iOinpuWPkemhuTE4LTE577yJXG4jIyMg5byx5a+G56CB562W55Wl6aOO6ZmpXG7ns7vnu5/mnKrlvLrliLbopoHmsYLlr4bnoIHlpI3mnYLluqbvvIjlpoLplb/luqbjgIHlpKflsI/lhpnjgIHnibnmrorlrZfnrKbnu4TlkIjvvInmiJbmnKrorr7nva7lrprmnJ/mm7TmjaLmnLrliLbvvIzlr7zoh7TmlLvlh7vogIXlj6/liKnnlKjmmrTlipvnoLTop6Plt6XlhbfovbvmmJPojrflj5botKbmiLfmnYPpmZDjgILlhbjlnovlnLrmma/ljIXmi6zpu5jorqTlr4bnoIHmnKrkv67mlLnjgIHnrqHnkIblkZjotKbmiLfkvb/nlKjnroDljZXmlbDlrZfluo/liJfnrYnjgIJcbiMjIyDlpJrlm6DntKDorqTor4HnvLrlpLFcbuWFs+mUruS4muWKoeezu+e7n++8iOWmguaVsOaNruW6k+euoeeQhuWQjuWPsOOAgei/kOe7tOmAmumBk++8ieS7heS+nei1lumdmeaAgeWvhueggeiupOivge+8jOacqumDqOe9suWKqOaAgeS7pOeJjOOAgeeUn+eJqeivhuWIq+aIluefreS/oemqjOivgeetieS6jOasoemqjOivgeaJi+aute+8jOaXoOazleacieaViOmYsuW+oeWHreivgeeqg+WPluaUu+WHu+OAgjIwMjPlubTmn5Dph5Hono3mnLrmnoTmlbDmja7ms4TpnLLkuovku7bljbPlm6DmraTlr7zoh7TjgIJcbiMjIyDotKbmiLfplIHlrprmnLrliLblpLHmlYhcbuezu+e7n+acqumFjee9rui/nue7reWksei0peeZu+W9lemUgeWumuetlueVpe+8jOaIlumUgeWumumYiOWAvOiuvue9rui/h+mrmO+8iOWmguWFgeiuuDUw5qyh5bCd6K+V77yJ77yM5L2/5pS75Ye76ICF6IO95aSf5oyB57ut6L+b6KGM5pKe5bqT5pS75Ye744CC6ZyA57uT5ZCISVDlnLDlnYDjgIHorr7lpIfmjIfnurnnrYnnu7Tluqblrp7njrDmmbrog73po47mjqfjgIIiLCJ0cGxpZCI6IjMyIiwidHBsTmFtZSI6Imxpc3QzXzI1MDMyNjA2IiwiZWRpdGVkIjoidHJ1ZSJ9</bd:templateData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评估背景与方法论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eyJtZCI6IiMjIOivhOS8sOiDjOaZr+S4juaWueazleiuuiIsInRwbGlkIjoiMzIiLCJ0cGxOYW1lIjoiaDJ0aXRsZV8zMnNjaWVuY2UwIiwiZWRpdGVkIjoidHJ1ZSJ9</bd:templateData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/>
          </a:blip>
          <a:srcRect l="19618" r="19618"/>
          <a:stretch>
            <a:fillRect/>
          </a:stretch>
        </p:blipFill>
        <p:spPr>
          <a:xfrm>
            <a:off x="622446" y="1487175"/>
            <a:ext cx="2817673" cy="4637054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访问控制失效（触发项20）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cxnSp>
        <p:nvCxnSpPr>
          <p:cNvPr id="4" name="Connector 4"/>
          <p:cNvCxnSpPr/>
          <p:nvPr/>
        </p:nvCxnSpPr>
        <p:spPr>
          <a:xfrm>
            <a:off x="3939321" y="1483603"/>
            <a:ext cx="0" cy="4629523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sp>
        <p:nvSpPr>
          <p:cNvPr id="5" name="AutoShape 5"/>
          <p:cNvSpPr/>
          <p:nvPr/>
        </p:nvSpPr>
        <p:spPr>
          <a:xfrm>
            <a:off x="3782159" y="1586749"/>
            <a:ext cx="314325" cy="314325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3834546" y="1639137"/>
            <a:ext cx="209550" cy="209550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4186783" y="1844271"/>
            <a:ext cx="7494623" cy="110216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存在普通用户拥有管理员权限、测试账户具备生产环境写入权限等过度授权情况。某政务云平台曾因开发账号保留运维权限导致供应链攻击横向扩散。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eyJfdGVtcGxhdGVEYXRhIjp7ImNvbnRlbnRUeXBlIjoiJGl0ZW0xX2MiLCJsaW5lQ291bnQiOiIzIiwid29yZENvdW50IjoiNDEifSwidGFnIjoiJGl0ZW0xX2MifQ==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186783" y="1360960"/>
            <a:ext cx="6886575" cy="76590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权限最小化原则违反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eyJfdGVtcGxhdGVEYXRhIjp7ImNvbnRlbnRUeXBlIjoiJGl0ZW0xX3RpdGxlIiwibGluZUNvdW50IjoiMSIsIndvcmRDb3VudCI6IjIxIn0sInRhZyI6IiRpdGVtMV90aXRsZSJ9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186783" y="3483832"/>
            <a:ext cx="7494623" cy="110216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系统未校验用户与数据的归属关系，通过修改URL参数或API请求即可访问他人敏感数据（如订单信息、医疗记录）。需实现基于角色的访问控制（RBAC）与属性基访问控制（ABAC）双重校验。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eyJfdGVtcGxhdGVEYXRhIjp7ImNvbnRlbnRUeXBlIjoiJGl0ZW0yX2MiLCJsaW5lQ291bnQiOiIzIiwid29yZENvdW50IjoiNDEifSwidGFnIjoiJGl0ZW0yX2MifQ==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4186783" y="3000522"/>
            <a:ext cx="6886575" cy="76590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横向越权漏洞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eyJfdGVtcGxhdGVEYXRhIjp7ImNvbnRlbnRUeXBlIjoiJGl0ZW0yX3RpdGxlIiwibGluZUNvdW50IjoiMSIsIndvcmRDb3VudCI6IjIxIn0sInRhZyI6IiRpdGVtMl90aXRsZSJ9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4186783" y="5151401"/>
            <a:ext cx="7494623" cy="110216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核心系统（如域控服务器、安全审计平台）共用同一特权账户，且操作日志未关联到具体自然人，无法满足等保2.0"权限分离"要求。建议部署堡垒机实现特权会话管控与录像审计。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eyJfdGVtcGxhdGVEYXRhIjp7ImNvbnRlbnRUeXBlIjoiJGl0ZW0zX2MiLCJsaW5lQ291bnQiOiIzIiwid29yZENvdW50IjoiNDEifSwidGFnIjoiJGl0ZW0zX2MifQ==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4186783" y="4658564"/>
            <a:ext cx="6886575" cy="76590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特权账户未隔离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eyJfdGVtcGxhdGVEYXRhIjp7ImNvbnRlbnRUeXBlIjoiJGl0ZW0zX3RpdGxlIiwibGluZUNvdW50IjoiMSIsIndvcmRDb3VudCI6IjIxIn0sInRhZyI6IiRpdGVtM190aXRsZSJ9</bd:templateData>
          </p:ext>
        </p:extLst>
      </p:sp>
      <p:sp>
        <p:nvSpPr>
          <p:cNvPr id="13" name="AutoShape 13"/>
          <p:cNvSpPr/>
          <p:nvPr/>
        </p:nvSpPr>
        <p:spPr>
          <a:xfrm>
            <a:off x="3782159" y="3226311"/>
            <a:ext cx="314325" cy="314325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4" name="AutoShape 14"/>
          <p:cNvSpPr/>
          <p:nvPr/>
        </p:nvSpPr>
        <p:spPr>
          <a:xfrm>
            <a:off x="3834546" y="3278698"/>
            <a:ext cx="209550" cy="209550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5" name="AutoShape 15"/>
          <p:cNvSpPr/>
          <p:nvPr/>
        </p:nvSpPr>
        <p:spPr>
          <a:xfrm>
            <a:off x="3782159" y="4893879"/>
            <a:ext cx="314325" cy="314325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6" name="AutoShape 16"/>
          <p:cNvSpPr/>
          <p:nvPr/>
        </p:nvSpPr>
        <p:spPr>
          <a:xfrm>
            <a:off x="3834546" y="4946267"/>
            <a:ext cx="209550" cy="209550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7" name="TextBox 17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iuv+mXruaOp+WItuWkseaViO+8iOinpuWPkemhuTIw77yJXG4jIyMg5p2D6ZmQ5pyA5bCP5YyW5Y6f5YiZ6L+d5Y+NXG7lrZjlnKjmma7pgJrnlKjmiLfmi6XmnInnrqHnkIblkZjmnYPpmZDjgIHmtYvor5XotKbmiLflhbflpIfnlJ/kuqfnjq/looPlhpnlhaXmnYPpmZDnrYnov4fluqbmjojmnYPmg4XlhrXjgILmn5DmlL/liqHkupHlubPlj7Dmm77lm6DlvIDlj5HotKblj7fkv53nlZnov5Dnu7TmnYPpmZDlr7zoh7TkvpvlupTpk77mlLvlh7vmqKrlkJHmianmlaPjgIJcbiMjIyDmqKrlkJHotormnYPmvI/mtJ5cbuezu+e7n+acquagoemqjOeUqOaIt+S4juaVsOaNrueahOW9kuWxnuWFs+ezu++8jOmAmui/h+S/ruaUuVVSTOWPguaVsOaIlkFQSeivt+axguWNs+WPr+iuv+mXruS7luS6uuaVj+aEn+aVsOaNru+8iOWmguiuouWNleS/oeaBr+OAgeWMu+eWl+iusOW9le+8ieOAgumcgOWunueOsOWfuuS6juinkuiJsueahOiuv+mXruaOp+WItu+8iFJCQUPvvInkuI7lsZ7mgKfln7rorr/pl67mjqfliLbvvIhBQkFD77yJ5Y+M6YeN5qCh6aqM44CCXG4jIyMg54m55p2D6LSm5oi35pyq6ZqU56a7XG7moLjlv4Pns7vnu5/vvIjlpoLln5/mjqfmnI3liqHlmajjgIHlronlhajlrqHorqHlubPlj7DvvInlhbHnlKjlkIzkuIDnibnmnYPotKbmiLfvvIzkuJTmk43kvZzml6Xlv5fmnKrlhbPogZTliLDlhbfkvZPoh6rnhLbkurrvvIzml6Dms5Xmu6HotrPnrYnkv50yLjBcIuadg+mZkOWIhuemu1wi6KaB5rGC44CC5bu66K6u6YOo572y5aCh5Z6S5py65a6e546w54m55p2D5Lya6K+d566h5o6n5LiO5b2V5YOP5a6h6K6h44CCIiwidHBsaWQiOiIzMiIsInRwbE5hbWUiOiJsaXN0M19JbWcxMSIsImVkaXRlZCI6InRydWUifQ==</bd:templateData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06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安全计算环境风险分析（下）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eyJtZCI6IiMjIOWuieWFqOiuoeeul+eOr+Wig+mjjumZqeWIhuaekO+8iOS4i++8iSIsInRwbGlkIjoiMzIiLCJ0cGxOYW1lIjoiaDJ0aXRsZV8zMnNjaWVuY2UwIiwiZWRpdGVkIjoidHJ1ZSJ9</bd:templateData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>
            <a:off x="3438953" y="2671823"/>
            <a:ext cx="0" cy="2322414"/>
          </a:xfrm>
          <a:prstGeom prst="line">
            <a:avLst/>
          </a:prstGeom>
          <a:ln w="12700">
            <a:solidFill>
              <a:schemeClr val="accent6"/>
            </a:solidFill>
            <a:prstDash val="dash"/>
            <a:headEnd type="none"/>
            <a:tailEnd type="none"/>
          </a:ln>
        </p:spPr>
        <p:style>
          <a:lnRef idx="0">
            <a:schemeClr val="accent6"/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cxnSp>
        <p:nvCxnSpPr>
          <p:cNvPr id="3" name="Connector 3"/>
          <p:cNvCxnSpPr/>
          <p:nvPr/>
        </p:nvCxnSpPr>
        <p:spPr>
          <a:xfrm flipV="1">
            <a:off x="1678406" y="1870072"/>
            <a:ext cx="2038565" cy="1681760"/>
          </a:xfrm>
          <a:prstGeom prst="line">
            <a:avLst/>
          </a:prstGeom>
          <a:ln w="254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cxnSp>
        <p:nvCxnSpPr>
          <p:cNvPr id="4" name="Connector 4"/>
          <p:cNvCxnSpPr/>
          <p:nvPr/>
        </p:nvCxnSpPr>
        <p:spPr>
          <a:xfrm>
            <a:off x="1678406" y="4020704"/>
            <a:ext cx="2038565" cy="1681760"/>
          </a:xfrm>
          <a:prstGeom prst="line">
            <a:avLst/>
          </a:prstGeom>
          <a:ln w="254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cxnSp>
        <p:nvCxnSpPr>
          <p:cNvPr id="5" name="Connector 5"/>
          <p:cNvCxnSpPr/>
          <p:nvPr/>
        </p:nvCxnSpPr>
        <p:spPr>
          <a:xfrm>
            <a:off x="1678406" y="3765379"/>
            <a:ext cx="1760547" cy="0"/>
          </a:xfrm>
          <a:prstGeom prst="line">
            <a:avLst/>
          </a:prstGeom>
          <a:ln w="254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sp>
        <p:nvSpPr>
          <p:cNvPr id="6" name="Freeform 6"/>
          <p:cNvSpPr/>
          <p:nvPr/>
        </p:nvSpPr>
        <p:spPr>
          <a:xfrm>
            <a:off x="484725" y="2857448"/>
            <a:ext cx="1815862" cy="1815862"/>
          </a:xfrm>
          <a:custGeom>
            <a:avLst/>
            <a:gdLst/>
            <a:ahLst/>
            <a:cxnLst/>
            <a:rect l="l" t="t" r="r" b="b"/>
            <a:pathLst>
              <a:path w="2286381" h="2286380">
                <a:moveTo>
                  <a:pt x="2286381" y="1143191"/>
                </a:moveTo>
                <a:cubicBezTo>
                  <a:pt x="2286381" y="1774557"/>
                  <a:pt x="1774557" y="2286381"/>
                  <a:pt x="1143190" y="2286381"/>
                </a:cubicBezTo>
                <a:cubicBezTo>
                  <a:pt x="511823" y="2286381"/>
                  <a:pt x="-1" y="1774557"/>
                  <a:pt x="-1" y="1143191"/>
                </a:cubicBezTo>
                <a:cubicBezTo>
                  <a:pt x="-1" y="511824"/>
                  <a:pt x="511823" y="0"/>
                  <a:pt x="1143190" y="0"/>
                </a:cubicBezTo>
                <a:cubicBezTo>
                  <a:pt x="1774557" y="0"/>
                  <a:pt x="2286381" y="511824"/>
                  <a:pt x="2286381" y="1143191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AutoShape 7"/>
          <p:cNvSpPr/>
          <p:nvPr/>
        </p:nvSpPr>
        <p:spPr>
          <a:xfrm>
            <a:off x="2824685" y="1630160"/>
            <a:ext cx="1221146" cy="1221144"/>
          </a:xfrm>
          <a:prstGeom prst="ellipse">
            <a:avLst/>
          </a:pr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AutoShape 8"/>
          <p:cNvSpPr/>
          <p:nvPr/>
        </p:nvSpPr>
        <p:spPr>
          <a:xfrm>
            <a:off x="2915411" y="2044352"/>
            <a:ext cx="1039692" cy="433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3300">
                <a:solidFill>
                  <a:srgbClr val="FFFFFF">
                    <a:alpha val="100000"/>
                  </a:srgbClr>
                </a:solidFill>
                <a:latin typeface="OPPOSans M"/>
                <a:ea typeface="OPPOSans M"/>
                <a:cs typeface="OPPOSans M"/>
              </a:rPr>
              <a:t>1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AutoShape 9"/>
          <p:cNvSpPr/>
          <p:nvPr/>
        </p:nvSpPr>
        <p:spPr>
          <a:xfrm>
            <a:off x="2824685" y="3160933"/>
            <a:ext cx="1221146" cy="1221144"/>
          </a:xfrm>
          <a:prstGeom prst="ellipse">
            <a:avLst/>
          </a:pr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AutoShape 10"/>
          <p:cNvSpPr/>
          <p:nvPr/>
        </p:nvSpPr>
        <p:spPr>
          <a:xfrm>
            <a:off x="2915411" y="3575125"/>
            <a:ext cx="1039692" cy="41125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3300">
                <a:solidFill>
                  <a:srgbClr val="FFFFFF">
                    <a:alpha val="100000"/>
                  </a:srgbClr>
                </a:solidFill>
                <a:latin typeface="OPPOSans M"/>
                <a:ea typeface="OPPOSans M"/>
                <a:cs typeface="OPPOSans M"/>
              </a:rPr>
              <a:t>2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1" name="AutoShape 11"/>
          <p:cNvSpPr/>
          <p:nvPr/>
        </p:nvSpPr>
        <p:spPr>
          <a:xfrm>
            <a:off x="2824685" y="4684388"/>
            <a:ext cx="1221146" cy="1221144"/>
          </a:xfrm>
          <a:prstGeom prst="ellipse">
            <a:avLst/>
          </a:pr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AutoShape 12"/>
          <p:cNvSpPr/>
          <p:nvPr/>
        </p:nvSpPr>
        <p:spPr>
          <a:xfrm>
            <a:off x="2915411" y="5126716"/>
            <a:ext cx="1039692" cy="44956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3300">
                <a:solidFill>
                  <a:srgbClr val="FFFFFF">
                    <a:alpha val="100000"/>
                  </a:srgbClr>
                </a:solidFill>
                <a:latin typeface="OPPOSans M"/>
                <a:ea typeface="OPPOSans M"/>
                <a:cs typeface="OPPOSans M"/>
              </a:rPr>
              <a:t>3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入侵防范不足（触发项21-22）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14" name="Freeform 14"/>
          <p:cNvSpPr/>
          <p:nvPr/>
        </p:nvSpPr>
        <p:spPr>
          <a:xfrm>
            <a:off x="1127812" y="3500535"/>
            <a:ext cx="529689" cy="52968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91440"/>
                </a:moveTo>
                <a:lnTo>
                  <a:pt x="152400" y="0"/>
                </a:lnTo>
                <a:lnTo>
                  <a:pt x="304800" y="91440"/>
                </a:lnTo>
                <a:lnTo>
                  <a:pt x="304800" y="121920"/>
                </a:lnTo>
                <a:lnTo>
                  <a:pt x="0" y="121920"/>
                </a:lnTo>
                <a:lnTo>
                  <a:pt x="0" y="91440"/>
                </a:lnTo>
                <a:close/>
              </a:path>
              <a:path w="304800" h="304800">
                <a:moveTo>
                  <a:pt x="0" y="274320"/>
                </a:moveTo>
                <a:lnTo>
                  <a:pt x="304800" y="27432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274320"/>
                </a:lnTo>
                <a:close/>
              </a:path>
              <a:path w="304800" h="304800">
                <a:moveTo>
                  <a:pt x="30480" y="243840"/>
                </a:moveTo>
                <a:lnTo>
                  <a:pt x="274320" y="243840"/>
                </a:lnTo>
                <a:lnTo>
                  <a:pt x="274320" y="274320"/>
                </a:lnTo>
                <a:lnTo>
                  <a:pt x="30480" y="274320"/>
                </a:lnTo>
                <a:lnTo>
                  <a:pt x="30480" y="243840"/>
                </a:lnTo>
                <a:close/>
              </a:path>
              <a:path w="304800" h="304800">
                <a:moveTo>
                  <a:pt x="30480" y="121920"/>
                </a:moveTo>
                <a:lnTo>
                  <a:pt x="91440" y="121920"/>
                </a:lnTo>
                <a:lnTo>
                  <a:pt x="91440" y="243840"/>
                </a:lnTo>
                <a:lnTo>
                  <a:pt x="30480" y="243840"/>
                </a:lnTo>
                <a:lnTo>
                  <a:pt x="30480" y="121920"/>
                </a:lnTo>
                <a:close/>
              </a:path>
              <a:path w="304800" h="304800">
                <a:moveTo>
                  <a:pt x="121920" y="121920"/>
                </a:moveTo>
                <a:lnTo>
                  <a:pt x="182880" y="121920"/>
                </a:lnTo>
                <a:lnTo>
                  <a:pt x="182880" y="243840"/>
                </a:lnTo>
                <a:lnTo>
                  <a:pt x="121920" y="243840"/>
                </a:lnTo>
                <a:lnTo>
                  <a:pt x="121920" y="121920"/>
                </a:lnTo>
                <a:close/>
              </a:path>
              <a:path w="304800" h="304800">
                <a:moveTo>
                  <a:pt x="213360" y="121920"/>
                </a:moveTo>
                <a:lnTo>
                  <a:pt x="274320" y="121920"/>
                </a:lnTo>
                <a:lnTo>
                  <a:pt x="274320" y="243840"/>
                </a:lnTo>
                <a:lnTo>
                  <a:pt x="213360" y="243840"/>
                </a:lnTo>
                <a:lnTo>
                  <a:pt x="213360" y="121920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4249868" y="1478046"/>
            <a:ext cx="4078642" cy="5388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边界防护薄弱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eyJfdGVtcGxhdGVEYXRhIjp7ImNvbnRlbnRUeXBlIjoiJGl0ZW0xX3RpdGxlIiwibGluZUNvdW50IjoiMSIsIndvcmRDb3VudCI6IjExIn0sInRhZyI6IiRpdGVtMV90aXRsZSJ9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4249868" y="1911288"/>
            <a:ext cx="7595814" cy="104041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部署有效的网络边界访问控制设备（如防火墙、IPS/IDS），导致外部攻击者可利用未授权端口或协议长驱直入，典型案例包括利用暴露的RDP端口进行暴力破解攻击。需通过部署下一代防火墙、启用微隔离技术并定期更新ACL策略来强化边界防御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eyJfdGVtcGxhdGVEYXRhIjp7ImNvbnRlbnRUeXBlIjoiJGl0ZW0xX2MiLCJsaW5lQ291bnQiOiIzIiwid29yZENvdW50IjoiNDEifSwidGFnIjoiJGl0ZW0xX2MifQ==</bd:templateData>
          </p:ext>
        </p:extLst>
      </p:sp>
      <p:sp>
        <p:nvSpPr>
          <p:cNvPr id="17" name="TextBox 17"/>
          <p:cNvSpPr txBox="1"/>
          <p:nvPr/>
        </p:nvSpPr>
        <p:spPr>
          <a:xfrm>
            <a:off x="4249868" y="3032167"/>
            <a:ext cx="4078642" cy="5388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漏洞修复延迟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eyJfdGVtcGxhdGVEYXRhIjp7ImNvbnRlbnRUeXBlIjoiJGl0ZW0yX3RpdGxlIiwibGluZUNvdW50IjoiMSIsIndvcmRDb3VudCI6IjExIn0sInRhZyI6IiRpdGVtMl90aXRsZSJ9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4249868" y="3465409"/>
            <a:ext cx="7595814" cy="104041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应建立漏洞扫描-评估-修复的闭环流程，对关键系统实施补丁自动化分发，并针对无法修复的漏洞部署虚拟补丁等补偿措施。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eyJfdGVtcGxhdGVEYXRhIjp7ImNvbnRlbnRUeXBlIjoiJGl0ZW0yX2MiLCJsaW5lQ291bnQiOiIzIiwid29yZENvdW50IjoiNDEifSwidGFnIjoiJGl0ZW0yX2MifQ==</bd:templateData>
          </p:ext>
        </p:extLst>
      </p:sp>
      <p:sp>
        <p:nvSpPr>
          <p:cNvPr id="19" name="TextBox 19"/>
          <p:cNvSpPr txBox="1"/>
          <p:nvPr/>
        </p:nvSpPr>
        <p:spPr>
          <a:xfrm>
            <a:off x="4249868" y="4535536"/>
            <a:ext cx="4078642" cy="5388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异常行为监测缺失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eyJfdGVtcGxhdGVEYXRhIjp7ImNvbnRlbnRUeXBlIjoiJGl0ZW0zX3RpdGxlIiwibGluZUNvdW50IjoiMSIsIndvcmRDb3VudCI6IjExIn0sInRhZyI6IiRpdGVtM190aXRsZSJ9</bd:templateData>
          </p:ext>
        </p:extLst>
      </p:sp>
      <p:sp>
        <p:nvSpPr>
          <p:cNvPr id="20" name="TextBox 20"/>
          <p:cNvSpPr txBox="1"/>
          <p:nvPr/>
        </p:nvSpPr>
        <p:spPr>
          <a:xfrm>
            <a:off x="4249868" y="4968778"/>
            <a:ext cx="7595814" cy="104041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缺乏对暴力破解、横向移动等入侵行为的实时监测机制，导致攻击驻留时间过长。需部署EDR/XDR解决方案，结合UEBA技术建立基线模型，对异常登录、权限提升等行为进行关联分析告警。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eyJfdGVtcGxhdGVEYXRhIjp7ImNvbnRlbnRUeXBlIjoiJGl0ZW0zX2MiLCJsaW5lQ291bnQiOiIzIiwid29yZENvdW50IjoiNDEifSwidGFnIjoiJGl0ZW0zX2MifQ==</bd:templateData>
          </p:ext>
        </p:extLst>
      </p:sp>
      <p:sp>
        <p:nvSpPr>
          <p:cNvPr id="21" name="TextBox 21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FpeS+temYsuiMg+S4jei2s++8iOinpuWPkemhuTIxLTIy77yJXG4jIyMg6L6555WM6Ziy5oqk6JaE5byxXG7mnKrpg6jnvbLmnInmlYjnmoTnvZHnu5zovrnnlYzorr/pl67mjqfliLborr7lpIfvvIjlpoLpmLLngavlopnjgIFJUFMvSURT77yJ77yM5a+86Ie05aSW6YOo5pS75Ye76ICF5Y+v5Yip55So5pyq5o6I5p2D56uv5Y+j5oiW5Y2P6K6u6ZW/6amx55u05YWl77yM5YW45Z6L5qGI5L6L5YyF5ous5Yip55So5pq06Zyy55qEUkRQ56uv5Y+j6L+b6KGM5pq05Yqb56C06Kej5pS75Ye744CC6ZyA6YCa6L+H6YOo572y5LiL5LiA5Luj6Ziy54Gr5aKZ44CB5ZCv55So5b6u6ZqU56a75oqA5pyv5bm25a6a5pyf5pu05pawQUNM562W55Wl5p2l5by65YyW6L6555WM6Ziy5b6h44CCXG4jIyMg5ryP5rSe5L+u5aSN5bu26L+fXG7ns7vnu5/lrZjlnKjlt7Lnn6Xpq5jljbHmvI/mtJ7vvIjlpoJMb2c0ajLjgIHmsLjmgZLkuYvok53vvInkvYbmnKrlj4rml7bkv67ooaXvvIzmlLvlh7vogIXlj6/liKnnlKjmvI/mtJ7ojrflj5bns7vnu5/mjqfliLbmnYPjgILlupTlu7rnq4vmvI/mtJ7miavmj48t6K+E5LywLeS/ruWkjeeahOmXreeOr+a1geeoi++8jOWvueWFs+mUruezu+e7n+WunuaWveihpeS4geiHquWKqOWMluWIhuWPke+8jOW5tumSiOWvueaXoOazleS/ruWkjeeahOa8j+a0numDqOe9suiZmuaLn+ihpeS4geetieihpeWBv+aOquaWveOAglxuIyMjIOW8guW4uOihjOS4uuebkea1i+e8uuWksVxu57y65LmP5a+55pq05Yqb56C06Kej44CB5qiq5ZCR56e75Yqo562J5YWl5L616KGM5Li655qE5a6e5pe255uR5rWL5py65Yi277yM5a+86Ie05pS75Ye76am755WZ5pe26Ze06L+H6ZW/44CC6ZyA6YOo572yRURSL1hEUuino+WGs+aWueahiO+8jOe7k+WQiFVFQkHmioDmnK/lu7rnq4vln7rnur/mqKHlnovvvIzlr7nlvILluLjnmbvlvZXjgIHmnYPpmZDmj5DljYfnrYnooYzkuLrov5vooYzlhbPogZTliIbmnpDlkYrorabjgIIiLCJ0cGxpZCI6IjMyIiwidHBsTmFtZSI6Imxpc3QzXzI1MDMyNjA3IiwiZWRpdGVkIjoidHJ1ZSJ9</bd:templateData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恶意代码防护缺失（触发项23）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3" name="AutoShape 3"/>
          <p:cNvSpPr/>
          <p:nvPr/>
        </p:nvSpPr>
        <p:spPr>
          <a:xfrm>
            <a:off x="506217" y="2379513"/>
            <a:ext cx="3360250" cy="2483723"/>
          </a:xfrm>
          <a:prstGeom prst="roundRect">
            <a:avLst>
              <a:gd name="adj" fmla="val 7233"/>
            </a:avLst>
          </a:prstGeom>
          <a:solidFill>
            <a:srgbClr val="FFFFFF">
              <a:alpha val="100000"/>
            </a:srgbClr>
          </a:solidFill>
          <a:ln/>
          <a:effectLst>
            <a:outerShdw blurRad="381000">
              <a:srgbClr val="000000">
                <a:alpha val="6000"/>
              </a:srgbClr>
            </a:outerShdw>
          </a:effectLst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4415648" y="3520121"/>
            <a:ext cx="3360250" cy="2483723"/>
          </a:xfrm>
          <a:prstGeom prst="roundRect">
            <a:avLst>
              <a:gd name="adj" fmla="val 7233"/>
            </a:avLst>
          </a:prstGeom>
          <a:solidFill>
            <a:srgbClr val="FFFFFF">
              <a:alpha val="100000"/>
            </a:srgbClr>
          </a:solidFill>
          <a:ln/>
          <a:effectLst>
            <a:outerShdw blurRad="381000">
              <a:srgbClr val="000000">
                <a:alpha val="6000"/>
              </a:srgbClr>
            </a:outerShdw>
          </a:effectLst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8262562" y="2379749"/>
            <a:ext cx="3360250" cy="2483723"/>
          </a:xfrm>
          <a:prstGeom prst="roundRect">
            <a:avLst>
              <a:gd name="adj" fmla="val 7233"/>
            </a:avLst>
          </a:prstGeom>
          <a:solidFill>
            <a:srgbClr val="FFFFFF">
              <a:alpha val="100000"/>
            </a:srgbClr>
          </a:solidFill>
          <a:ln/>
          <a:effectLst>
            <a:outerShdw blurRad="381000">
              <a:srgbClr val="000000">
                <a:alpha val="6000"/>
              </a:srgbClr>
            </a:outerShdw>
          </a:effectLst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5048023" y="2712011"/>
            <a:ext cx="2940789" cy="50101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邮件网关缺位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eyJfdGVtcGxhdGVEYXRhIjp7ImNvbnRlbnRUeXBlIjoiJGl0ZW0yX3RpdGxlIiwibGluZUNvdW50IjoiMSIsIndvcmRDb3VudCI6IjgifSwidGFnIjoibm9FZGl0In0=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661926" y="2549618"/>
            <a:ext cx="3069051" cy="2076978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未在所有终端（含移动设备）部署统一的防病毒软件，或病毒库更新周期超过24小时，致使勒索软件、木马程序可穿透防御。应部署具备云查杀能力的EPP平台，启用动态行为分析功能，并强制开启全盘扫描定时任务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eyJfdGVtcGxhdGVEYXRhIjp7ImNvbnRlbnRUeXBlIjoiJGl0ZW0xX2MiLCJsaW5lQ291bnQiOiI3Iiwid29yZENvdW50IjoiMTYifSwidGFnIjoiJGl0ZW0xX2MifQ==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8894937" y="1571403"/>
            <a:ext cx="2954096" cy="50101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供应链污染风险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eyJfdGVtcGxhdGVEYXRhIjp7ImNvbnRlbnRUeXBlIjoiJGl0ZW0zX3RpdGxlIiwibGluZUNvdW50IjoiMSIsIndvcmRDb3VudCI6IjgifSwidGFnIjoiJGl0ZW0zX3RpdGxlIn0=</bd:templateData>
          </p:ext>
        </p:extLst>
      </p:sp>
      <p:sp>
        <p:nvSpPr>
          <p:cNvPr id="9" name="Freeform 9"/>
          <p:cNvSpPr/>
          <p:nvPr/>
        </p:nvSpPr>
        <p:spPr>
          <a:xfrm>
            <a:off x="661926" y="1615909"/>
            <a:ext cx="412003" cy="41200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800" y="79486"/>
                </a:moveTo>
                <a:cubicBezTo>
                  <a:pt x="152800" y="79486"/>
                  <a:pt x="133750" y="38891"/>
                  <a:pt x="90888" y="38891"/>
                </a:cubicBezTo>
                <a:cubicBezTo>
                  <a:pt x="44053" y="38891"/>
                  <a:pt x="19450" y="78581"/>
                  <a:pt x="19450" y="118262"/>
                </a:cubicBezTo>
                <a:cubicBezTo>
                  <a:pt x="19450" y="184147"/>
                  <a:pt x="152800" y="265900"/>
                  <a:pt x="152800" y="265900"/>
                </a:cubicBezTo>
                <a:cubicBezTo>
                  <a:pt x="152800" y="265900"/>
                  <a:pt x="285350" y="184937"/>
                  <a:pt x="285350" y="118262"/>
                </a:cubicBezTo>
                <a:cubicBezTo>
                  <a:pt x="285350" y="77781"/>
                  <a:pt x="259956" y="38891"/>
                  <a:pt x="214713" y="38891"/>
                </a:cubicBezTo>
                <a:cubicBezTo>
                  <a:pt x="169469" y="38891"/>
                  <a:pt x="152800" y="79486"/>
                  <a:pt x="152800" y="79486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Freeform 10"/>
          <p:cNvSpPr/>
          <p:nvPr/>
        </p:nvSpPr>
        <p:spPr>
          <a:xfrm>
            <a:off x="4586983" y="2772141"/>
            <a:ext cx="380754" cy="38075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7640" y="0"/>
                </a:moveTo>
                <a:lnTo>
                  <a:pt x="182880" y="0"/>
                </a:lnTo>
                <a:lnTo>
                  <a:pt x="182880" y="45720"/>
                </a:lnTo>
                <a:lnTo>
                  <a:pt x="228600" y="152400"/>
                </a:lnTo>
                <a:lnTo>
                  <a:pt x="228600" y="274320"/>
                </a:lnTo>
                <a:cubicBezTo>
                  <a:pt x="228600" y="291151"/>
                  <a:pt x="214951" y="304800"/>
                  <a:pt x="198120" y="304800"/>
                </a:cubicBezTo>
                <a:lnTo>
                  <a:pt x="198120" y="304800"/>
                </a:lnTo>
                <a:lnTo>
                  <a:pt x="76200" y="304800"/>
                </a:lnTo>
                <a:cubicBezTo>
                  <a:pt x="59436" y="304800"/>
                  <a:pt x="40996" y="291998"/>
                  <a:pt x="35052" y="276149"/>
                </a:cubicBezTo>
                <a:lnTo>
                  <a:pt x="0" y="182880"/>
                </a:lnTo>
                <a:lnTo>
                  <a:pt x="0" y="152400"/>
                </a:lnTo>
                <a:cubicBezTo>
                  <a:pt x="0" y="135569"/>
                  <a:pt x="13649" y="121920"/>
                  <a:pt x="30480" y="121920"/>
                </a:cubicBezTo>
                <a:lnTo>
                  <a:pt x="30480" y="121920"/>
                </a:lnTo>
                <a:lnTo>
                  <a:pt x="137160" y="121920"/>
                </a:lnTo>
                <a:lnTo>
                  <a:pt x="137160" y="30480"/>
                </a:lnTo>
                <a:cubicBezTo>
                  <a:pt x="137160" y="13649"/>
                  <a:pt x="150809" y="0"/>
                  <a:pt x="167640" y="0"/>
                </a:cubicBezTo>
                <a:lnTo>
                  <a:pt x="167640" y="0"/>
                </a:lnTo>
                <a:close/>
              </a:path>
              <a:path w="304800" h="304800">
                <a:moveTo>
                  <a:pt x="259080" y="152400"/>
                </a:moveTo>
                <a:lnTo>
                  <a:pt x="304800" y="152400"/>
                </a:lnTo>
                <a:lnTo>
                  <a:pt x="304800" y="304800"/>
                </a:lnTo>
                <a:lnTo>
                  <a:pt x="259080" y="304800"/>
                </a:lnTo>
                <a:lnTo>
                  <a:pt x="259080" y="152400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1" name="Freeform 11"/>
          <p:cNvSpPr/>
          <p:nvPr/>
        </p:nvSpPr>
        <p:spPr>
          <a:xfrm>
            <a:off x="8338386" y="1645974"/>
            <a:ext cx="351873" cy="35187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80975"/>
                </a:moveTo>
                <a:lnTo>
                  <a:pt x="247650" y="123825"/>
                </a:lnTo>
                <a:lnTo>
                  <a:pt x="247650" y="38100"/>
                </a:lnTo>
                <a:lnTo>
                  <a:pt x="209550" y="38100"/>
                </a:lnTo>
                <a:lnTo>
                  <a:pt x="209550" y="85725"/>
                </a:lnTo>
                <a:lnTo>
                  <a:pt x="152400" y="28575"/>
                </a:lnTo>
                <a:lnTo>
                  <a:pt x="0" y="180975"/>
                </a:lnTo>
                <a:lnTo>
                  <a:pt x="0" y="190500"/>
                </a:lnTo>
                <a:lnTo>
                  <a:pt x="38100" y="190500"/>
                </a:lnTo>
                <a:lnTo>
                  <a:pt x="38100" y="285750"/>
                </a:lnTo>
                <a:lnTo>
                  <a:pt x="133350" y="285750"/>
                </a:lnTo>
                <a:lnTo>
                  <a:pt x="133350" y="228600"/>
                </a:lnTo>
                <a:lnTo>
                  <a:pt x="171450" y="228600"/>
                </a:lnTo>
                <a:lnTo>
                  <a:pt x="171450" y="285750"/>
                </a:lnTo>
                <a:lnTo>
                  <a:pt x="266700" y="285750"/>
                </a:lnTo>
                <a:lnTo>
                  <a:pt x="266700" y="190500"/>
                </a:lnTo>
                <a:lnTo>
                  <a:pt x="304800" y="190500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1138592" y="1571403"/>
            <a:ext cx="3007325" cy="50101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防病毒网关缺位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eyJfdGVtcGxhdGVEYXRhIjp7ImNvbnRlbnRUeXBlIjoiJGl0ZW0yX3RpdGxlIiwibGluZUNvdW50IjoiMSIsIndvcmRDb3VudCI6IjgifSwidGFnIjoiJGl0ZW0yX3RpdGxlIn0=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4561248" y="3723493"/>
            <a:ext cx="3069051" cy="2076978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缺乏针对钓鱼邮件、恶意附件的过滤机制，造成APT攻击入口失控。需配置邮件安全网关（如DMARC/DKIM/SPF协议），对携带宏或可执行文件的邮件进行沙箱检测，同时开展常态化社工演练提升员工意识。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eyJfdGVtcGxhdGVEYXRhIjp7ImNvbnRlbnRUeXBlIjoiJGl0ZW0yX2MiLCJsaW5lQ291bnQiOiI3Iiwid29yZENvdW50IjoiMTYifSwidGFnIjoiJGl0ZW0yX2MifQ==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8408161" y="2583122"/>
            <a:ext cx="3069051" cy="2076978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未对第三方软件进行安全校验即部署使用，可能导致带毒软件进入生产环境。须建立软件准入白名单制度，对供应商提供的安装包进行哈希校验与动态沙箱检测，禁止从非官方渠道下载应用。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eyJfdGVtcGxhdGVEYXRhIjp7ImNvbnRlbnRUeXBlIjoiJGl0ZW0zX2MiLCJsaW5lQ291bnQiOiI3Iiwid29yZENvdW50IjoiMTYifSwidGFnIjoiJGl0ZW0zX2MifQ==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BtuaEj+S7o+eggemYsuaKpOe8uuWkse+8iOinpuWPkemhuTIz77yJXG4jIyMg57uI56uv6Ziy5oqk5aSx5pWIXG7mnKrlnKjmiYDmnInnu4jnq6/vvIjlkKvnp7vliqjorr7lpIfvvInpg6jnvbLnu5/kuIDnmoTpmLLnl4Xmr5Lova/ku7bvvIzmiJbnl4Xmr5LlupPmm7TmlrDlkajmnJ/otoXov4cyNOWwj+aXtu+8jOiHtOS9v+WLkue0oui9r+S7tuOAgeacqOmprOeoi+W6j+WPr+epv+mAj+mYsuW+oeOAguW6lOmDqOe9suWFt+Wkh+S6keafpeadgOiDveWKm+eahEVQUOW5s+WPsO+8jOWQr+eUqOWKqOaAgeihjOS4uuWIhuaekOWKn+iDve+8jOW5tuW8uuWItuW8gOWQr+WFqOebmOaJq+aPj+WumuaXtuS7u+WKoeOAglxuIyMjIOmCruS7tue9keWFs+e8uuS9jVxu57y65LmP6ZKI5a+56ZKT6bG86YKu5Lu244CB5oG25oSP6ZmE5Lu255qE6L+H5ruk5py65Yi277yM6YCg5oiQQVBU5pS75Ye75YWl5Y+j5aSx5o6n44CC6ZyA6YWN572u6YKu5Lu25a6J5YWo572R5YWz77yI5aaCRE1BUkMvREtJTS9TUEbljY/orq7vvInvvIzlr7nmkLrluKblro/miJblj6/miafooYzmlofku7bnmoTpgq7ku7bov5vooYzmspnnrrHmo4DmtYvvvIzlkIzml7blvIDlsZXluLjmgIHljJbnpL7lt6XmvJTnu4Pmj5DljYflkZjlt6XmhI/or4bjgIJcbiMjIyDkvpvlupTpk77msaHmn5Ppo47pmalcbuacquWvueesrOS4ieaWuei9r+S7tui/m+ihjOWuieWFqOagoemqjOWNs+mDqOe9suS9v+eUqO+8jOWPr+iDveWvvOiHtOW4puavkui9r+S7tui/m+WFpeeUn+S6p+eOr+Wig+OAgumhu+W7uueri+i9r+S7tuWHhuWFpeeZveWQjeWNleWItuW6pu+8jOWvueS+m+W6lOWVhuaPkOS+m+eahOWuieijheWMhei/m+ihjOWTiOW4jOagoemqjOS4juWKqOaAgeaymeeuseajgOa1i++8jOemgeatouS7jumdnuWumOaWuea4oOmBk+S4i+i9veW6lOeUqOOAgiIsInRwbGlkIjoiMzIiLCJ0cGxOYW1lIjoibGlzdDNfd3p5MjQwNzA5MDAxIiwiZWRpdGVkIjoidHJ1ZSJ9</bd:templateData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07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数据安全与备份重大风险隐患分析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eyJtZCI6IiMjIOaVsOaNruWuieWFqOS4juWkh+S7vemjjumZqSIsInRwbGlkIjoiMzIiLCJ0cGxOYW1lIjoiaDJ0aXRsZV8zMnNjaWVuY2UwIiwiZWRpdGVkIjoidHJ1ZSJ9</bd:templateData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022" y="1548895"/>
            <a:ext cx="6096000" cy="40005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  <a:spcBef>
                <a:spcPts val="45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明文传输漏洞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eyJfdGVtcGxhdGVEYXRhIjp7ImNvbnRlbnRUeXBlIjoiJGl0ZW0xX3RpdGxlIiwibGluZUNvdW50IjoiMSIsIndvcmRDb3VudCI6IjE4In0sInRhZyI6IiRpdGVtMV90aXRsZSJ9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510022" y="2035241"/>
            <a:ext cx="10882612" cy="85231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在未加密的HTTP协议或FTP等非安全通道中传输敏感数据（如用户密码、支付信息），可能被中间人攻击截获，导致数据泄露。需强制启用TLS 1.2+加密传输协议，并对存储数据实施AES-256等强加密算法保护。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eyJfdGVtcGxhdGVEYXRhIjp7ImNvbnRlbnRUeXBlIjoiJGl0ZW0xX2MiLCJsaW5lQ291bnQiOiIyIiwid29yZENvdW50IjoiNTQifSwidGFnIjoiJGl0ZW0xX2MifQ==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510022" y="3199129"/>
            <a:ext cx="6096000" cy="40005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  <a:spcBef>
                <a:spcPts val="45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日志文件明文记录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eyJfdGVtcGxhdGVEYXRhIjp7ImNvbnRlbnRUeXBlIjoiJGl0ZW0yX3RpdGxlIiwibGluZUNvdW50IjoiMSIsIndvcmRDb3VudCI6IjE4In0sInRhZyI6IiRpdGVtMl90aXRsZSJ9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510022" y="3685475"/>
            <a:ext cx="10855050" cy="85231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系统日志或数据库日志中明文记录敏感字段（如身份证号、银行卡号），违反《数据安全法》最小化原则。应建立日志脱敏机制，对敏感字段进行哈希化或掩码处理，并定期审计日志存储安全性。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eyJfdGVtcGxhdGVEYXRhIjp7ImNvbnRlbnRUeXBlIjoiJGl0ZW0yX2MiLCJsaW5lQ291bnQiOiIyIiwid29yZENvdW50IjoiNTQifSwidGFnIjoiJGl0ZW0yX2MifQ==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510022" y="4849362"/>
            <a:ext cx="6096000" cy="40005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  <a:spcBef>
                <a:spcPts val="45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第三方接口暴露风险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eyJfdGVtcGxhdGVEYXRhIjp7ImNvbnRlbnRUeXBlIjoiJGl0ZW0zX3RpdGxlIiwibGluZUNvdW50IjoiMSIsIndvcmRDb3VudCI6IjE4In0sInRhZyI6IiRpdGVtM190aXRsZSJ9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510022" y="5335709"/>
            <a:ext cx="10827488" cy="85231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与外部系统交互时未对API接口数据加密，可能被恶意爬取。需采用OAuth2.0认证和报文级加密，并通过网络隔离措施限制访问范围。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eyJfdGVtcGxhdGVEYXRhIjp7ImNvbnRlbnRUeXBlIjoiJGl0ZW0zX2MiLCJsaW5lQ291bnQiOiIyIiwid29yZENvdW50IjoiNTQifSwidGFnIjoiJGl0ZW0zX2MifQ==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数据传输/存储明文风险（触发项24-25）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VsOaNruS8oOi+ky/lrZjlgqjmmI7mlofpo47pmanvvIjop6blj5HpobkyNC0yNe+8iVxuIyMjIOaYjuaWh+S8oOi+k+a8j+a0nlxu5Zyo5pyq5Yqg5a+G55qESFRUUOWNj+iuruaIlkZUUOetiemdnuWuieWFqOmAmumBk+S4reS8oOi+k+aVj+aEn+aVsOaNru+8iOWmgueUqOaIt+WvhueggeOAgeaUr+S7mOS/oeaBr++8ie+8jOWPr+iDveiiq+S4remXtOS6uuaUu+WHu+aIquiOt++8jOWvvOiHtOaVsOaNruazhOmcsuOAgumcgOW8uuWItuWQr+eUqFRMUyAxLjIr5Yqg5a+G5Lyg6L6T5Y2P6K6u77yM5bm25a+55a2Y5YKo5pWw5o2u5a6e5pa9QUVTLTI1NuetieW8uuWKoOWvhueul+azleS/neaKpOOAglxuIyMjIOaXpeW/l+aWh+S7tuaYjuaWh+iusOW9lVxu57O757uf5pel5b+X5oiW5pWw5o2u5bqT5pel5b+X5Lit5piO5paH6K6w5b2V5pWP5oSf5a2X5q6177yI5aaC6Lqr5Lu96K+B5Y+344CB6ZO26KGM5Y2h5Y+377yJ77yM6L+d5Y+N44CK5pWw5o2u5a6J5YWo5rOV44CL5pyA5bCP5YyW5Y6f5YiZ44CC5bqU5bu656uL5pel5b+X6ISx5pWP5py65Yi277yM5a+55pWP5oSf5a2X5q616L+b6KGM5ZOI5biM5YyW5oiW5o6p56CB5aSE55CG77yM5bm25a6a5pyf5a6h6K6h5pel5b+X5a2Y5YKo5a6J5YWo5oCn44CCXG4jIyMg56ys5LiJ5pa55o6l5Y+j5pq06Zyy6aOO6ZmpXG7kuI7lpJbpg6jns7vnu5/kuqTkupLml7bmnKrlr7lBUEnmjqXlj6PmlbDmja7liqDlr4bvvIzlj6/og73ooqvmgbbmhI/niKzlj5bjgILpnIDph4fnlKhPQXV0aDIuMOiupOivgeWSjOaKpeaWh+e6p+WKoOWvhu+8jOW5tumAmui/h+e9kee7nOmalOemu+aOquaWvemZkOWItuiuv+mXruiMg+WbtOOAgiIsInRwbGlkIjoiMzIiLCJ0cGxOYW1lIjoibGlzdDNfMjUwMzI1MDQiLCJlZGl0ZWQiOiJ0cnVlIn0=</bd:templateData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数据备份机制缺失（触发项26）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3" name="AutoShape 3"/>
          <p:cNvSpPr/>
          <p:nvPr/>
        </p:nvSpPr>
        <p:spPr>
          <a:xfrm>
            <a:off x="579575" y="1869630"/>
            <a:ext cx="4527876" cy="822410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579575" y="4988879"/>
            <a:ext cx="4527876" cy="822410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579575" y="3406407"/>
            <a:ext cx="4527876" cy="822410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cxnSp>
        <p:nvCxnSpPr>
          <p:cNvPr id="6" name="Connector 6"/>
          <p:cNvCxnSpPr/>
          <p:nvPr/>
        </p:nvCxnSpPr>
        <p:spPr>
          <a:xfrm>
            <a:off x="5541189" y="1423763"/>
            <a:ext cx="0" cy="5036107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sp>
        <p:nvSpPr>
          <p:cNvPr id="7" name="AutoShape 7"/>
          <p:cNvSpPr/>
          <p:nvPr/>
        </p:nvSpPr>
        <p:spPr>
          <a:xfrm rot="8100000">
            <a:off x="5445939" y="2137960"/>
            <a:ext cx="190500" cy="190500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AutoShape 8"/>
          <p:cNvSpPr/>
          <p:nvPr/>
        </p:nvSpPr>
        <p:spPr>
          <a:xfrm rot="8100000">
            <a:off x="5445939" y="3674738"/>
            <a:ext cx="190500" cy="190500"/>
          </a:xfrm>
          <a:prstGeom prst="rect">
            <a:avLst/>
          </a:prstGeom>
          <a:solidFill>
            <a:schemeClr val="accent3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AutoShape 9"/>
          <p:cNvSpPr/>
          <p:nvPr/>
        </p:nvSpPr>
        <p:spPr>
          <a:xfrm rot="8100000">
            <a:off x="5445939" y="5257209"/>
            <a:ext cx="190500" cy="190500"/>
          </a:xfrm>
          <a:prstGeom prst="rect">
            <a:avLst/>
          </a:prstGeom>
          <a:solidFill>
            <a:schemeClr val="accent4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5980842" y="1652016"/>
            <a:ext cx="5544181" cy="125763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未按等保2.0要求实现核心业务数据的实时增量备份和全量周备份，灾备RPO（恢复点目标）超过4小时。需建立3-2-1备份原则（3份副本、2种介质、1份异地），并通过备份完整性校验确保可恢复性。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eyJfdGVtcGxhdGVEYXRhIjp7ImNvbnRlbnRUeXBlIjoiJGl0ZW0xX2MiLCJsaW5lQ291bnQiOiI0Iiwid29yZENvdW50IjoiMzAifSwidGFnIjoiJGl0ZW0xX2MifQ==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5980842" y="3188794"/>
            <a:ext cx="5544181" cy="125763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备份磁带/硬盘未加密存储或未实施物理隔离，存在被窃取风险。应使用加密存储介质，并在异地容灾中心部署防磁、防火的专用保险柜，定期测试备份数据可用性。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eyJfdGVtcGxhdGVEYXRhIjp7ImNvbnRlbnRUeXBlIjoiJGl0ZW0yX2MiLCJsaW5lQ291bnQiOiI0Iiwid29yZENvdW50IjoiMzAifSwidGFnIjoiJGl0ZW0yX2MifQ==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5980842" y="4771266"/>
            <a:ext cx="5544181" cy="125763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云存储桶权限设置为"公开读写"，导致备份数据遭恶意删除或篡改。需遵循最小权限原则配置ACL，启用版本控制与对象锁定功能，并监控异常访问行为。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eyJfdGVtcGxhdGVEYXRhIjp7ImNvbnRlbnRUeXBlIjoiJGl0ZW0zX2MiLCJsaW5lQ291bnQiOiI0Iiwid29yZENvdW50IjoiMzAifSwidGFnIjoiJGl0ZW0zX2MifQ==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963136" y="1974611"/>
            <a:ext cx="3760753" cy="61244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备份策略缺陷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eyJfdGVtcGxhdGVEYXRhIjp7ImNvbnRlbnRUeXBlIjoiJGl0ZW0xX3RpdGxlIiwibGluZUNvdW50IjoiMSIsIndvcmRDb3VudCI6IjEwIn0sInRhZyI6IiRpdGVtMV90aXRsZSJ9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963136" y="3511389"/>
            <a:ext cx="3760753" cy="61244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备份介质管理漏洞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eyJfdGVtcGxhdGVEYXRhIjp7ImNvbnRlbnRUeXBlIjoiJGl0ZW0yX3RpdGxlIiwibGluZUNvdW50IjoiMSIsIndvcmRDb3VudCI6IjEwIn0sInRhZyI6IiRpdGVtMl90aXRsZSJ9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963136" y="5093861"/>
            <a:ext cx="3760753" cy="61244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云备份配置错误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eyJfdGVtcGxhdGVEYXRhIjp7ImNvbnRlbnRUeXBlIjoiJGl0ZW0zX3RpdGxlIiwibGluZUNvdW50IjoiMSIsIndvcmRDb3VudCI6IjEwIn0sInRhZyI6IiRpdGVtM190aXRsZSJ9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VsOaNruWkh+S7veacuuWItue8uuWkse+8iOinpuWPkemhuTI277yJXG4jIyMg5aSH5Lu9562W55Wl57y66Zm3XG7mnKrmjInnrYnkv50yLjDopoHmsYLlrp7njrDmoLjlv4PkuJrliqHmlbDmja7nmoTlrp7ml7blop7ph4/lpIfku73lkozlhajph4/lkajlpIfku73vvIzngb7lpIdSUE/vvIjmgaLlpI3ngrnnm67moIfvvInotoXov4c05bCP5pe244CC6ZyA5bu656uLMy0yLTHlpIfku73ljp/liJnvvIgz5Lu95Ymv5pys44CBMuenjeS7i+i0qOOAgTHku73lvILlnLDvvInvvIzlubbpgJrov4flpIfku73lrozmlbTmgKfmoKHpqoznoa7kv53lj6/mgaLlpI3mgKfjgIJcbiMjIyDlpIfku73ku4votKjnrqHnkIbmvI/mtJ5cbuWkh+S7veejgeW4pi/noaznm5jmnKrliqDlr4blrZjlgqjmiJbmnKrlrp7mlr3niannkIbpmpTnprvvvIzlrZjlnKjooqvnqoPlj5bpo47pmanjgILlupTkvb/nlKjliqDlr4blrZjlgqjku4votKjvvIzlubblnKjlvILlnLDlrrnngb7kuK3lv4Ppg6jnvbLpmLLno4HjgIHpmLLngavnmoTkuJPnlKjkv53pmanmn5zvvIzlrprmnJ/mtYvor5XlpIfku73mlbDmja7lj6/nlKjmgKfjgIJcbiMjIyDkupHlpIfku73phY3nva7plJnor69cbuS6keWtmOWCqOahtuadg+mZkOiuvue9ruS4ulwi5YWs5byA6K+75YaZXCLvvIzlr7zoh7TlpIfku73mlbDmja7pga3mgbbmhI/liKDpmaTmiJbnr6HmlLnjgILpnIDpgbXlvqrmnIDlsI/mnYPpmZDljp/liJnphY3nva5BQ0zvvIzlkK/nlKjniYjmnKzmjqfliLbkuI7lr7nosaHplIHlrprlip/og73vvIzlubbnm5HmjqflvILluLjorr/pl67ooYzkuLrjgIIiLCJ0cGxpZCI6IjMyIiwidHBsTmFtZSI6Imxpc3QzXzI1MDMyNjAyIiwiZWRpdGVkIjoidHJ1ZSJ9</bd:templateData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08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综合类重大风险隐患分析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eyJtZCI6IiMjIOe7vOWQiOexu+mrmOmjjumZqeWcuuaZr+WIhuaekCIsInRwbGlkIjoiMzIiLCJ0cGxOYW1lIjoiaDJ0aXRsZV8zMnNjaWVuY2UwIiwiZWRpdGVkIjoidHJ1ZSJ9</bd:templateData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3048" r="13048"/>
          <a:stretch>
            <a:fillRect/>
          </a:stretch>
        </p:blipFill>
        <p:spPr>
          <a:xfrm>
            <a:off x="7007707" y="1744635"/>
            <a:ext cx="4750583" cy="4285329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eyJfdGVtcGxhdGVEYXRhIjp7ImNvbnRlbnRUeXBlIjoiJGltZzAiLCJuZWVkUmVwbGFjZSI6dHJ1ZSwidHlwZSI6ImltYWdlIn0sInRhZyI6IiRpbWcwIn0=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权限失控风险（触发项27-28）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4" name="AutoShape 4"/>
          <p:cNvSpPr/>
          <p:nvPr/>
        </p:nvSpPr>
        <p:spPr>
          <a:xfrm>
            <a:off x="3729746" y="1769675"/>
            <a:ext cx="3031629" cy="4285329"/>
          </a:xfrm>
          <a:prstGeom prst="roundRect">
            <a:avLst>
              <a:gd name="adj" fmla="val 0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3923235" y="2035795"/>
            <a:ext cx="2644651" cy="649939"/>
          </a:xfrm>
          <a:prstGeom prst="rect">
            <a:avLst/>
          </a:prstGeom>
          <a:ln/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越权访问漏洞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eyJfdGVtcGxhdGVEYXRhIjp7ImNvbnRlbnRUeXBlIjoiJGl0ZW0yX3RpdGxlIiwibGluZUNvdW50IjoiMSIsIndvcmRDb3VudCI6IjcifSwidGFnIjoiJGl0ZW0yX3RpdGxlIn0=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3923235" y="2757859"/>
            <a:ext cx="2644651" cy="2924764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业务系统缺乏严格的垂直/水平权限校验机制，攻击者可利用接口缺陷访问他人数据，应部署API网关进行权限拦截，并结合RBAC模型实施自动化权限回收策略。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eyJfdGVtcGxhdGVEYXRhIjp7ImNvbnRlbnRUeXBlIjoiJGl0ZW0yX2MiLCJsaW5lQ291bnQiOiI4Iiwid29yZENvdW50IjoiMTEifSwidGFnIjoiJGl0ZW0yX2MifQ==</bd:templateData>
          </p:ext>
        </p:extLst>
      </p:sp>
      <p:sp>
        <p:nvSpPr>
          <p:cNvPr id="7" name="AutoShape 7"/>
          <p:cNvSpPr/>
          <p:nvPr/>
        </p:nvSpPr>
        <p:spPr>
          <a:xfrm>
            <a:off x="556553" y="1764765"/>
            <a:ext cx="3031629" cy="4285329"/>
          </a:xfrm>
          <a:prstGeom prst="roundRect">
            <a:avLst>
              <a:gd name="adj" fmla="val 0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750042" y="2035795"/>
            <a:ext cx="2644651" cy="649939"/>
          </a:xfrm>
          <a:prstGeom prst="rect">
            <a:avLst/>
          </a:prstGeom>
          <a:ln/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特权账号滥用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eyJfdGVtcGxhdGVEYXRhIjp7ImNvbnRlbnRUeXBlIjoiJGl0ZW0xX3RpdGxlIiwibGluZUNvdW50IjoiMSIsIndvcmRDb3VudCI6IjcifSwidGFnIjoiJGl0ZW0xX3RpdGxlIn0=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750042" y="2752949"/>
            <a:ext cx="2644651" cy="2924764"/>
          </a:xfrm>
          <a:prstGeom prst="rect">
            <a:avLst/>
          </a:prstGeom>
          <a:ln/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未实施最小权限原则导致管理员权限过度集中，可能引发内部人员恶意操作或账号被盗后的横向渗透，需通过动态令牌、权限分级审批和操作审计日志实现精细化管控。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eyJfdGVtcGxhdGVEYXRhIjp7ImNvbnRlbnRUeXBlIjoiJGl0ZW0xX2MiLCJsaW5lQ291bnQiOiI4Iiwid29yZENvdW50IjoiMTEifSwidGFnIjoiJGl0ZW0xX2MifQ==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dg+mZkOWkseaOp+mjjumZqe+8iOinpuWPkemhuTI3LTI477yJXG4jIyMg54m55p2D6LSm5Y+35rul55SoXG7mnKrlrp7mlr3mnIDlsI/mnYPpmZDljp/liJnlr7zoh7TnrqHnkIblkZjmnYPpmZDov4fluqbpm4bkuK3vvIzlj6/og73lvJXlj5HlhoXpg6jkurrlkZjmgbbmhI/mk43kvZzmiJbotKblj7fooqvnm5flkI7nmoTmqKrlkJHmuJfpgI/vvIzpnIDpgJrov4fliqjmgIHku6TniYzjgIHmnYPpmZDliIbnuqflrqHmibnlkozmk43kvZzlrqHorqHml6Xlv5flrp7njrDnsr7nu4bljJbnrqHmjqfjgIJcbiMjIyDotormnYPorr/pl67mvI/mtJ5cbuS4muWKoeezu+e7n+e8uuS5j+S4peagvOeahOWeguebtC/msLTlubPmnYPpmZDmoKHpqozmnLrliLbvvIzmlLvlh7vogIXlj6/liKnnlKjmjqXlj6PnvLrpmbforr/pl67ku5bkurrmlbDmja7vvIzlupTpg6jnvbJBUEnnvZHlhbPov5vooYzmnYPpmZDmi6bmiKrvvIzlubbnu5PlkIhSQkFD5qih5Z6L5a6e5pa96Ieq5Yqo5YyW5p2D6ZmQ5Zue5pS2562W55Wl44CCIiwidHBsaWQiOiIzMiIsInRwbE5hbWUiOiJsaXN0Ml91bmkzMSIsImVkaXRlZCI6InRydWUifQ==</bd:templateData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/>
          </a:blip>
          <a:srcRect l="25024" r="25024"/>
          <a:stretch>
            <a:fillRect/>
          </a:stretch>
        </p:blipFill>
        <p:spPr>
          <a:xfrm>
            <a:off x="615557" y="1293101"/>
            <a:ext cx="3938035" cy="5250714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AutoShape 3"/>
          <p:cNvSpPr/>
          <p:nvPr/>
        </p:nvSpPr>
        <p:spPr>
          <a:xfrm>
            <a:off x="4232060" y="1718638"/>
            <a:ext cx="7211308" cy="4522346"/>
          </a:xfrm>
          <a:prstGeom prst="roundRect">
            <a:avLst>
              <a:gd name="adj" fmla="val 4504"/>
            </a:avLst>
          </a:prstGeom>
          <a:solidFill>
            <a:schemeClr val="lt2">
              <a:alpha val="100000"/>
            </a:schemeClr>
          </a:solidFill>
          <a:ln/>
          <a:effectLst>
            <a:outerShdw blurRad="381000">
              <a:srgbClr val="000000">
                <a:alpha val="7000"/>
              </a:srgbClr>
            </a:outerShdw>
          </a:effectLst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4599214" y="2625365"/>
            <a:ext cx="6477000" cy="1257743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如Redis、MySQL等数据库服务直接暴露在公网，极易遭受暴力破解攻击，必须采用VPN专线接入或部署跳板机进行访问收敛，并通过网络空间测绘定期检测暴露资产。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eyJfdGVtcGxhdGVEYXRhIjp7ImNvbnRlbnRUeXBlIjoiJGl0ZW0xX2MiLCJsaW5lQ291bnQiOiIzIiwid29yZENvdW50IjoiMzIifSwidGFnIjoiJGl0ZW0xX2MifQ==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4599214" y="2143575"/>
            <a:ext cx="6477000" cy="645267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非必要服务外联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eyJfdGVtcGxhdGVEYXRhIjp7ImNvbnRlbnRUeXBlIjoiJGl0ZW0xX3RpdGxlIiwibGluZUNvdW50IjoiMSIsIndvcmRDb3VudCI6IjE5In0sInRhZyI6IiRpdGVtMV90aXRsZSJ9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4599214" y="4589063"/>
            <a:ext cx="6477000" cy="127152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历史遗留的测试端口（如8080、3389）持续开放，形成攻击跳板，建议启用端口白名单机制，结合NGFW的流量分析功能自动阻断异常外联行为。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eyJfdGVtcGxhdGVEYXRhIjp7ImNvbnRlbnRUeXBlIjoiJGl0ZW0yX2MiLCJsaW5lQ291bnQiOiIzIiwid29yZENvdW50IjoiMzIifSwidGFnIjoiJGl0ZW0yX2MifQ==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4599214" y="4153214"/>
            <a:ext cx="6477000" cy="645267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废弃端口未关闭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eyJfdGVtcGxhdGVEYXRhIjp7ImNvbnRlbnRUeXBlIjoiJGl0ZW0yX3RpdGxlIiwibGluZUNvdW50IjoiMSIsIndvcmRDb3VudCI6IjE5In0sInRhZyI6IiRpdGVtMl90aXRsZSJ9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互联网暴露面过宽（触发项29）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S6kuiBlOe9keaatOmcsumdoui/h+Wuve+8iOinpuWPkemhuTI577yJXG4jIyMg6Z2e5b+F6KaB5pyN5Yqh5aSW6IGUXG7lpoJSZWRpc+OAgU15U1FM562J5pWw5o2u5bqT5pyN5Yqh55u05o6l5pq06Zyy5Zyo5YWs572R77yM5p6B5piT6YGt5Y+X5pq05Yqb56C06Kej5pS75Ye777yM5b+F6aG76YeH55SoVlBO5LiT57q/5o6l5YWl5oiW6YOo572y6Lez5p2/5py66L+b6KGM6K6/6Zeu5pS25pWb77yM5bm26YCa6L+H572R57uc56m66Ze05rWL57uY5a6a5pyf5qOA5rWL5pq06Zyy6LWE5Lqn44CCXG4jIyMg5bqf5byD56uv5Y+j5pyq5YWz6ZetXG7ljoblj7LpgZfnlZnnmoTmtYvor5Xnq6/lj6PvvIjlpoI4MDgw44CBMzM4Oe+8ieaMgee7reW8gOaUvu+8jOW9ouaIkOaUu+WHu+i3s+adv++8jOW7uuiuruWQr+eUqOerr+WPo+eZveWQjeWNleacuuWItu+8jOe7k+WQiE5HRlfnmoTmtYHph4/liIbmnpDlip/og73oh6rliqjpmLvmlq3lvILluLjlpJbogZTooYzkuLrjgIIiLCJ0cGxpZCI6IjMyIiwidHBsTmFtZSI6Imxpc3QyX0ltZzAiLCJlZGl0ZWQiOiJ0cnVlIn0=</bd:templateData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等级测评结果与风险分析必要性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8374" y="1306384"/>
            <a:ext cx="2540518" cy="4849454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4" name="TextBox 4"/>
          <p:cNvSpPr txBox="1"/>
          <p:nvPr/>
        </p:nvSpPr>
        <p:spPr>
          <a:xfrm>
            <a:off x="3340584" y="1688405"/>
            <a:ext cx="8109936" cy="115124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传统测评聚焦技术指标合规性（如防火墙配置、密码复杂度），而2025版要求结合业务场景分析防护实效性，例如验证关键业务数据在传输、存储环节的实际加密强度，避免“形式合规但实际脆弱”的情况。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eyJfdGVtcGxhdGVEYXRhIjp7ImNvbnRlbnRUeXBlIjoiJGl0ZW0xX2MiLCJsaW5lQ291bnQiOiIzIiwid29yZENvdW50IjoiNDAifSwidGFnIjoiJGl0ZW0xX2MifQ==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3340584" y="1249667"/>
            <a:ext cx="7146070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合规性验证与实效性评估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eyJfdGVtcGxhdGVEYXRhIjp7ImNvbnRlbnRUeXBlIjoiJGl0ZW0xX3RpdGxlIiwibGluZUNvdW50IjoiMSIsIndvcmRDb3VudCI6IjI2In0sInRhZyI6IiRpdGVtMV90aXRsZSJ9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3334188" y="3389806"/>
            <a:ext cx="8109936" cy="115124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单一漏洞可能因系统架构缺陷引发连锁反应（如数据库弱口令导致供应链攻击入口），需通过攻击路径模拟分析风险传导链条，量化潜在损失。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eyJfdGVtcGxhdGVEYXRhIjp7ImNvbnRlbnRUeXBlIjoiJGl0ZW0yX2MiLCJsaW5lQ291bnQiOiIzIiwid29yZENvdW50IjoiNDAifSwidGFnIjoiJGl0ZW0yX2MifQ==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3334188" y="2951068"/>
            <a:ext cx="7146070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风险叠加效应识别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eyJfdGVtcGxhdGVEYXRhIjp7ImNvbnRlbnRUeXBlIjoiJGl0ZW0yX3RpdGxlIiwibGluZUNvdW50IjoiMSIsIndvcmRDb3VudCI6IjI2In0sInRhZyI6IiRpdGVtMl90aXRsZSJ9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3327792" y="5099311"/>
            <a:ext cx="8109936" cy="115124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针对APT攻击、勒索软件等新型威胁，要求测评机构评估防御体系覆盖度，补充2021版未涉及的威胁情报联动能力检测项。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eyJfdGVtcGxhdGVEYXRhIjp7ImNvbnRlbnRUeXBlIjoiJGl0ZW0zX2MiLCJsaW5lQ291bnQiOiIzIiwid29yZENvdW50IjoiNDAifSwidGFnIjoiJGl0ZW0zX2MifQ==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3327792" y="4660573"/>
            <a:ext cx="7146070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动态威胁适配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eyJfdGVtcGxhdGVEYXRhIjp7ImNvbnRlbnRUeXBlIjoiJGl0ZW0zX3RpdGxlIiwibGluZUNvdW50IjoiMSIsIndvcmRDb3VudCI6IjI2In0sInRhZyI6IiRpdGVtM190aXRsZSJ9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tiee6p+a1i+ivhOe7k+aenOS4jumjjumZqeWIhuaekOW/heimgeaAp1xuIyMjIOWQiOinhOaAp+mqjOivgeS4juWunuaViOaAp+ivhOS8sFxu5Lyg57uf5rWL6K+E6IGa54Sm5oqA5pyv5oyH5qCH5ZCI6KeE5oCn77yI5aaC6Ziy54Gr5aKZ6YWN572u44CB5a+G56CB5aSN5p2C5bqm77yJ77yM6ICMMjAyNeeJiOimgeaxgue7k+WQiOS4muWKoeWcuuaZr+WIhuaekOmYsuaKpOWunuaViOaAp++8jOS+i+WmgumqjOivgeWFs+mUruS4muWKoeaVsOaNruWcqOS8oOi+k+OAgeWtmOWCqOeOr+iKgueahOWunumZheWKoOWvhuW8uuW6pu+8jOmBv+WFjeKAnOW9ouW8j+WQiOinhOS9huWunumZheiEhuW8seKAneeahOaDheWGteOAglxuIyMjIOmjjumZqeWPoOWKoOaViOW6lOivhuWIq1xu5Y2V5LiA5ryP5rSe5Y+v6IO95Zug57O757uf5p625p6E57y66Zm35byV5Y+R6L+e6ZSB5Y+N5bqU77yI5aaC5pWw5o2u5bqT5byx5Y+j5Luk5a+86Ie05L6b5bqU6ZO+5pS75Ye75YWl5Y+j77yJ77yM6ZyA6YCa6L+H5pS75Ye76Lev5b6E5qih5ouf5YiG5p6Q6aOO6Zmp5Lyg5a+86ZO+5p2h77yM6YeP5YyW5r2c5Zyo5o2f5aSx44CCXG4jIyMg5Yqo5oCB5aiB6IOB6YCC6YWNXG7pkojlr7lBUFTmlLvlh7vjgIHli5LntKLova/ku7bnrYnmlrDlnovlqIHog4HvvIzopoHmsYLmtYvor4TmnLrmnoTlj4LogINNSVRSRSBBVFQmQ0vmoYbmnrbor4TkvLDpmLLlvqHkvZPns7vopobnm5bluqbvvIzooaXlhYUyMDIw54mI5pyq5raJ5Y+K55qE5aiB6IOB5oOF5oql6IGU5Yqo6IO95Yqb5qOA5rWL6aG544CCIiwidHBsaWQiOiIzMiIsInRwbE5hbWUiOiJsaXN0M19JbWc2IiwiZWRpdGVkIjoidHJ1ZSJ9</bd:templateData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数据管理规范性问题（触发项30）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3" name="AutoShape 3"/>
          <p:cNvSpPr/>
          <p:nvPr/>
        </p:nvSpPr>
        <p:spPr>
          <a:xfrm>
            <a:off x="537512" y="166430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1300882" y="1463721"/>
            <a:ext cx="6886575" cy="76590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数据分类分级缺失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eyJfdGVtcGxhdGVEYXRhIjp7ImNvbnRlbnRUeXBlIjoiJGl0ZW0xX3RpdGxlIiwibGluZUNvdW50IjoiMSIsIndvcmRDb3VudCI6IjIxIn0sInRhZyI6IiRpdGVtMV90aXRsZSJ9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1300882" y="1998589"/>
            <a:ext cx="6891292" cy="1083679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未按《数据安全法》要求对数据资产进行分级（一般数据/重要数据/核心数据），导致保护措施错配。需建立数据资产地图，制定差异化的访问控制、加密和审计策略，特别加强个人信息和重要数据的保护。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eyJfdGVtcGxhdGVEYXRhIjp7ImNvbnRlbnRUeXBlIjoiJGl0ZW0xX2MiLCJsaW5lQ291bnQiOiIzIiwid29yZENvdW50IjoiMzgifSwidGFnIjoiJGl0ZW0xX2MifQ==</bd:templateData>
          </p:ext>
        </p:extLst>
      </p:sp>
      <p:sp>
        <p:nvSpPr>
          <p:cNvPr id="6" name="AutoShape 6"/>
          <p:cNvSpPr/>
          <p:nvPr/>
        </p:nvSpPr>
        <p:spPr>
          <a:xfrm>
            <a:off x="537512" y="3384629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1300882" y="3182098"/>
            <a:ext cx="6886575" cy="7698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权限管理粗放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eyJfdGVtcGxhdGVEYXRhIjp7ImNvbnRlbnRUeXBlIjoiJGl0ZW0yX3RpdGxlIiwibGluZUNvdW50IjoiMSIsIndvcmRDb3VudCI6IjIxIn0sInRhZyI6IiRpdGVtMl90aXRsZSJ9</bd:templateData>
          </p:ext>
        </p:extLst>
      </p:sp>
      <p:sp>
        <p:nvSpPr>
          <p:cNvPr id="8" name="AutoShape 8"/>
          <p:cNvSpPr/>
          <p:nvPr/>
        </p:nvSpPr>
        <p:spPr>
          <a:xfrm>
            <a:off x="537512" y="510495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1300882" y="4920230"/>
            <a:ext cx="6886575" cy="73418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数据生命周期失控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eyJfdGVtcGxhdGVEYXRhIjp7ImNvbnRlbnRUeXBlIjoiJGl0ZW0zX3RpdGxlIiwibGluZUNvdW50IjoiMSIsIndvcmRDb3VudCI6IjIxIn0sInRhZyI6IiRpdGVtM190aXRsZSJ9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1300882" y="3741456"/>
            <a:ext cx="6538373" cy="1074439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数据库运维账号存在多人共用、权限过度集中现象，违反职责分离原则。应实施RBAC（基于角色的访问控制），对DBA账号启用双因素认证，并通过数据库防火墙限制高危操作。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eyJfdGVtcGxhdGVEYXRhIjp7ImNvbnRlbnRUeXBlIjoiJGl0ZW0yX2MiLCJsaW5lQ291bnQiOiIzIiwid29yZENvdW50IjoiMzgifSwidGFnIjoiJGl0ZW0yX2MifQ==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1300882" y="5424019"/>
            <a:ext cx="6891292" cy="109292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过期业务数据未及时归档或销毁，增加泄露风险。需建立自动化数据清理机制，对超过保留期限的数据执行安全擦除，并保留销毁记录备查。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eyJfdGVtcGxhdGVEYXRhIjp7ImNvbnRlbnRUeXBlIjoiJGl0ZW0zX2MiLCJsaW5lQ291bnQiOiIzIiwid29yZENvdW50IjoiMzgifSwidGFnIjoiJGl0ZW0zX2MifQ==</bd:templateData>
          </p:ext>
        </p:extLst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7770495" y="1846673"/>
            <a:ext cx="4421505" cy="4421505"/>
          </a:xfrm>
          <a:prstGeom prst="ellipse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cxnSp>
        <p:nvCxnSpPr>
          <p:cNvPr id="13" name="Connector 13"/>
          <p:cNvCxnSpPr/>
          <p:nvPr/>
        </p:nvCxnSpPr>
        <p:spPr>
          <a:xfrm>
            <a:off x="856577" y="2403263"/>
            <a:ext cx="0" cy="896335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cxnSp>
        <p:nvCxnSpPr>
          <p:cNvPr id="14" name="Connector 14"/>
          <p:cNvCxnSpPr/>
          <p:nvPr/>
        </p:nvCxnSpPr>
        <p:spPr>
          <a:xfrm>
            <a:off x="856577" y="4124852"/>
            <a:ext cx="0" cy="896335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sp>
        <p:nvSpPr>
          <p:cNvPr id="15" name="TextBox 15"/>
          <p:cNvSpPr txBox="1"/>
          <p:nvPr/>
        </p:nvSpPr>
        <p:spPr>
          <a:xfrm>
            <a:off x="688937" y="1685237"/>
            <a:ext cx="335280" cy="5962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1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588925" y="3405562"/>
            <a:ext cx="535305" cy="5962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2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7" name="TextBox 17"/>
          <p:cNvSpPr txBox="1"/>
          <p:nvPr/>
        </p:nvSpPr>
        <p:spPr>
          <a:xfrm>
            <a:off x="588925" y="5125887"/>
            <a:ext cx="535305" cy="5962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3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VsOaNrueuoeeQhuinhOiMg+aAp+mXrumimO+8iOinpuWPkemhuTMw77yJXG4jIyMg5pWw5o2u5YiG57G75YiG57qn57y65aSxXG7mnKrmjInjgIrmlbDmja7lronlhajms5XjgIvopoHmsYLlr7nmlbDmja7otYTkuqfov5vooYzliIbnuqfvvIjkuIDoiKzmlbDmja4v6YeN6KaB5pWw5o2uL+aguOW/g+aVsOaNru+8ie+8jOWvvOiHtOS/neaKpOaOquaWvemUmemFjeOAgumcgOW7uueri+aVsOaNrui1hOS6p+WcsOWbvu+8jOWItuWumuW3ruW8guWMlueahOiuv+mXruaOp+WItuOAgeWKoOWvhuWSjOWuoeiuoeetlueVpe+8jOeJueWIq+WKoOW8uuS4quS6uuS/oeaBr+WSjOmHjeimgeaVsOaNrueahOS/neaKpOOAglxuIyMjIOadg+mZkOeuoeeQhueyl+aUvlxu5pWw5o2u5bqT6L+Q57u06LSm5Y+35a2Y5Zyo5aSa5Lq65YWx55So44CB5p2D6ZmQ6L+H5bqm6ZuG5Lit546w6LGh77yM6L+d5Y+N6IGM6LSj5YiG56a75Y6f5YiZ44CC5bqU5a6e5pa9UkJBQ++8iOWfuuS6juinkuiJsueahOiuv+mXruaOp+WItu+8ie+8jOWvuURCQei0puWPt+WQr+eUqOWPjOWboOe0oOiupOivge+8jOW5tumAmui/h+aVsOaNruW6k+mYsueBq+WimemZkOWItumrmOWNseaTjeS9nOOAglxuIyMjIOaVsOaNrueUn+WRveWRqOacn+WkseaOp1xu6L+H5pyf5Lia5Yqh5pWw5o2u5pyq5Y+K5pe25b2S5qGj5oiW6ZSA5q+B77yM5aKe5Yqg5rOE6Zyy6aOO6Zmp44CC6ZyA5bu656uL6Ieq5Yqo5YyW5pWw5o2u5riF55CG5py65Yi277yM5a+56LaF6L+H5L+d55WZ5pyf6ZmQ55qE5pWw5o2u5omn6KGM5a6J5YWo5pOm6Zmk77yM5bm25L+d55WZ6ZSA5q+B6K6w5b2V5aSH5p+l44CCIiwidHBsaWQiOiIzMiIsInRwbE5hbWUiOiJsaXN0M19JbWc4IiwiZWRpdGVkIjoidHJ1ZSJ9</bd:templateData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中枢系统加固不足（触发项31）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/>
          </a:blip>
          <a:srcRect l="26355" r="26355"/>
          <a:stretch>
            <a:fillRect/>
          </a:stretch>
        </p:blipFill>
        <p:spPr>
          <a:xfrm>
            <a:off x="7914376" y="1611182"/>
            <a:ext cx="3342265" cy="471169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4" name="TextBox 4"/>
          <p:cNvSpPr txBox="1"/>
          <p:nvPr/>
        </p:nvSpPr>
        <p:spPr>
          <a:xfrm>
            <a:off x="1148674" y="1275916"/>
            <a:ext cx="4348638" cy="60579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核心系统补丁滞后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eyJfdGVtcGxhdGVEYXRhIjp7ImNvbnRlbnRUeXBlIjoiJGl0ZW0xX3RpdGxlIiwibGluZUNvdW50IjoiMSIsIndvcmRDb3VudCI6IjE1In0sInRhZyI6IiRpdGVtMV90aXRsZSJ9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1172594" y="3683216"/>
            <a:ext cx="4348638" cy="60579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默认配置残留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eyJfdGVtcGxhdGVEYXRhIjp7ImNvbnRlbnRUeXBlIjoiJGl0ZW0yX3RpdGxlIiwibGluZUNvdW50IjoiMSIsIndvcmRDb3VudCI6IjE1In0sInRhZyI6IiRpdGVtMl90aXRsZSJ9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1148674" y="1881706"/>
            <a:ext cx="6200647" cy="1760882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如域控制器、堡垒机等关键系统未及时修复Log4j2等重大漏洞，需建立补丁管理平台实现漏洞扫描-验证-分发的闭环流程，特别对无法停机的系统应部署虚拟补丁防护。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eyJfdGVtcGxhdGVEYXRhIjp7ImNvbnRlbnRUeXBlIjoiJGl0ZW0xX2MiLCJsaW5lQ291bnQiOiI0Iiwid29yZENvdW50IjoiMzAifSwidGFnIjoiJGl0ZW0xX2MifQ==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1172594" y="4289006"/>
            <a:ext cx="6176727" cy="1760882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采用出厂默认密码或启用不必要的服务（如Telnet），攻击者可利用自动化工具批量入侵，必须参照等保2.0三级要求实施配置基线核查，并通过CIS基准进行安全加固。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eyJfdGVtcGxhdGVEYXRhIjp7ImNvbnRlbnRUeXBlIjoiJGl0ZW0yX2MiLCJsaW5lQ291bnQiOiI0Iiwid29yZENvdW50IjoiMzAifSwidGFnIjoiJGl0ZW0yX2MifQ==</bd:templateData>
          </p:ext>
        </p:extLst>
      </p:sp>
      <p:sp>
        <p:nvSpPr>
          <p:cNvPr id="8" name="AutoShape 8"/>
          <p:cNvSpPr/>
          <p:nvPr/>
        </p:nvSpPr>
        <p:spPr>
          <a:xfrm>
            <a:off x="690597" y="1480218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AutoShape 9"/>
          <p:cNvSpPr/>
          <p:nvPr/>
        </p:nvSpPr>
        <p:spPr>
          <a:xfrm>
            <a:off x="702246" y="3887518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cxnSp>
        <p:nvCxnSpPr>
          <p:cNvPr id="10" name="Connector 10"/>
          <p:cNvCxnSpPr/>
          <p:nvPr/>
        </p:nvCxnSpPr>
        <p:spPr>
          <a:xfrm>
            <a:off x="789190" y="1578811"/>
            <a:ext cx="0" cy="5392831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sp>
        <p:nvSpPr>
          <p:cNvPr id="11" name="TextBox 11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S4reaeouezu+e7n+WKoOWbuuS4jei2s++8iOinpuWPkemhuTMx77yJXG4jIyMg5qC45b+D57O757uf6KGl5LiB5rue5ZCOXG7lpoLln5/mjqfliLblmajjgIHloKHlnpLmnLrnrYnlhbPplK7ns7vnu5/mnKrlj4rml7bkv67lpI1Mb2c0ajLnrYnph43lpKfmvI/mtJ7vvIzpnIDlu7rnq4vooaXkuIHnrqHnkIblubPlj7Dlrp7njrDmvI/mtJ7miavmj48t6aqM6K+BLeWIhuWPkeeahOmXreeOr+a1geeoi++8jOeJueWIq+WvueaXoOazleWBnOacuueahOezu+e7n+W6lOmDqOe9suiZmuaLn+ihpeS4gemYsuaKpOOAglxuIyMjIOm7mOiupOmFjee9ruaui+eVmVxu6YeH55So5Ye65Y6C6buY6K6k5a+G56CB5oiW5ZCv55So5LiN5b+F6KaB55qE5pyN5Yqh77yI5aaCVGVsbmV077yJ77yM5pS75Ye76ICF5Y+v5Yip55So6Ieq5Yqo5YyW5bel5YW35om56YeP5YWl5L6177yM5b+F6aG75Y+C54Wn562J5L+dMi4w5LiJ57qn6KaB5rGC5a6e5pa96YWN572u5Z+657q/5qC45p+l77yM5bm26YCa6L+HQ0lT5Z+65YeG6L+b6KGM5a6J5YWo5Yqg5Zu644CCIiwidHBsaWQiOiIzMiIsInRwbE5hbWUiOiJsaXN0Ml9zYW1lU3R5bGUxcGljMiIsImVkaXRlZCI6InRydWUifQ==</bd:templateData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09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管理运维类重大风险隐患分析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eyJtZCI6IiMjIOeuoeeQhui/kOe7tOexu+mjjumZqeWIhuaekCIsInRwbGlkIjoiMzIiLCJ0cGxOYW1lIjoiaDJ0aXRsZV8zMnNjaWVuY2UwIiwiZWRpdGVkIjoidHJ1ZSJ9</bd:templateData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452" y="2825040"/>
            <a:ext cx="3314231" cy="64799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4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第三方组件风险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eyJfdGVtcGxhdGVEYXRhIjp7ImNvbnRlbnRUeXBlIjoiJGl0ZW0xX3RpdGxlIiwibGluZUNvdW50IjoiMSIsIndvcmRDb3VudCI6IjkifSwidGFnIjoiJGl0ZW0xX3RpdGxlIn0=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050323" y="1687452"/>
            <a:ext cx="3794740" cy="196811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新增对未知资产（如影子IT系统、遗留设备）的管控要求，若未建立动态资产台账或暴露互联网的测试环境存在默认凭证，将被视为系统性风险隐患，需结合攻击路径分析进行综合评估。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eyJfdGVtcGxhdGVEYXRhIjp7ImNvbnRlbnRUeXBlIjoiJGl0ZW0yX2MiLCJsaW5lQ291bnQiOiI2Iiwid29yZENvdW50IjoiMTkifSwidGFnIjoiJGl0ZW0yX2MifQ==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8050323" y="1125944"/>
            <a:ext cx="3314231" cy="62295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3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资产暴露面失控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eyJfdGVtcGxhdGVEYXRhIjp7ImNvbnRlbnRUeXBlIjoiJGl0ZW0yX3RpdGxlIiwibGluZUNvdW50IjoiMSIsIndvcmRDb3VudCI6IjkifSwidGFnIjoiJGl0ZW0yX3RpdGxlIn0=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6964626" y="3965341"/>
            <a:ext cx="3314231" cy="54783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供应链合规缺失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eyJfdGVtcGxhdGVEYXRhIjp7ImNvbnRlbnRUeXBlIjoiJGl0ZW0zX3RpdGxlIiwibGluZUNvdW50IjoiMSIsIndvcmRDb3VudCI6IjkifSwidGFnIjoiJGl0ZW0zX3RpdGxlIn0=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6964626" y="4453402"/>
            <a:ext cx="3794740" cy="1995832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针对云服务商、外包运维等关键供应商，若未签订数据安全协议或未定期审计其等保合规情况，即使自身系统符合要求，仍可能因供应链环节缺陷被判定为高风险。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eyJfdGVtcGxhdGVEYXRhIjp7ImNvbnRlbnRUeXBlIjoiJGl0ZW0zX2MiLCJsaW5lQ291bnQiOiI2Iiwid29yZENvdW50IjoiMTkifSwidGFnIjoiJGl0ZW0zX2MifQ==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331551" y="3415886"/>
            <a:ext cx="3656131" cy="211596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供应链攻击已成为重大威胁，2025版明确要求对第三方软硬件组件（如开源库、SDK、固件）进行全生命周期漏洞扫描，若存在未修复的高危漏洞（如Log4j2、SpringShell级别）且无热补丁机制，直接触发高风险判定。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eyJfdGVtcGxhdGVEYXRhIjp7ImNvbnRlbnRUeXBlIjoiJGl0ZW0xX2MiLCJsaW5lQ291bnQiOiI3Iiwid29yZENvdW50IjoiMTgifSwidGFnIjoiJGl0ZW0xX2MifQ==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供应链与资产漏洞（触发项32）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9" name="AutoShape 9"/>
          <p:cNvSpPr/>
          <p:nvPr/>
        </p:nvSpPr>
        <p:spPr>
          <a:xfrm rot="10800000">
            <a:off x="4861943" y="3904891"/>
            <a:ext cx="2005202" cy="156165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AutoShape 10"/>
          <p:cNvSpPr/>
          <p:nvPr/>
        </p:nvSpPr>
        <p:spPr>
          <a:xfrm rot="10800000">
            <a:off x="3782857" y="2240318"/>
            <a:ext cx="2005202" cy="1561655"/>
          </a:xfrm>
          <a:prstGeom prst="triangle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1" name="AutoShape 11"/>
          <p:cNvSpPr/>
          <p:nvPr/>
        </p:nvSpPr>
        <p:spPr>
          <a:xfrm rot="10800000">
            <a:off x="5949984" y="2240318"/>
            <a:ext cx="2005202" cy="1561655"/>
          </a:xfrm>
          <a:prstGeom prst="triangle">
            <a:avLst>
              <a:gd name="adj" fmla="val 50000"/>
            </a:avLst>
          </a:prstGeom>
          <a:solidFill>
            <a:schemeClr val="accent3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Freeform 12"/>
          <p:cNvSpPr/>
          <p:nvPr/>
        </p:nvSpPr>
        <p:spPr>
          <a:xfrm>
            <a:off x="4563685" y="2540969"/>
            <a:ext cx="443547" cy="443547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57299" y="240773"/>
                </a:moveTo>
                <a:lnTo>
                  <a:pt x="257299" y="258156"/>
                </a:lnTo>
                <a:lnTo>
                  <a:pt x="47501" y="258156"/>
                </a:lnTo>
                <a:lnTo>
                  <a:pt x="47501" y="240773"/>
                </a:lnTo>
                <a:cubicBezTo>
                  <a:pt x="47501" y="240773"/>
                  <a:pt x="43015" y="231162"/>
                  <a:pt x="67361" y="208112"/>
                </a:cubicBezTo>
                <a:cubicBezTo>
                  <a:pt x="91688" y="185071"/>
                  <a:pt x="88487" y="125511"/>
                  <a:pt x="88487" y="85173"/>
                </a:cubicBezTo>
                <a:cubicBezTo>
                  <a:pt x="88487" y="44834"/>
                  <a:pt x="145142" y="43977"/>
                  <a:pt x="145142" y="43977"/>
                </a:cubicBezTo>
                <a:lnTo>
                  <a:pt x="147085" y="43977"/>
                </a:lnTo>
                <a:cubicBezTo>
                  <a:pt x="147085" y="43996"/>
                  <a:pt x="147085" y="43701"/>
                  <a:pt x="147085" y="37424"/>
                </a:cubicBezTo>
                <a:cubicBezTo>
                  <a:pt x="147085" y="33395"/>
                  <a:pt x="133560" y="18802"/>
                  <a:pt x="133560" y="18802"/>
                </a:cubicBezTo>
                <a:lnTo>
                  <a:pt x="133360" y="9973"/>
                </a:lnTo>
                <a:lnTo>
                  <a:pt x="171555" y="9973"/>
                </a:lnTo>
                <a:lnTo>
                  <a:pt x="171298" y="19136"/>
                </a:lnTo>
                <a:cubicBezTo>
                  <a:pt x="171298" y="19136"/>
                  <a:pt x="156639" y="33719"/>
                  <a:pt x="156639" y="38014"/>
                </a:cubicBezTo>
                <a:cubicBezTo>
                  <a:pt x="156639" y="42167"/>
                  <a:pt x="156639" y="43558"/>
                  <a:pt x="156639" y="43967"/>
                </a:cubicBezTo>
                <a:lnTo>
                  <a:pt x="159658" y="43967"/>
                </a:lnTo>
                <a:cubicBezTo>
                  <a:pt x="159658" y="43967"/>
                  <a:pt x="216313" y="44825"/>
                  <a:pt x="216313" y="85163"/>
                </a:cubicBezTo>
                <a:cubicBezTo>
                  <a:pt x="216313" y="125501"/>
                  <a:pt x="213112" y="185071"/>
                  <a:pt x="237449" y="208121"/>
                </a:cubicBezTo>
                <a:cubicBezTo>
                  <a:pt x="261785" y="231172"/>
                  <a:pt x="257299" y="240773"/>
                  <a:pt x="257299" y="240773"/>
                </a:cubicBezTo>
                <a:close/>
              </a:path>
              <a:path w="304800" h="304800">
                <a:moveTo>
                  <a:pt x="176327" y="267367"/>
                </a:moveTo>
                <a:cubicBezTo>
                  <a:pt x="176327" y="280559"/>
                  <a:pt x="165640" y="294827"/>
                  <a:pt x="152457" y="294827"/>
                </a:cubicBezTo>
                <a:cubicBezTo>
                  <a:pt x="139275" y="294827"/>
                  <a:pt x="128588" y="280559"/>
                  <a:pt x="128588" y="267367"/>
                </a:cubicBezTo>
                <a:cubicBezTo>
                  <a:pt x="128588" y="267662"/>
                  <a:pt x="176327" y="267062"/>
                  <a:pt x="176327" y="267367"/>
                </a:cubicBez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3" name="Freeform 13"/>
          <p:cNvSpPr/>
          <p:nvPr/>
        </p:nvSpPr>
        <p:spPr>
          <a:xfrm>
            <a:off x="6740053" y="2550210"/>
            <a:ext cx="425066" cy="425066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42888" y="85725"/>
                </a:moveTo>
                <a:cubicBezTo>
                  <a:pt x="240078" y="85725"/>
                  <a:pt x="237363" y="86077"/>
                  <a:pt x="234725" y="86649"/>
                </a:cubicBezTo>
                <a:cubicBezTo>
                  <a:pt x="233553" y="69304"/>
                  <a:pt x="219256" y="55559"/>
                  <a:pt x="201616" y="55559"/>
                </a:cubicBezTo>
                <a:cubicBezTo>
                  <a:pt x="197663" y="55559"/>
                  <a:pt x="193919" y="56369"/>
                  <a:pt x="190405" y="57636"/>
                </a:cubicBezTo>
                <a:cubicBezTo>
                  <a:pt x="179451" y="40224"/>
                  <a:pt x="160191" y="28575"/>
                  <a:pt x="138113" y="28575"/>
                </a:cubicBezTo>
                <a:cubicBezTo>
                  <a:pt x="104565" y="28575"/>
                  <a:pt x="77410" y="55312"/>
                  <a:pt x="76391" y="88611"/>
                </a:cubicBezTo>
                <a:cubicBezTo>
                  <a:pt x="71923" y="86773"/>
                  <a:pt x="67046" y="85725"/>
                  <a:pt x="61913" y="85725"/>
                </a:cubicBezTo>
                <a:cubicBezTo>
                  <a:pt x="40872" y="85725"/>
                  <a:pt x="23813" y="102784"/>
                  <a:pt x="23813" y="123825"/>
                </a:cubicBezTo>
                <a:cubicBezTo>
                  <a:pt x="23813" y="144323"/>
                  <a:pt x="40034" y="160915"/>
                  <a:pt x="60322" y="161754"/>
                </a:cubicBezTo>
                <a:lnTo>
                  <a:pt x="75600" y="146475"/>
                </a:lnTo>
                <a:lnTo>
                  <a:pt x="91049" y="161925"/>
                </a:lnTo>
                <a:lnTo>
                  <a:pt x="98269" y="161925"/>
                </a:lnTo>
                <a:lnTo>
                  <a:pt x="113709" y="146475"/>
                </a:lnTo>
                <a:lnTo>
                  <a:pt x="129149" y="161925"/>
                </a:lnTo>
                <a:lnTo>
                  <a:pt x="136369" y="161925"/>
                </a:lnTo>
                <a:lnTo>
                  <a:pt x="151809" y="146475"/>
                </a:lnTo>
                <a:lnTo>
                  <a:pt x="167249" y="161925"/>
                </a:lnTo>
                <a:lnTo>
                  <a:pt x="174469" y="161925"/>
                </a:lnTo>
                <a:lnTo>
                  <a:pt x="189909" y="146475"/>
                </a:lnTo>
                <a:lnTo>
                  <a:pt x="205349" y="161925"/>
                </a:lnTo>
                <a:lnTo>
                  <a:pt x="212569" y="161925"/>
                </a:lnTo>
                <a:lnTo>
                  <a:pt x="228009" y="146475"/>
                </a:lnTo>
                <a:lnTo>
                  <a:pt x="243402" y="161868"/>
                </a:lnTo>
                <a:cubicBezTo>
                  <a:pt x="264195" y="161592"/>
                  <a:pt x="280988" y="144694"/>
                  <a:pt x="280988" y="123825"/>
                </a:cubicBezTo>
                <a:cubicBezTo>
                  <a:pt x="280988" y="102784"/>
                  <a:pt x="263928" y="85725"/>
                  <a:pt x="242888" y="85725"/>
                </a:cubicBezTo>
                <a:close/>
              </a:path>
              <a:path w="304800" h="304800">
                <a:moveTo>
                  <a:pt x="228600" y="157791"/>
                </a:moveTo>
                <a:lnTo>
                  <a:pt x="214941" y="171450"/>
                </a:lnTo>
                <a:lnTo>
                  <a:pt x="202959" y="171450"/>
                </a:lnTo>
                <a:lnTo>
                  <a:pt x="189900" y="158391"/>
                </a:lnTo>
                <a:lnTo>
                  <a:pt x="176841" y="171450"/>
                </a:lnTo>
                <a:lnTo>
                  <a:pt x="164859" y="171450"/>
                </a:lnTo>
                <a:lnTo>
                  <a:pt x="151800" y="158391"/>
                </a:lnTo>
                <a:lnTo>
                  <a:pt x="138741" y="171450"/>
                </a:lnTo>
                <a:lnTo>
                  <a:pt x="126759" y="171450"/>
                </a:lnTo>
                <a:lnTo>
                  <a:pt x="113700" y="158391"/>
                </a:lnTo>
                <a:lnTo>
                  <a:pt x="100641" y="171450"/>
                </a:lnTo>
                <a:lnTo>
                  <a:pt x="88668" y="171450"/>
                </a:lnTo>
                <a:lnTo>
                  <a:pt x="75609" y="158391"/>
                </a:lnTo>
                <a:lnTo>
                  <a:pt x="62541" y="171450"/>
                </a:lnTo>
                <a:lnTo>
                  <a:pt x="61913" y="171450"/>
                </a:lnTo>
                <a:lnTo>
                  <a:pt x="87154" y="276225"/>
                </a:lnTo>
                <a:lnTo>
                  <a:pt x="216932" y="276225"/>
                </a:lnTo>
                <a:lnTo>
                  <a:pt x="242888" y="171450"/>
                </a:lnTo>
                <a:lnTo>
                  <a:pt x="242259" y="171450"/>
                </a:lnTo>
                <a:lnTo>
                  <a:pt x="228600" y="157791"/>
                </a:lnTo>
                <a:close/>
              </a:path>
              <a:path w="304800" h="304800">
                <a:moveTo>
                  <a:pt x="109538" y="266700"/>
                </a:moveTo>
                <a:lnTo>
                  <a:pt x="89697" y="180975"/>
                </a:lnTo>
                <a:lnTo>
                  <a:pt x="99222" y="180975"/>
                </a:lnTo>
                <a:lnTo>
                  <a:pt x="119063" y="266700"/>
                </a:lnTo>
                <a:lnTo>
                  <a:pt x="109538" y="266700"/>
                </a:lnTo>
                <a:close/>
              </a:path>
              <a:path w="304800" h="304800">
                <a:moveTo>
                  <a:pt x="128588" y="266700"/>
                </a:moveTo>
                <a:lnTo>
                  <a:pt x="118472" y="180975"/>
                </a:lnTo>
                <a:lnTo>
                  <a:pt x="127997" y="180975"/>
                </a:lnTo>
                <a:lnTo>
                  <a:pt x="138113" y="266700"/>
                </a:lnTo>
                <a:lnTo>
                  <a:pt x="128588" y="266700"/>
                </a:lnTo>
                <a:close/>
              </a:path>
              <a:path w="304800" h="304800">
                <a:moveTo>
                  <a:pt x="157163" y="266700"/>
                </a:moveTo>
                <a:lnTo>
                  <a:pt x="147638" y="266700"/>
                </a:lnTo>
                <a:lnTo>
                  <a:pt x="147638" y="180975"/>
                </a:lnTo>
                <a:lnTo>
                  <a:pt x="157163" y="180975"/>
                </a:lnTo>
                <a:lnTo>
                  <a:pt x="157163" y="266700"/>
                </a:lnTo>
                <a:close/>
              </a:path>
              <a:path w="304800" h="304800">
                <a:moveTo>
                  <a:pt x="166688" y="266700"/>
                </a:moveTo>
                <a:lnTo>
                  <a:pt x="176803" y="180975"/>
                </a:lnTo>
                <a:lnTo>
                  <a:pt x="186328" y="180975"/>
                </a:lnTo>
                <a:lnTo>
                  <a:pt x="176213" y="266700"/>
                </a:lnTo>
                <a:lnTo>
                  <a:pt x="166688" y="266700"/>
                </a:lnTo>
                <a:close/>
              </a:path>
              <a:path w="304800" h="304800">
                <a:moveTo>
                  <a:pt x="195263" y="266700"/>
                </a:moveTo>
                <a:lnTo>
                  <a:pt x="185738" y="266700"/>
                </a:lnTo>
                <a:lnTo>
                  <a:pt x="205378" y="180975"/>
                </a:lnTo>
                <a:lnTo>
                  <a:pt x="214903" y="180975"/>
                </a:lnTo>
                <a:lnTo>
                  <a:pt x="195263" y="266700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4" name="Freeform 14"/>
          <p:cNvSpPr/>
          <p:nvPr/>
        </p:nvSpPr>
        <p:spPr>
          <a:xfrm>
            <a:off x="5638150" y="4269857"/>
            <a:ext cx="452788" cy="452788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S+m+W6lOmTvuS4jui1hOS6p+a8j+a0nu+8iOinpuWPkemhuTMy77yJXG4jIyMg56ys5LiJ5pa557uE5Lu26aOO6ZmpXG7kvpvlupTpk77mlLvlh7vlt7LmiJDkuLrph43lpKflqIHog4HvvIwyMDI154mI5piO56Gu6KaB5rGC5a+556ys5LiJ5pa56L2v56Gs5Lu257uE5Lu277yI5aaC5byA5rqQ5bqT44CBU0RL44CB5Zu65Lu277yJ6L+b6KGM5YWo55Sf5ZG95ZGo5pyf5ryP5rSe5omr5o+P77yM6Iul5a2Y5Zyo5pyq5L+u5aSN55qE6auY5Y2x5ryP5rSe77yI5aaCTG9nNGoy44CBU3ByaW5nU2hlbGznuqfliKvvvInkuJTml6Dng63ooaXkuIHmnLrliLbvvIznm7TmjqXop6blj5Hpq5jpo47pmanliKTlrprjgIJcbiMjIyDotYTkuqfmmrTpnLLpnaLlpLHmjqdcbuaWsOWinuWvueacquefpei1hOS6p++8iOWmguW9seWtkElU57O757uf44CB6YGX55WZ6K6+5aSH77yJ55qE566h5o6n6KaB5rGC77yM6Iul5pyq5bu656uL5Yqo5oCB6LWE5Lqn5Y+w6LSm5oiW5pq06Zyy5LqS6IGU572R55qE5rWL6K+V546v5aKD5a2Y5Zyo6buY6K6k5Yet6K+B77yM5bCG6KKr6KeG5Li657O757uf5oCn6aOO6Zmp6ZqQ5oKj77yM6ZyA57uT5ZCI5pS75Ye76Lev5b6E5YiG5p6Q6L+b6KGM57u85ZCI6K+E5Lyw44CCXG4jIyMg5L6b5bqU6ZO+5ZCI6KeE57y65aSxXG7pkojlr7nkupHmnI3liqHllYbjgIHlpJbljIXov5Dnu7TnrYnlhbPplK7kvpvlupTllYbvvIzoi6XmnKrnrb7orqLmlbDmja7lronlhajljY/orq7miJbmnKrlrprmnJ/lrqHorqHlhbbnrYnkv53lkIjop4Tmg4XlhrXvvIzljbPkvb/oh6rouqvns7vnu5/nrKblkIjopoHmsYLvvIzku43lj6/og73lm6DkvpvlupTpk77njq/oioLnvLrpmbfooqvliKTlrprkuLrpq5jpo47pmanjgIIiLCJ0cGxpZCI6IjMyIiwidHBsTmFtZSI6Imxpc3QzXzI1MDMyNjAzIiwiZWRpdGVkIjoidHJ1ZSJ9</bd:templateData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6687" y="1256209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621138" y="1434529"/>
            <a:ext cx="3097028" cy="447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钓鱼攻击防御失效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eyJfdGVtcGxhdGVEYXRhIjp7ImNvbnRlbnRUeXBlIjoiJGl0ZW0xX3RpdGxlIiwibGluZUNvdW50IjoiMSIsIndvcmRDb3VudCI6IjgifSwidGFnIjoiJGl0ZW0xX3RpdGxlIn0=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620970" y="1909320"/>
            <a:ext cx="3219785" cy="259276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2025版将员工钓鱼邮件点击率纳入量化指标，若年度模拟钓鱼测试中超过30%员工中招且未完成针对性培训，视为重大管理漏洞。需结合多因素认证、邮件网关防护等技术措施进行联合整改。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eyJfdGVtcGxhdGVEYXRhIjp7ImNvbnRlbnRUeXBlIjoiJGl0ZW0xX2MiLCJsaW5lQ291bnQiOiI3Iiwid29yZENvdW50IjoiMTQifSwidGFnIjoiJGl0ZW0xX2MifQ==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员工安全意识薄弱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570387" y="4616836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7" name="AutoShape 7"/>
          <p:cNvSpPr/>
          <p:nvPr/>
        </p:nvSpPr>
        <p:spPr>
          <a:xfrm>
            <a:off x="4413022" y="2732446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438423" y="3162514"/>
            <a:ext cx="3123643" cy="447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特权账号滥用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eyJfdGVtcGxhdGVEYXRhIjp7ImNvbnRlbnRUeXBlIjoiJGl0ZW0yX3RpdGxlIiwibGluZUNvdW50IjoiMSIsIndvcmRDb3VudCI6IjgifSwidGFnIjoiJGl0ZW0yX3RpdGxlIn0=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457306" y="3649390"/>
            <a:ext cx="3219785" cy="259276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针对运维人员、外包团队等高风险角色，若未实施最小权限管控（如数据库DBA账号共享）、操作日志留存不足180天或缺乏双人复核机制，将被判定为持续性管理缺陷。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eyJfdGVtcGxhdGVEYXRhIjp7ImNvbnRlbnRUeXBlIjoiJGl0ZW0yX2MiLCJsaW5lQ291bnQiOiI3Iiwid29yZENvdW50IjoiMTQifSwidGFnIjoiJGl0ZW0yX2MifQ==</bd:templateData>
          </p:ext>
        </p:extLst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4406723" y="1256209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11" name="AutoShape 11"/>
          <p:cNvSpPr/>
          <p:nvPr/>
        </p:nvSpPr>
        <p:spPr>
          <a:xfrm>
            <a:off x="8289006" y="1256209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8342981" y="1434529"/>
            <a:ext cx="3077021" cy="447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安全考核形式化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eyJfdGVtcGxhdGVEYXRhIjp7ImNvbnRlbnRUeXBlIjoiJGl0ZW0zX3RpdGxlIiwibGluZUNvdW50IjoiMSIsIndvcmRDb3VudCI6IjgifSwidGFnIjoiJGl0ZW0zX3RpdGxlIn0=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8333289" y="1924249"/>
            <a:ext cx="3219785" cy="259276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强调安全意识培训实效性，若年度培训仅完成签到但未通过知识测试（如社会工程学案例识别率&lt;80%），或关键岗位人员未持有CISP-PTE等实操认证，均需在风险分析中专项说明。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eyJfdGVtcGxhdGVEYXRhIjp7ImNvbnRlbnRUeXBlIjoiJGl0ZW0zX2MiLCJsaW5lQ291bnQiOiI3Iiwid29yZENvdW50IjoiMTQifSwidGFnIjoiJGl0ZW0zX2MifQ==</bd:templateData>
          </p:ext>
        </p:extLst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/>
          </a:blip>
          <a:srcRect t="10324" b="10324"/>
          <a:stretch>
            <a:fillRect/>
          </a:stretch>
        </p:blipFill>
        <p:spPr>
          <a:xfrm>
            <a:off x="8282707" y="4616836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eyJfdGVtcGxhdGVEYXRhIjp7ImNvbnRlbnRUeXBlIjoiJGltZzIifSwidGFnIjoiJGltZzIifQ==</bd:templateData>
          </p:ext>
        </p:extLst>
      </p:pic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RmOW3peWuieWFqOaEj+ivhuiWhOW8sVxuIyMjIOmSk+mxvOaUu+WHu+mYsuW+oeWkseaViFxuMjAyNeeJiOWwhuWRmOW3pemSk+mxvOmCruS7tueCueWHu+eOh+e6s+WFpemHj+WMluaMh+agh++8jOiLpeW5tOW6puaooeaLn+mSk+mxvOa1i+ivleS4rei2hei/hzMwJeWRmOW3peS4reaLm+S4lOacquWujOaIkOmSiOWvueaAp+Wfueiure+8jOinhuS4uumHjeWkp+euoeeQhua8j+a0nuOAgumcgOe7k+WQiOWkmuWboOe0oOiupOivgeOAgemCruS7tue9keWFs+mYsuaKpOetieaKgOacr+aOquaWvei/m+ihjOiBlOWQiOaVtOaUueOAglxuIyMjIOeJueadg+i0puWPt+a7peeUqFxu6ZKI5a+56L+Q57u05Lq65ZGY44CB5aSW5YyF5Zui6Zif562J6auY6aOO6Zmp6KeS6Imy77yM6Iul5pyq5a6e5pa95pyA5bCP5p2D6ZmQ566h5o6n77yI5aaC5pWw5o2u5bqTREJB6LSm5Y+35YWx5Lqr77yJ44CB5pON5L2c5pel5b+X55WZ5a2Y5LiN6LazMTgw5aSp5oiW57y65LmP5Y+M5Lq65aSN5qC45py65Yi277yM5bCG6KKr5Yik5a6a5Li65oyB57ut5oCn566h55CG57y66Zm344CCXG4jIyMg5a6J5YWo6ICD5qC45b2i5byP5YyWXG7lvLrosIPlronlhajmhI/or4bln7norq3lrp7mlYjmgKfvvIzoi6XlubTluqbln7norq3ku4XlrozmiJDnrb7liLDkvYbmnKrpgJrov4fnn6Xor4bmtYvor5XvvIjlpoLnpL7kvJrlt6XnqIvlrabmoYjkvovor4bliKvnjoc8ODAl77yJ77yM5oiW5YWz6ZSu5bKX5L2N5Lq65ZGY5pyq5oyB5pyJQ0lTUC1QVEXnrYnlrp7mk43orqTor4HvvIzlnYfpnIDlnKjpo47pmanliIbmnpDkuK3kuJPpobnor7TmmI7jgIIiLCJ0cGxpZCI6IjMyIiwidHBsTmFtZSI6Imxpc3QzX0ltZzEwIiwiZWRpdGVkIjoidHJ1ZSJ9</bd:templateData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298" r="19298"/>
          <a:stretch>
            <a:fillRect/>
          </a:stretch>
        </p:blipFill>
        <p:spPr>
          <a:xfrm>
            <a:off x="667418" y="1817761"/>
            <a:ext cx="4563025" cy="4180009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监测与应急响应缺陷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5725621" y="1323135"/>
            <a:ext cx="5687135" cy="47053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威胁感知盲区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eyJfdGVtcGxhdGVEYXRhIjp7ImNvbnRlbnRUeXBlIjoiJGl0ZW0xX3RpdGxlIiwibGluZUNvdW50IjoiMSIsIndvcmRDb3VudCI6IjE2In0sInRhZyI6IiRpdGVtMV90aXRsZSJ9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5725621" y="1736520"/>
            <a:ext cx="5687135" cy="114605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要求7×24小时日志分析覆盖所有关键业务节点，若存在日志存储周期不足6个月、未部署EDR/XDR终端检测或无法识别APT攻击特征（如横向移动、隐蔽隧道），需立即启动整改。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eyJfdGVtcGxhdGVEYXRhIjp7ImNvbnRlbnRUeXBlIjoiJGl0ZW0xX2MiLCJsaW5lQ291bnQiOiIzIiwid29yZENvdW50IjoiMjcifSwidGFnIjoiJGl0ZW0xX2MifQ==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5725621" y="2999338"/>
            <a:ext cx="5687135" cy="48431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应急演练造假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eyJfdGVtcGxhdGVEYXRhIjp7ImNvbnRlbnRUeXBlIjoiJGl0ZW0yX3RpdGxlIiwibGluZUNvdW50IjoiMSIsIndvcmRDb3VudCI6IjE2In0sInRhZyI6IiRpdGVtMl90aXRsZSJ9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5725621" y="3426504"/>
            <a:ext cx="5732727" cy="114416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新增对抗性演练要求，若年度应急预案未包含勒索软件、数据泄露等场景实战推演，或演练记录存在明显逻辑矛盾（如5分钟内完成全业务恢复），直接触发高风险项。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eyJfdGVtcGxhdGVEYXRhIjp7ImNvbnRlbnRUeXBlIjoiJGl0ZW0yX2MiLCJsaW5lQ291bnQiOiIzIiwid29yZENvdW50IjoiMjcifSwidGFnIjoiJGl0ZW0yX2MifQ==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5725621" y="4565914"/>
            <a:ext cx="5687135" cy="529052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事件溯源能力缺失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eyJfdGVtcGxhdGVEYXRhIjp7ImNvbnRlbnRUeXBlIjoiJGl0ZW0zX3RpdGxlIiwibGluZUNvdW50IjoiMSIsIndvcmRDb3VudCI6IjE2In0sInRhZyI6IiRpdGVtM190aXRsZSJ9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5725621" y="5047341"/>
            <a:ext cx="5732727" cy="117124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强调电子证据链完整性，若因日志时间不同步、网络流量未镜像导致无法追溯攻击路径，或取证工具未通过CNAS认证，需在附录H中标注技术债务及整改时限。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eyJfdGVtcGxhdGVEYXRhIjp7ImNvbnRlbnRUeXBlIjoiJGl0ZW0zX2MiLCJsaW5lQ291bnQiOiIzIiwid29yZENvdW50IjoiMjcifSwidGFnIjoiJGl0ZW0zX2MifQ==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bkea1i+S4juW6lOaApeWTjeW6lOe8uumZt1xuIyMjIOWogeiDgeaEn+efpeebsuWMulxu6KaB5rGCN8OXMjTlsI/ml7bml6Xlv5fliIbmnpDopobnm5bmiYDmnInlhbPplK7kuJrliqHoioLngrnvvIzoi6XlrZjlnKjml6Xlv5flrZjlgqjlkajmnJ/kuI3otrM25Liq5pyI44CB5pyq6YOo572yRURSL1hEUue7iOerr+ajgOa1i+aIluaXoOazleivhuWIq0FQVOaUu+WHu+eJueW+ge+8iOWmguaoquWQkeenu+WKqOOAgemakOiUvemap+mBk++8ie+8jOmcgOeri+WNs+WQr+WKqOaVtOaUueOAglxuIyMjIOW6lOaApea8lOe7g+mAoOWBh1xu5paw5aKe5a+55oqX5oCn5ryU57uD6KaB5rGC77yM6Iul5bm05bqm5bqU5oCl6aKE5qGI5pyq5YyF5ZCr5YuS57Si6L2v5Lu244CB5pWw5o2u5rOE6Zyy562J5Zy65pmv5a6e5oiY5o6o5ryU77yM5oiW5ryU57uD6K6w5b2V5a2Y5Zyo5piO5pi+6YC76L6R55+b55u+77yI5aaCNeWIhumSn+WGheWujOaIkOWFqOS4muWKoeaBouWkje+8ie+8jOebtOaOpeinpuWPkemrmOmjjumZqemhueOAglxuIyMjIOS6i+S7tua6r+a6kOiDveWKm+e8uuWksVxu5by66LCD55S15a2Q6K+B5o2u6ZO+5a6M5pW05oCn77yM6Iul5Zug5pel5b+X5pe26Ze05LiN5ZCM5q2l44CB572R57uc5rWB6YeP5pyq6ZWc5YOP5a+86Ie05peg5rOV6L+95rqv5pS75Ye76Lev5b6E77yM5oiW5Y+W6K+B5bel5YW35pyq6YCa6L+HQ05BU+iupOivge+8jOmcgOWcqOmZhOW9lUjkuK3moIfms6jmioDmnK/lgLrliqHlj4rmlbTmlLnml7bpmZDjgIIiLCJ0cGxpZCI6IjMyIiwidHBsTmFtZSI6Imxpc3QzX0ltZzMzIiwiZWRpdGVkIjoidHJ1ZSJ9</bd:templateData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6487" r="26487"/>
          <a:stretch>
            <a:fillRect/>
          </a:stretch>
        </p:blipFill>
        <p:spPr>
          <a:xfrm>
            <a:off x="7429609" y="1611840"/>
            <a:ext cx="1905000" cy="4050949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568048" y="2170513"/>
            <a:ext cx="6288387" cy="89832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未建立变更管理、事件响应标准化流程，导致操作混乱。需参照标准制定关键控制点的运维手册。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eyJfdGVtcGxhdGVEYXRhIjp7ImNvbnRlbnRUeXBlIjoiJGl0ZW0xX2MiLCJsaW5lQ291bnQiOiIyIiwid29yZENvdW50IjoiMzAifSwidGFnIjoiJGl0ZW0xX2MifQ==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568048" y="1702636"/>
            <a:ext cx="3800986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安全运维流程缺失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eyJfdGVtcGxhdGVEYXRhIjp7ImNvbnRlbnRUeXBlIjoiJGl0ZW0xX3RpdGxlIiwibGluZUNvdW50IjoiMSIsIndvcmRDb3VudCI6IjEwIn0sInRhZyI6IiRpdGVtMV90aXRsZSJ9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568048" y="3785618"/>
            <a:ext cx="6288387" cy="88454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外包团队可接触生产环境且无行为审计。应实施物理/逻辑隔离的独立工作区，所有操作需通过堡垒机录像留存。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eyJfdGVtcGxhdGVEYXRhIjp7ImNvbnRlbnRUeXBlIjoiJGl0ZW0yX2MiLCJsaW5lQ291bnQiOiIyIiwid29yZENvdW50IjoiMzAifSwidGFnIjoiJGl0ZW0yX2MifQ==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568048" y="3368098"/>
            <a:ext cx="3590416" cy="43618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第三方人员管控松散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eyJfdGVtcGxhdGVEYXRhIjp7ImNvbnRlbnRUeXBlIjoiJGl0ZW0yX3RpdGxlIiwibGluZUNvdW50IjoiMSIsIndvcmRDb3VudCI6IjEwIn0sInRhZyI6IiRpdGVtMl90aXRsZSJ9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568048" y="5459662"/>
            <a:ext cx="6288387" cy="89832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灾备方案仅停留在文档层面，未进行半年度的RTO/RPO演练。需模拟核心系统宕机场景，实测切换时效是否符合等保要求。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eyJfdGVtcGxhdGVEYXRhIjp7ImNvbnRlbnRUeXBlIjoiJGl0ZW0zX2MiLCJsaW5lQ291bnQiOiIyIiwid29yZENvdW50IjoiMzAifSwidGFnIjoiJGl0ZW0zX2MifQ==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568048" y="5014099"/>
            <a:ext cx="3590416" cy="42240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业务连续性计划未验证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eyJfdGVtcGxhdGVEYXRhIjp7ImNvbnRlbnRUeXBlIjoiJGl0ZW0zX3RpdGxlIiwibGluZUNvdW50IjoiMSIsIndvcmRDb3VudCI6IjEwIn0sInRhZyI6IiRpdGVtM190aXRsZSJ9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综合管理类隐患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10" name="AutoShape 10"/>
          <p:cNvSpPr/>
          <p:nvPr/>
        </p:nvSpPr>
        <p:spPr>
          <a:xfrm>
            <a:off x="7429610" y="5662789"/>
            <a:ext cx="1905000" cy="1195211"/>
          </a:xfrm>
          <a:prstGeom prst="rect">
            <a:avLst/>
          </a:prstGeom>
          <a:solidFill>
            <a:schemeClr val="accent1">
              <a:alpha val="17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1" name="AutoShape 11"/>
          <p:cNvSpPr/>
          <p:nvPr/>
        </p:nvSpPr>
        <p:spPr>
          <a:xfrm>
            <a:off x="9675697" y="0"/>
            <a:ext cx="1905000" cy="2353933"/>
          </a:xfrm>
          <a:prstGeom prst="rect">
            <a:avLst/>
          </a:prstGeom>
          <a:solidFill>
            <a:schemeClr val="accent1">
              <a:alpha val="17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34328" r="34328"/>
          <a:stretch>
            <a:fillRect/>
          </a:stretch>
        </p:blipFill>
        <p:spPr>
          <a:xfrm>
            <a:off x="9675697" y="2353933"/>
            <a:ext cx="1905000" cy="4050949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13" name="TextBox 13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7vOWQiOeuoeeQhuexu+makOaCo1xuIyMjIOWuieWFqOi/kOe7tOa1geeoi+e8uuWksVxu5pyq5bu656uL5Y+Y5pu0566h55CG44CB5LqL5Lu25ZON5bqU5qCH5YeG5YyW5rWB56iL77yM5a+86Ie05pON5L2c5re35Lmx44CC6ZyA5Y+C54WnSVNPMjcwMDHliLblrprljIXlkKsyOOS4quWFs+mUruaOp+WItueCueeahOi/kOe7tOaJi+WGjOOAglxuIyMjIOesrOS4ieaWueS6uuWRmOeuoeaOp+advuaVo1xu5aSW5YyF5Zui6Zif5Y+v5o6l6Kem55Sf5Lqn546v5aKD5LiU5peg6KGM5Li65a6h6K6h44CC5bqU5a6e5pa954mp55CGL+mAu+i+kemalOemu+eahOeLrOeri+W3peS9nOWMuu+8jOaJgOacieaTjeS9nOmcgOmAmui/h+WgoeWekuacuuW9leWDj+eVmeWtmOOAglxuIyMjIOS4muWKoei/nue7reaAp+iuoeWIkuacqumqjOivgVxu54G+5aSH5pa55qGI5LuF5YGc55WZ5Zyo5paH5qGj5bGC6Z2i77yM5pyq6L+b6KGM5Y2K5bm05bqm55qEUlRPL1JQT+a8lOe7g+OAgumcgOaooeaLn+aguOW/g+ezu+e7n+WuleacuuWcuuaZr++8jOWunua1i+WIh+aNouaXtuaViOaYr+WQpuespuWQiOetieS/neimgeaxguOAgiIsInRwbGlkIjoiMzIiLCJ0cGxOYW1lIjoibGlzdDNfSW1nMjQwNzA5MDE3IiwiZWRpdGVkIjoidHJ1ZSJ9</bd:templateData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70039" y="1545914"/>
            <a:ext cx="3861422" cy="3861422"/>
          </a:xfrm>
          <a:prstGeom prst="diamond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触发项优先级排序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eyJfdGVtcGxhdGVEYXRhIjp7ImNvbnRlbnRUeXBlIjoiJHRpdGxlIiwibGluZUNvdW50IjoiMSIsIndvcmRDb3VudCI6IjI3In0sInRhZyI6IiR0aXRsZSJ9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216800" y="2101906"/>
            <a:ext cx="3905833" cy="126246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根据漏洞披露时间（如CVE发布时间）和已知利用情况（如ExploitDB记录），优先处理已存在公开攻击代码的漏洞。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eyJfdGVtcGxhdGVEYXRhIjp7ImNvbnRlbnRUeXBlIjoiJGl0ZW0xX2MiLCJsaW5lQ291bnQiOiI0Iiwid29yZENvdW50IjoiMjAifSwidGFnIjoiJGl0ZW0xX2MifQ==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216800" y="1629875"/>
            <a:ext cx="3905833" cy="50279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时间敏感度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eyJfdGVtcGxhdGVEYXRhIjp7ImNvbnRlbnRUeXBlIjoiJGl0ZW0xX3RpdGxlIiwibGluZUNvdW50IjoiMSIsIndvcmRDb3VudCI6IjEyIn0sInRhZyI6IiRpdGVtMV90aXRsZSJ9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7988535" y="2168441"/>
            <a:ext cx="3905833" cy="1129392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核心数据库、身份认证系统等Tier-0资产的风险项权重高于边缘系统，需分配更多资源进行加固。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eyJfdGVtcGxhdGVEYXRhIjp7ImNvbnRlbnRUeXBlIjoiJGl0ZW0yX2MiLCJsaW5lQ291bnQiOiIzIiwid29yZENvdW50IjoiMjAifSwidGFnIjoiJGl0ZW0yX2MifQ==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7988535" y="5135789"/>
            <a:ext cx="3905833" cy="11431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涉及个人信息保护（如GDPR）、金融数据安全（如PCIDSS）的隐患，需在法律整改期限内强制优先处理。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eyJfdGVtcGxhdGVEYXRhIjp7ImNvbnRlbnRUeXBlIjoiJGl0ZW00X2MiLCJsaW5lQ291bnQiOiIzIiwid29yZENvdW50IjoiMjAifSwidGFnIjoiJGl0ZW00X2MifQ==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7988535" y="1629875"/>
            <a:ext cx="3905833" cy="50279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资产关键性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eyJfdGVtcGxhdGVEYXRhIjp7ImNvbnRlbnRUeXBlIjoiJGl0ZW0yX3RpdGxlIiwibGluZUNvdW50IjoiMSIsIndvcmRDb3VudCI6IjEyIn0sInRhZyI6IiRpdGVtMl90aXRsZSJ9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156774" y="5164364"/>
            <a:ext cx="3905833" cy="1143173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评估补丁部署难度与风险缓解效果，优先选择修复周期短、能显著降低风险的措施（如配置调整而非系统重构）。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eyJfdGVtcGxhdGVEYXRhIjp7ImNvbnRlbnRUeXBlIjoiJGl0ZW0zX2MiLCJsaW5lQ291bnQiOiIzIiwid29yZENvdW50IjoiMjAifSwidGFnIjoiJGl0ZW0zX2MifQ==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177362" y="4706621"/>
            <a:ext cx="3905833" cy="50279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修复成本效益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eyJfdGVtcGxhdGVEYXRhIjp7ImNvbnRlbnRUeXBlIjoiJGl0ZW0zX3RpdGxlIiwibGluZUNvdW50IjoiMSIsIndvcmRDb3VudCI6IjEyIn0sInRhZyI6IiRpdGVtM190aXRsZSJ9</bd:templateData>
          </p:ext>
        </p:extLst>
      </p:sp>
      <p:sp>
        <p:nvSpPr>
          <p:cNvPr id="11" name="AutoShape 11"/>
          <p:cNvSpPr/>
          <p:nvPr/>
        </p:nvSpPr>
        <p:spPr>
          <a:xfrm>
            <a:off x="4364358" y="1629875"/>
            <a:ext cx="682752" cy="682752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4170154" y="1730269"/>
            <a:ext cx="1059180" cy="4819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13" name="AutoShape 13"/>
          <p:cNvSpPr/>
          <p:nvPr/>
        </p:nvSpPr>
        <p:spPr>
          <a:xfrm>
            <a:off x="7178908" y="1629875"/>
            <a:ext cx="682752" cy="682752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6984704" y="1730269"/>
            <a:ext cx="1059180" cy="4819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15" name="AutoShape 15"/>
          <p:cNvSpPr/>
          <p:nvPr/>
        </p:nvSpPr>
        <p:spPr>
          <a:xfrm>
            <a:off x="7139471" y="4678046"/>
            <a:ext cx="682752" cy="682752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6945267" y="4778440"/>
            <a:ext cx="1059180" cy="4819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17" name="AutoShape 17"/>
          <p:cNvSpPr/>
          <p:nvPr/>
        </p:nvSpPr>
        <p:spPr>
          <a:xfrm>
            <a:off x="4324921" y="4678046"/>
            <a:ext cx="682752" cy="682752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4130717" y="4778440"/>
            <a:ext cx="1059180" cy="481965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eyJfdGVtcGxhdGVEYXRhIjp7ImxpbmVDb3VudCI6IjEiLCJ3b3JkQ291bnQiOiIyIn0sInRhZyI6Im5vRWRpdCJ9</bd:templateData>
          </p:ext>
        </p:extLst>
      </p:sp>
      <p:sp>
        <p:nvSpPr>
          <p:cNvPr id="19" name="TextBox 19"/>
          <p:cNvSpPr txBox="1"/>
          <p:nvPr/>
        </p:nvSpPr>
        <p:spPr>
          <a:xfrm>
            <a:off x="7988535" y="4706621"/>
            <a:ext cx="3905833" cy="50279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监管要求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eyJfdGVtcGxhdGVEYXRhIjp7ImNvbnRlbnRUeXBlIjoiJGl0ZW00X3RpdGxlIiwibGluZUNvdW50IjoiMSIsIndvcmRDb3VudCI6IjEyIn0sInRhZyI6IiRpdGVtNF90aXRsZSJ9</bd:templateData>
          </p:ext>
        </p:extLst>
      </p:sp>
      <p:sp>
        <p:nvSpPr>
          <p:cNvPr id="20" name="TextBox 2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inpuWPkemhueS8mOWFiOe6p+aOkuW6j1xuIyMjIOaXtumXtOaVj+aEn+W6plxu5qC55o2u5ryP5rSe5oqr6Zyy5pe26Ze077yI5aaCQ1ZF5Y+R5biD5pe26Ze077yJ5ZKM5bey55+l5Yip55So5oOF5Ya177yI5aaCRXhwbG9pdERC6K6w5b2V77yJ77yM5LyY5YWI5aSE55CG5bey5a2Y5Zyo5YWs5byA5pS75Ye75Luj56CB55qE5ryP5rSe44CCXG4jIyMg6LWE5Lqn5YWz6ZSu5oCnXG7moLjlv4PmlbDmja7lupPjgIHouqvku73orqTor4Hns7vnu5/nrYlUaWVyLTDotYTkuqfnmoTpo47pmanpobnmnYPph43pq5jkuo7ovrnnvJjns7vnu5/vvIzpnIDliIbphY3mm7TlpJrotYTmupDov5vooYzliqDlm7rjgIJcbiMjIyDkv67lpI3miJDmnKzmlYjnm4pcbuivhOS8sOihpeS4gemDqOe9sumavuW6puS4jumjjumZqee8k+ino+aViOaenO+8jOS8mOWFiOmAieaLqeS/ruWkjeWRqOacn+efreOAgeiDveaYvuiRl+mZjeS9jumjjumZqeeahOaOquaWve+8iOWmgumFjee9ruiwg+aVtOiAjOmdnuezu+e7n+mHjeaehO+8ieOAglxuIyMjIOebkeeuoeimgeaxglxu5raJ5Y+K5Liq5Lq65L+h5oGv5L+d5oqk77yI5aaCR0RQUu+8ieOAgemHkeiejeaVsOaNruWuieWFqO+8iOWmglBDSURTU++8ieeahOmakOaCo++8jOmcgOWcqOazleW+i+aVtOaUueacn+mZkOWGheW8uuWItuS8mOWFiOWkhOeQhuOAgiIsInRwbGlkIjoiMzIiLCJ0cGxOYW1lIjoibGlzdDRfSW1nNSIsImVkaXRlZCI6InRydWUifQ==</bd:templateData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10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重大风险判定流程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eyJtZCI6IiMjIOmHjeWkp+mjjumZqeWIpOWumua1geeoiyIsInRwbGlkIjoiMzIiLCJ0cGxOYW1lIjoiaDJ0aXRsZV8zMnNjaWVuY2UwIiwiZWRpdGVkIjoidHJ1ZSJ9</bd:templateData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三原则联合应用模型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/>
          </a:blip>
          <a:srcRect l="19662" r="19662"/>
          <a:stretch>
            <a:fillRect/>
          </a:stretch>
        </p:blipFill>
        <p:spPr>
          <a:xfrm>
            <a:off x="8488800" y="1777403"/>
            <a:ext cx="3049996" cy="42166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335151" y="1777403"/>
            <a:ext cx="3005958" cy="42166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5" name="AutoShape 5"/>
          <p:cNvSpPr/>
          <p:nvPr/>
        </p:nvSpPr>
        <p:spPr>
          <a:xfrm>
            <a:off x="5335151" y="1339414"/>
            <a:ext cx="6203645" cy="292757"/>
          </a:xfrm>
          <a:prstGeom prst="roundRect">
            <a:avLst>
              <a:gd name="adj" fmla="val 45454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609373" y="1246529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合规性原则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eyJfdGVtcGxhdGVEYXRhIjp7ImNvbnRlbnRUeXBlIjoiJGl0ZW0xX3RpdGxlIiwibGluZUNvdW50IjoiMSIsIndvcmRDb3VudCI6IjkifSwidGFnIjoiJGl0ZW0xX3RpdGxlIn0=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609373" y="1732534"/>
            <a:ext cx="4282862" cy="983867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依据《网络安全法》及等保2.0标准，评估系统是否满足基线要求，包括物理安全、访问控制、数据加密等核心指标，未达标项直接列为高风险。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eyJfdGVtcGxhdGVEYXRhIjp7ImNvbnRlbnRUeXBlIjoiJGl0ZW0xX2MiLCJsaW5lQ291bnQiOiIzIiwid29yZENvdW50IjoiMjMifSwidGFnIjoiJGl0ZW0xX2MifQ==</bd:templateData>
          </p:ext>
        </p:extLst>
      </p:sp>
      <p:sp>
        <p:nvSpPr>
          <p:cNvPr id="8" name="AutoShape 8"/>
          <p:cNvSpPr/>
          <p:nvPr/>
        </p:nvSpPr>
        <p:spPr>
          <a:xfrm>
            <a:off x="609373" y="2883307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业务连续性原则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eyJfdGVtcGxhdGVEYXRhIjp7ImNvbnRlbnRUeXBlIjoiJGl0ZW0yX3RpdGxlIiwibGluZUNvdW50IjoiMSIsIndvcmRDb3VudCI6IjkifSwidGFnIjoiJGl0ZW0yX3RpdGxlIn0=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609373" y="3369312"/>
            <a:ext cx="4282862" cy="1010481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分析漏洞或威胁对业务中断的影响，例如关键系统瘫痪、数据丢失等场景，需结合业务依赖度量化中断时长与损失范围。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eyJfdGVtcGxhdGVEYXRhIjp7ImNvbnRlbnRUeXBlIjoiJGl0ZW0yX2MiLCJsaW5lQ291bnQiOiIzIiwid29yZENvdW50IjoiMjMifSwidGFnIjoiJGl0ZW0yX2MifQ==</bd:templateData>
          </p:ext>
        </p:extLst>
      </p:sp>
      <p:sp>
        <p:nvSpPr>
          <p:cNvPr id="10" name="AutoShape 10"/>
          <p:cNvSpPr/>
          <p:nvPr/>
        </p:nvSpPr>
        <p:spPr>
          <a:xfrm>
            <a:off x="609373" y="4528880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攻击面收敛原则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eyJfdGVtcGxhdGVEYXRhIjp7ImNvbnRlbnRUeXBlIjoiJGl0ZW0zX3RpdGxlIiwibGluZUNvdW50IjoiMSIsIndvcmRDb3VudCI6IjkifSwidGFnIjoiJGl0ZW0zX3RpdGxlIn0=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609373" y="5010231"/>
            <a:ext cx="4282862" cy="1156860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通过资产暴露面扫描（如开放端口、未修复漏洞）和攻击路径模拟（如横向渗透可能性），识别可被利用的高危入口，优先处理攻击链最短的隐患。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eyJfdGVtcGxhdGVEYXRhIjp7ImNvbnRlbnRUeXBlIjoiJGl0ZW0zX2MiLCJsaW5lQ291bnQiOiIzIiwid29yZENvdW50IjoiMjMifSwidGFnIjoiJGl0ZW0zX2MifQ==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S4ieWOn+WImeiBlOWQiOW6lOeUqOaooeWei1xuIyMjIOWQiOinhOaAp+WOn+WImVxu5L6d5o2u44CK572R57uc5a6J5YWo5rOV44CL5Y+K562J5L+dMi4w5qCH5YeG77yM6K+E5Lyw57O757uf5piv5ZCm5ruh6Laz5Z+657q/6KaB5rGC77yM5YyF5ous54mp55CG5a6J5YWo44CB6K6/6Zeu5o6n5Yi244CB5pWw5o2u5Yqg5a+G562J5qC45b+D5oyH5qCH77yM5pyq6L6+5qCH6aG555u05o6l5YiX5Li66auY6aOO6Zmp44CCXG4jIyMg5Lia5Yqh6L+e57ut5oCn5Y6f5YiZXG7liIbmnpDmvI/mtJ7miJblqIHog4Hlr7nkuJrliqHkuK3mlq3nmoTlvbHlk43vvIzkvovlpoLlhbPplK7ns7vnu5/nmKvnl6rjgIHmlbDmja7kuKLlpLHnrYnlnLrmma/vvIzpnIDnu5PlkIjkuJrliqHkvp3otZbluqbph4/ljJbkuK3mlq3ml7bplb/kuI7mjZ/lpLHojIPlm7TjgIJcbiMjIyDmlLvlh7vpnaLmlLbmlZvljp/liJlcbumAmui/h+i1hOS6p+aatOmcsumdouaJq+aPj++8iOWmguW8gOaUvuerr+WPo+OAgeacquS/ruWkjea8j+a0nu+8ieWSjOaUu+WHu+i3r+W+hOaooeaLn++8iOWmguaoquWQkea4l+mAj+WPr+iDveaAp++8ie+8jOivhuWIq+WPr+iiq+WIqeeUqOeahOmrmOWNseWFpeWPo++8jOS8mOWFiOWkhOeQhuaUu+WHu+mTvuacgOefreeahOmakOaCo+OAgiIsInRwbGlkIjoiMzIiLCJ0cGxOYW1lIjoibGlzdDNfMjAyNTA3MDMxNiIsImVkaXRlZCI6InRydWUifQ==</bd:templateData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6687" y="1256209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621138" y="1434529"/>
            <a:ext cx="3097028" cy="447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相关性原则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eyJfdGVtcGxhdGVEYXRhIjp7ImNvbnRlbnRUeXBlIjoiJGl0ZW0xX3RpdGxlIiwibGluZUNvdW50IjoiMSIsIndvcmRDb3VudCI6IjgifSwidGFnIjoiJGl0ZW0xX3RpdGxlIn0=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620970" y="1909320"/>
            <a:ext cx="3219785" cy="259276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强调风险与业务关键资产的直接关联，例如金融系统需重点判定支付接口未做防重放攻击措施的风险，而医疗系统则优先关注患者隐私数据泄露隐患。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eyJfdGVtcGxhdGVEYXRhIjp7ImNvbnRlbnRUeXBlIjoiJGl0ZW0xX2MiLCJsaW5lQ291bnQiOiI3Iiwid29yZENvdW50IjoiMTQifSwidGFnIjoiJGl0ZW0xX2MifQ==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重大风险隐患判定三原则解读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/>
          </a:blip>
          <a:srcRect t="9972" b="9972"/>
          <a:stretch>
            <a:fillRect/>
          </a:stretch>
        </p:blipFill>
        <p:spPr>
          <a:xfrm>
            <a:off x="570387" y="4616836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7" name="AutoShape 7"/>
          <p:cNvSpPr/>
          <p:nvPr/>
        </p:nvSpPr>
        <p:spPr>
          <a:xfrm>
            <a:off x="4413022" y="2732446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438423" y="3162514"/>
            <a:ext cx="3123643" cy="447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严重性原则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eyJfdGVtcGxhdGVEYXRhIjp7ImNvbnRlbnRUeXBlIjoiJGl0ZW0yX3RpdGxlIiwibGluZUNvdW50IjoiMSIsIndvcmRDb3VudCI6IjgifSwidGFnIjoiJGl0ZW0yX3RpdGxlIn0=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457306" y="3649390"/>
            <a:ext cx="3219785" cy="259276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强调“可导致核心业务中断”、“年损失超千万元”等量化阈值。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eyJfdGVtcGxhdGVEYXRhIjp7ImNvbnRlbnRUeXBlIjoiJGl0ZW0yX2MiLCJsaW5lQ291bnQiOiI3Iiwid29yZENvdW50IjoiMTQifSwidGFnIjoiJGl0ZW0yX2MifQ==</bd:templateData>
          </p:ext>
        </p:extLst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/>
          </a:blip>
          <a:srcRect t="10324" b="10324"/>
          <a:stretch>
            <a:fillRect/>
          </a:stretch>
        </p:blipFill>
        <p:spPr>
          <a:xfrm>
            <a:off x="4406723" y="1256209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11" name="AutoShape 11"/>
          <p:cNvSpPr/>
          <p:nvPr/>
        </p:nvSpPr>
        <p:spPr>
          <a:xfrm>
            <a:off x="8289006" y="1256209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8342981" y="1434529"/>
            <a:ext cx="3077021" cy="447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高发性原则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eyJfdGVtcGxhdGVEYXRhIjp7ImNvbnRlbnRUeXBlIjoiJGl0ZW0zX3RpdGxlIiwibGluZUNvdW50IjoiMSIsIndvcmRDb3VudCI6IjgifSwidGFnIjoiJGl0ZW0zX3RpdGxlIn0=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8333289" y="1924249"/>
            <a:ext cx="3219785" cy="259276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结合国家漏洞库（CNNVD）近三年数据，将高频漏洞（如Log4j2、SpringShell）的修复时效纳入判定。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eyJfdGVtcGxhdGVEYXRhIjp7ImNvbnRlbnRUeXBlIjoiJGl0ZW0zX2MiLCJsaW5lQ291bnQiOiI3Iiwid29yZENvdW50IjoiMTQifSwidGFnIjoiJGl0ZW0zX2MifQ==</bd:templateData>
          </p:ext>
        </p:extLst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/>
          </a:blip>
          <a:srcRect t="10324" b="10324"/>
          <a:stretch>
            <a:fillRect/>
          </a:stretch>
        </p:blipFill>
        <p:spPr>
          <a:xfrm>
            <a:off x="8282707" y="4616836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eyJfdGVtcGxhdGVEYXRhIjp7ImNvbnRlbnRUeXBlIjoiJGltZzIifSwidGFnIjoiJGltZzIifQ==</bd:templateData>
          </p:ext>
        </p:extLst>
      </p:pic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HjeWkp+mjjumZqemakOaCo+WIpOWumuS4ieWOn+WImeino+ivu1xuIyMjIOebuOWFs+aAp+WOn+WImVxu5by66LCD6aOO6Zmp5LiO5Lia5Yqh5YWz6ZSu6LWE5Lqn55qE55u05o6l5YWz6IGU77yM5L6L5aaC6YeR6J6N57O757uf6ZyA6YeN54K55Yik5a6a5pSv5LuY5o6l5Y+j5pyq5YGa6Ziy6YeN5pS+5pS75Ye75o6q5pa955qE6aOO6Zmp77yM6ICM5Yy755aX57O757uf5YiZ5LyY5YWI5YWz5rOo5oKj6ICF6ZqQ56eB5pWw5o2u5rOE6Zyy6ZqQ5oKj44CCXG4jIyMg5Lil6YeN5oCn5Y6f5YiZXG7lvJXlhaVDVlNTIDQuMOivhOWIhuagh+WHhumHj+WMlua8j+a0nuWNseWus++8jOaYjuehruKAnOWPr+WvvOiHtOaguOW/g+S4muWKoeS4reaWreKAneKAnOW5tOaNn+Wksei2heWNg+S4h+WFg+KAneetiemHj+WMlumYiOWAvO+8jOWPluS7ozIwMjDniYjkuLvop4LlrprmgKfmj4/ov7DjgIJcbiMjIyDpq5jlj5HmgKfljp/liJlcbue7k+WQiOWbveWutua8j+a0nuW6k++8iENOTlZE77yJ6L+R5LiJ5bm05pWw5o2u77yM5bCG6auY6aKR5ryP5rSe77yI5aaCTG9nNGoy44CBU3ByaW5nU2hlbGzvvInnmoTkv67lpI3ml7bmlYjnurPlhaXliKTlrprvvIzopoHmsYI0OOWwj+aXtuWGheW6lOaApeWTjeW6lOmihOahiOacquiQveWcsOWNs+inpuWPkemrmOmjjumZqemhueOAgiIsInRwbGlkIjoiMzIiLCJ0cGxOYW1lIjoibGlzdDNfSW1nMTAiLCJlZGl0ZWQiOiJ0cnVlIn0=</bd:templateData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可能性与影响程度矩阵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752047" y="1412707"/>
            <a:ext cx="3005958" cy="449635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/>
          </a:blip>
          <a:srcRect t="8484" b="8484"/>
          <a:stretch>
            <a:fillRect/>
          </a:stretch>
        </p:blipFill>
        <p:spPr>
          <a:xfrm>
            <a:off x="7833544" y="3730249"/>
            <a:ext cx="3737850" cy="212768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5" name="AutoShape 5"/>
          <p:cNvSpPr/>
          <p:nvPr/>
        </p:nvSpPr>
        <p:spPr>
          <a:xfrm>
            <a:off x="7849473" y="141375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3952581" y="373024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AutoShape 7"/>
          <p:cNvSpPr/>
          <p:nvPr/>
        </p:nvSpPr>
        <p:spPr>
          <a:xfrm>
            <a:off x="3952581" y="1412707"/>
            <a:ext cx="3725999" cy="2129142"/>
          </a:xfrm>
          <a:prstGeom prst="rect">
            <a:avLst/>
          </a:prstGeom>
          <a:solidFill>
            <a:schemeClr val="accent1">
              <a:alpha val="1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AutoShape 8"/>
          <p:cNvSpPr/>
          <p:nvPr/>
        </p:nvSpPr>
        <p:spPr>
          <a:xfrm>
            <a:off x="3952581" y="1412707"/>
            <a:ext cx="3725999" cy="53229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AutoShape 9"/>
          <p:cNvSpPr/>
          <p:nvPr/>
        </p:nvSpPr>
        <p:spPr>
          <a:xfrm>
            <a:off x="4099978" y="1672358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低可能性高影响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eyJfdGVtcGxhdGVEYXRhIjp7ImNvbnRlbnRUeXBlIjoiJGl0ZW0xX3RpdGxlIiwibGluZUNvdW50IjoiMSIsIndvcmRDb3VudCI6IjkifSwidGFnIjoiJGl0ZW0xX3RpdGxlIn0=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4099978" y="2110737"/>
            <a:ext cx="3431205" cy="1270638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针对勒索软件攻击、高级持续性威胁（APT）等低频但破坏性极强的事件，需部署实时监测与灾备方案，例如离线备份和零信任架构。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eyJfdGVtcGxhdGVEYXRhIjp7ImNvbnRlbnRUeXBlIjoiJGl0ZW0xX2MiLCJsaW5lQ291bnQiOiI0Iiwid29yZENvdW50IjoiMTgifSwidGFnIjoiJGl0ZW0xX2MifQ==</bd:templateData>
          </p:ext>
        </p:extLst>
      </p:sp>
      <p:sp>
        <p:nvSpPr>
          <p:cNvPr id="11" name="AutoShape 11"/>
          <p:cNvSpPr/>
          <p:nvPr/>
        </p:nvSpPr>
        <p:spPr>
          <a:xfrm>
            <a:off x="4099978" y="4036516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双高风险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eyJfdGVtcGxhdGVEYXRhIjp7ImNvbnRlbnRUeXBlIjoiJGl0ZW0zX3RpdGxlIiwibGluZUNvdW50IjoiMSIsIndvcmRDb3VudCI6IjkifSwidGFnIjoiJGl0ZW0zX3RpdGxlIn0=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4099978" y="4470242"/>
            <a:ext cx="3431205" cy="1276624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如未打补丁的零日漏洞或内部人员恶意操作，必须立即启动应急响应，协调漏洞修复、权限最小化及行为审计。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eyJfdGVtcGxhdGVEYXRhIjp7ImNvbnRlbnRUeXBlIjoiJGl0ZW0zX2MiLCJsaW5lQ291bnQiOiI0Iiwid29yZENvdW50IjoiMTgifSwidGFnIjoiJGl0ZW0zX2MifQ==</bd:templateData>
          </p:ext>
        </p:extLst>
      </p:sp>
      <p:sp>
        <p:nvSpPr>
          <p:cNvPr id="13" name="AutoShape 13"/>
          <p:cNvSpPr/>
          <p:nvPr/>
        </p:nvSpPr>
        <p:spPr>
          <a:xfrm>
            <a:off x="7996869" y="1672358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高可能性低影响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eyJfdGVtcGxhdGVEYXRhIjp7ImNvbnRlbnRUeXBlIjoiJGl0ZW0yX3RpdGxlIiwibGluZUNvdW50IjoiMSIsIndvcmRDb3VudCI6IjkifSwidGFnIjoiJGl0ZW0yX3RpdGxlIn0=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7996869" y="2110737"/>
            <a:ext cx="3431205" cy="1270638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高频但危害有限的风险（如暴力破解尝试），可通过自动化封禁IP、多因素认证（MFA）等技术手段降低发生概率。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eyJfdGVtcGxhdGVEYXRhIjp7ImNvbnRlbnRUeXBlIjoiJGl0ZW0yX2MiLCJsaW5lQ291bnQiOiI0Iiwid29yZENvdW50IjoiMTgifSwidGFnIjoiJGl0ZW0yX2MifQ==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Pr+iDveaAp+S4juW9seWTjeeoi+W6puefqemYtVxuIyMjIOS9juWPr+iDveaAp+mrmOW9seWTjVxu6ZKI5a+55YuS57Si6L2v5Lu25pS75Ye744CB6auY57qn5oyB57ut5oCn5aiB6IOB77yIQVBU77yJ562J5L2O6aKR5L2G56C05Z2P5oCn5p6B5by655qE5LqL5Lu277yM6ZyA6YOo572y5a6e5pe255uR5rWL5LiO54G+5aSH5pa55qGI77yM5L6L5aaC56a757q/5aSH5Lu95ZKM6Zu25L+h5Lu75p625p6E44CCXG4jIyMg6auY5Y+v6IO95oCn5L2O5b2x5ZONXG7pq5jpopHkvYbljbHlrrPmnInpmZDnmoTpo47pmanvvIjlpoLmmrTlipvnoLTop6PlsJ3or5XvvInvvIzlj6/pgJrov4foh6rliqjljJblsIHnpoFJUOOAgeWkmuWboOe0oOiupOivge+8iE1GQe+8ieetieaKgOacr+aJi+autemZjeS9juWPkeeUn+amgueOh+OAglxuIyMjIOWPjOmrmOmjjumZqVxu5aaC5pyq5omT6KGl5LiB55qE6Zu25pel5ryP5rSe5oiW5YaF6YOo5Lq65ZGY5oG25oSP5pON5L2c77yM5b+F6aG756uL5Y2z5ZCv5Yqo5bqU5oCl5ZON5bqU77yM5Y2P6LCD5ryP5rSe5L+u5aSN44CB5p2D6ZmQ5pyA5bCP5YyW5Y+K6KGM5Li65a6h6K6h44CCIiwidHBsaWQiOiIzMiIsInRwbE5hbWUiOiJsaXN0M18yMDI1MDcwMTAyIiwiZWRpdGVkIjoidHJ1ZSJ9</bd:templateData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11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改进策略与总结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eyJtZCI6IiMjIOaUuei/m+etlueVpeS4juaAu+e7kyIsInRwbGlkIjoiMzIiLCJ0cGxOYW1lIjoiaDJ0aXRsZV8zMnNjaWVuY2UwIiwiZWRpdGVkIjoidHJ1ZSJ9</bd:templateData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3731" y="1707455"/>
            <a:ext cx="8109936" cy="115124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依据2025版指引中“相关性、严重性、高发性”原则，将高风险项划分为紧急、重要、一般三级，优先处理可能引发系统性风险的隐患（如供应链攻击防御失效、零日漏洞未修复）。建立跨部门协作流程，明确技术团队、管理层和监管单位的责任分工，确保整改时效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eyJfdGVtcGxhdGVEYXRhIjp7ImNvbnRlbnRUeXBlIjoiJGl0ZW0xX2MiLCJsaW5lQ291bnQiOiIzIiwid29yZENvdW50IjoiNDAifSwidGFnIjoiJGl0ZW0xX2MifQ==</bd:templateData>
          </p:ext>
        </p:extLst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/>
          </a:blip>
          <a:srcRect l="30102" r="30102"/>
          <a:stretch>
            <a:fillRect/>
          </a:stretch>
        </p:blipFill>
        <p:spPr>
          <a:xfrm>
            <a:off x="8969010" y="1328023"/>
            <a:ext cx="2420771" cy="488892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4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高风险项闭环整改路径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503731" y="1268717"/>
            <a:ext cx="7146070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风险分级处置机制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eyJfdGVtcGxhdGVEYXRhIjp7ImNvbnRlbnRUeXBlIjoiJGl0ZW0xX3RpdGxlIiwibGluZUNvdW50IjoiMSIsIndvcmRDb3VudCI6IjI2In0sInRhZyI6IiRpdGVtMV90aXRsZSJ9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497335" y="3427906"/>
            <a:ext cx="8109936" cy="115124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整改完成后需通过渗透测试、漏洞扫描等实战化手段验证有效性，并引入第三方测评机构复测。对于新增的33项重大风险隐患（如数据备份缺失），需额外提交整改证据链（如备份日志、恢复演练记录）以闭环管理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eyJfdGVtcGxhdGVEYXRhIjp7ImNvbnRlbnRUeXBlIjoiJGl0ZW0yX2MiLCJsaW5lQ291bnQiOiIzIiwid29yZENvdW50IjoiNDAifSwidGFnIjoiJGl0ZW0yX2MifQ==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497335" y="2989168"/>
            <a:ext cx="7146070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动态验证与复测标准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eyJfdGVtcGxhdGVEYXRhIjp7ImNvbnRlbnRUeXBlIjoiJGl0ZW0yX3RpdGxlIiwibGluZUNvdW50IjoiMSIsIndvcmRDb3VudCI6IjI2In0sInRhZyI6IiRpdGVtMl90aXRsZSJ9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90939" y="5118361"/>
            <a:ext cx="8109936" cy="115124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利用安全运营平台（SOC）或工单系统实现整改全过程留痕，自动触发预警机制。例如，对未在整改周期内完成的弱口令问题，系统自动升级至上级监管单位督办。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eyJfdGVtcGxhdGVEYXRhIjp7ImNvbnRlbnRUeXBlIjoiJGl0ZW0zX2MiLCJsaW5lQ291bnQiOiIzIiwid29yZENvdW50IjoiNDAifSwidGFnIjoiJGl0ZW0zX2MifQ==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90939" y="4679623"/>
            <a:ext cx="7146070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整改跟踪数字化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eyJfdGVtcGxhdGVEYXRhIjp7ImNvbnRlbnRUeXBlIjoiJGl0ZW0zX3RpdGxlIiwibGluZUNvdW50IjoiMSIsIndvcmRDb3VudCI6IjI2In0sInRhZyI6IiRpdGVtM190aXRsZSJ9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rmOmjjumZqemhuemXreeOr+aVtOaUuei3r+W+hFxuIyMjIOmjjumZqeWIhue6p+WkhOe9ruacuuWItlxu5L6d5o2uMjAyNeeJiOaMh+W8leS4reKAnOebuOWFs+aAp+OAgeS4pemHjeaAp+OAgemrmOWPkeaAp+KAneWOn+WIme+8jOWwhumrmOmjjumZqemhueWIkuWIhuS4uue0p+aApeOAgemHjeimgeOAgeS4gOiIrOS4iee6p++8jOS8mOWFiOWkhOeQhuWPr+iDveW8leWPkeezu+e7n+aAp+mjjumZqeeahOmakOaCo++8iOWmguS+m+W6lOmTvuaUu+WHu+mYsuW+oeWkseaViOOAgembtuaXpea8j+a0nuacquS/ruWkje+8ieOAguW7uueri+i3qOmDqOmXqOWNj+S9nOa1geeoi++8jOaYjuehruaKgOacr+WboumYn+OAgeeuoeeQhuWxguWSjOebkeeuoeWNleS9jeeahOi0o+S7u+WIhuW3pe+8jOehruS/neaVtOaUueaXtuaViOaAp+OAglxuIyMjIOWKqOaAgemqjOivgeS4juWkjea1i+agh+WHhlxu5pW05pS55a6M5oiQ5ZCO6ZyA6YCa6L+H5riX6YCP5rWL6K+V44CB5ryP5rSe5omr5o+P562J5a6e5oiY5YyW5omL5q616aqM6K+B5pyJ5pWI5oCn77yM5bm25byV5YWl56ys5LiJ5pa55rWL6K+E5py65p6E5aSN5rWL44CC5a+55LqO5paw5aKe55qEMzPpobnph43lpKfpo47pmanpmpDmgqPvvIjlpoLmlbDmja7lpIfku73nvLrlpLHvvInvvIzpnIDpop3lpJbmj5DkuqTmlbTmlLnor4Hmja7pk77vvIjlpoLlpIfku73ml6Xlv5fjgIHmgaLlpI3mvJTnu4PorrDlvZXvvInku6Xpl63njq/nrqHnkIbjgIJcbiMjIyDmlbTmlLnot5/ouKrmlbDlrZfljJZcbuWIqeeUqOWuieWFqOi/kOiQpeW5s+WPsO+8iFNPQ++8ieaIluW3peWNleezu+e7n+WunueOsOaVtOaUueWFqOi/h+eoi+eVmeeXle+8jOiHquWKqOinpuWPkemihOitpuacuuWItuOAguS+i+Wmgu+8jOWvueacquWcqOaVtOaUueWRqOacn+WGheWujOaIkOeahOW8seWPo+S7pOmXrumimO+8jOezu+e7n+iHquWKqOWNh+e6p+iHs+S4iue6p+ebkeeuoeWNleS9jeedo+WKnuOAgiIsInRwbGlkIjoiMzIiLCJ0cGxOYW1lIjoibGlzdDNfaW1nNCIsImVkaXRlZCI6InRydWUifQ==</bd:templateData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139" y="4907596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AutoShape 3"/>
          <p:cNvSpPr/>
          <p:nvPr/>
        </p:nvSpPr>
        <p:spPr>
          <a:xfrm>
            <a:off x="965148" y="3145225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2493889" y="1358958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3283333" y="1796843"/>
            <a:ext cx="7497178" cy="97285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整合国家级威胁情报平台（如CNVD、CVE）数据，对系统漏洞、异常流量等实时监测。针对2025版新增的“渗透测试覆盖率不足”要求，每季度至少覆盖核心业务系统，并与情报库比对最新攻击手法。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eyJfdGVtcGxhdGVEYXRhIjp7ImNvbnRlbnRUeXBlIjoiJGl0ZW0xX2MiLCJsaW5lQ291bnQiOiIzIiwid29yZENvdW50IjoiMzcifSwidGFnIjoiJGl0ZW0xX2MifQ==</bd:templateData>
          </p:ext>
        </p:extLst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1845" r="11845"/>
          <a:stretch>
            <a:fillRect/>
          </a:stretch>
        </p:blipFill>
        <p:spPr>
          <a:xfrm>
            <a:off x="1113196" y="1262384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76895" y="3043110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3196" y="4824531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eyJfdGVtcGxhdGVEYXRhIjp7ImNvbnRlbnRUeXBlIjoiJGltZzIifSwidGFnIjoiJGltZzIifQ==</bd:templateData>
          </p:ext>
        </p:extLst>
      </p:pic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持续监测加固机制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3273808" y="1404023"/>
            <a:ext cx="6148089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实时威胁情报联动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eyJfdGVtcGxhdGVEYXRhIjp7ImNvbnRlbnRUeXBlIjoiJGl0ZW0xX3RpdGxlIiwibGluZUNvdW50IjoiMSIsIndvcmRDb3VudCI6IjIyIn0sInRhZyI6IiRpdGVtMV90aXRsZSJ9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1530470" y="3566057"/>
            <a:ext cx="7497178" cy="97285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构建基于AI的异常行为检测模型，对零日漏洞攻击等高风险行为自动隔离。结合2025版“热补丁能力”要求，关键系统需预置热补丁仓库，确保漏洞修复时效控制在24小时内。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eyJfdGVtcGxhdGVEYXRhIjp7ImNvbnRlbnRUeXBlIjoiJGl0ZW0yX2MiLCJsaW5lQ291bnQiOiIzIiwid29yZENvdW50IjoiMzcifSwidGFnIjoiJGl0ZW0yX2MifQ==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1520945" y="3173238"/>
            <a:ext cx="6148089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自动化响应与热补丁部署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eyJfdGVtcGxhdGVEYXRhIjp7ImNvbnRlbnRUeXBlIjoiJGl0ZW0yX3RpdGxlIiwibGluZUNvdW50IjoiMSIsIndvcmRDb3VudCI6IjIyIn0sInRhZyI6IiRpdGVtMl90aXRsZSJ9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3325984" y="5352046"/>
            <a:ext cx="7497178" cy="972854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每半年组织实战化攻防演练，模拟供应链攻击、数据泄露等场景，检验防御体系有效性。演练结果需纳入等级保护年度评估报告，并作为“动态分级”结论的调整依据。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eyJfdGVtcGxhdGVEYXRhIjp7ImNvbnRlbnRUeXBlIjoiJGl0ZW0zX2MiLCJsaW5lQ291bnQiOiIzIiwid29yZENvdW50IjoiMzcifSwidGFnIjoiJGl0ZW0zX2MifQ==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3316459" y="4959226"/>
            <a:ext cx="6148089" cy="44997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周期性红蓝对抗演练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eyJfdGVtcGxhdGVEYXRhIjp7ImNvbnRlbnRUeXBlIjoiJGl0ZW0zX3RpdGxlIiwibGluZUNvdW50IjoiMSIsIndvcmRDb3VudCI6IjIyIn0sInRhZyI6IiRpdGVtM190aXRsZSJ9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Mgee7reebkea1i+WKoOWbuuacuuWItlxuIyMjIOWunuaXtuWogeiDgeaDheaKpeiBlOWKqFxu5pW05ZCI5Zu95a6257qn5aiB6IOB5oOF5oql5bmz5Y+w77yI5aaCQ05WROOAgUNWRe+8ieaVsOaNru+8jOWvueezu+e7n+a8j+a0nuOAgeW8guW4uOa1gemHj+etieWunuaXtuebkea1i+OAgumSiOWvuTIwMjXniYjmlrDlop7nmoTigJzmuJfpgI/mtYvor5Xopobnm5bnjofkuI3otrPigJ3opoHmsYLvvIzmr4/lraPluqboh7PlsJHopobnm5bmoLjlv4PkuJrliqHns7vnu5/vvIzlubbkuI7mg4XmiqXlupPmr5Tlr7nmnIDmlrDmlLvlh7vmiYvms5XjgIJcbiMjIyDoh6rliqjljJblk43lupTkuI7ng63ooaXkuIHpg6jnvbJcbuaehOW7uuWfuuS6jkFJ55qE5byC5bi46KGM5Li65qOA5rWL5qih5Z6L77yM5a+56Zu25pel5ryP5rSe5pS75Ye7562J6auY6aOO6Zmp6KGM5Li66Ieq5Yqo6ZqU56a744CC57uT5ZCIMjAyNeeJiOKAnOeDreihpeS4geiDveWKm+KAneimgeaxgu+8jOWFs+mUruezu+e7n+mcgOmihOe9rueDreihpeS4geS7k+W6k++8jOehruS/nea8j+a0nuS/ruWkjeaXtuaViOaOp+WItuWcqDI05bCP5pe25YaF44CCXG4jIyMg5ZGo5pyf5oCn57qi6JOd5a+55oqX5ryU57uDXG7mr4/ljYrlubTnu4Tnu4flrp7miJjljJbmlLvpmLLmvJTnu4PvvIzmqKHmi5/kvpvlupTpk77mlLvlh7vjgIHmlbDmja7ms4TpnLLnrYnlnLrmma/vvIzmo4DpqozpmLLlvqHkvZPns7vmnInmlYjmgKfjgILmvJTnu4Pnu5PmnpzpnIDnurPlhaXnrYnnuqfkv53miqTlubTluqbor4TkvLDmiqXlkYrvvIzlubbkvZzkuLrigJzliqjmgIHliIbnuqfigJ3nu5PorrrnmoTosIPmlbTkvp3mja7jgIIiLCJ0cGxpZCI6IjMyIiwidHBsTmFtZSI6Imxpc3QzX2ltZzUiLCJlZGl0ZWQiOiJ0cnVlIn0=</bd:templateData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/>
          </a:blip>
          <a:srcRect l="26238" r="26238"/>
          <a:stretch>
            <a:fillRect/>
          </a:stretch>
        </p:blipFill>
        <p:spPr>
          <a:xfrm>
            <a:off x="640619" y="1239230"/>
            <a:ext cx="2397494" cy="504477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等级保护体系优化方向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4" name="AutoShape 4"/>
          <p:cNvSpPr/>
          <p:nvPr/>
        </p:nvSpPr>
        <p:spPr>
          <a:xfrm>
            <a:off x="2651850" y="4787018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2651850" y="3018088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2651850" y="1237957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3729047" y="1165346"/>
            <a:ext cx="6286500" cy="69532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从合规驱动到能力导向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eyJfdGVtcGxhdGVEYXRhIjp7ImNvbnRlbnRUeXBlIjoiJGl0ZW0xX3RpdGxlIiwibGluZUNvdW50IjoiMSIsIndvcmRDb3VudCI6IjE5In0sInRhZyI6IiRpdGVtMV90aXRsZSJ9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3729047" y="1788061"/>
            <a:ext cx="8249905" cy="108144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参考2025版，推动企业建立自适应安全架构（ASA），覆盖预测、防护、检测、响应全生命周期。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eyJfdGVtcGxhdGVEYXRhIjp7ImNvbnRlbnRUeXBlIjoiJGl0ZW0xX2MiLCJsaW5lQ291bnQiOiIzIiwid29yZENvdW50IjoiNDMifSwidGFnIjoiJGl0ZW0xX2MifQ==</bd:templateData>
          </p:ext>
        </p:extLst>
      </p:sp>
      <p:sp>
        <p:nvSpPr>
          <p:cNvPr id="9" name="AutoShape 9"/>
          <p:cNvSpPr/>
          <p:nvPr/>
        </p:nvSpPr>
        <p:spPr>
          <a:xfrm>
            <a:off x="3086434" y="478701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AutoShape 10"/>
          <p:cNvSpPr/>
          <p:nvPr/>
        </p:nvSpPr>
        <p:spPr>
          <a:xfrm>
            <a:off x="2368630" y="478701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1" name="AutoShape 11"/>
          <p:cNvSpPr/>
          <p:nvPr/>
        </p:nvSpPr>
        <p:spPr>
          <a:xfrm>
            <a:off x="3086434" y="301808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AutoShape 12"/>
          <p:cNvSpPr/>
          <p:nvPr/>
        </p:nvSpPr>
        <p:spPr>
          <a:xfrm>
            <a:off x="2368630" y="301808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3" name="AutoShape 13"/>
          <p:cNvSpPr/>
          <p:nvPr/>
        </p:nvSpPr>
        <p:spPr>
          <a:xfrm>
            <a:off x="3086434" y="1237957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4" name="AutoShape 14"/>
          <p:cNvSpPr/>
          <p:nvPr/>
        </p:nvSpPr>
        <p:spPr>
          <a:xfrm>
            <a:off x="2368630" y="1237957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2619589" y="4825850"/>
            <a:ext cx="765990" cy="472440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2619589" y="3056920"/>
            <a:ext cx="765990" cy="472440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7" name="TextBox 17"/>
          <p:cNvSpPr txBox="1"/>
          <p:nvPr/>
        </p:nvSpPr>
        <p:spPr>
          <a:xfrm>
            <a:off x="2619589" y="1276789"/>
            <a:ext cx="765990" cy="472440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8" name="TextBox 18"/>
          <p:cNvSpPr txBox="1"/>
          <p:nvPr/>
        </p:nvSpPr>
        <p:spPr>
          <a:xfrm>
            <a:off x="3729047" y="2951620"/>
            <a:ext cx="6286500" cy="69532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数据与系统融合防护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eyJfdGVtcGxhdGVEYXRhIjp7ImNvbnRlbnRUeXBlIjoiJGl0ZW0yX3RpdGxlIiwibGluZUNvdW50IjoiMSIsIndvcmRDb3VudCI6IjE5In0sInRhZyI6IiRpdGVtMl90aXRsZSJ9</bd:templateData>
          </p:ext>
        </p:extLst>
      </p:sp>
      <p:sp>
        <p:nvSpPr>
          <p:cNvPr id="19" name="TextBox 19"/>
          <p:cNvSpPr txBox="1"/>
          <p:nvPr/>
        </p:nvSpPr>
        <p:spPr>
          <a:xfrm>
            <a:off x="3729047" y="3574334"/>
            <a:ext cx="8249905" cy="108144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结合《数据安全法》要求，在等级保护中强化数据分类分级、跨境传输监控等模块。可采用“3-2-1”备份策略（3份副本、2种介质、1份离线存储）。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eyJfdGVtcGxhdGVEYXRhIjp7ImNvbnRlbnRUeXBlIjoiJGl0ZW0yX2MiLCJsaW5lQ291bnQiOiIzIiwid29yZENvdW50IjoiNDMifSwidGFnIjoiJGl0ZW0yX2MifQ==</bd:templateData>
          </p:ext>
        </p:extLst>
      </p:sp>
      <p:sp>
        <p:nvSpPr>
          <p:cNvPr id="20" name="TextBox 20"/>
          <p:cNvSpPr txBox="1"/>
          <p:nvPr/>
        </p:nvSpPr>
        <p:spPr>
          <a:xfrm>
            <a:off x="3729047" y="4737324"/>
            <a:ext cx="6286500" cy="69532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供应链安全纵深防御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eyJfdGVtcGxhdGVEYXRhIjp7ImNvbnRlbnRUeXBlIjoiJGl0ZW0zX3RpdGxlIiwibGluZUNvdW50IjoiMSIsIndvcmRDb3VudCI6IjE5In0sInRhZyI6IiRpdGVtM190aXRsZSJ9</bd:templateData>
          </p:ext>
        </p:extLst>
      </p:sp>
      <p:sp>
        <p:nvSpPr>
          <p:cNvPr id="21" name="TextBox 21"/>
          <p:cNvSpPr txBox="1"/>
          <p:nvPr/>
        </p:nvSpPr>
        <p:spPr>
          <a:xfrm>
            <a:off x="3729047" y="5360039"/>
            <a:ext cx="8249905" cy="1081445"/>
          </a:xfrm>
          <a:prstGeom prst="rect">
            <a:avLst/>
          </a:prstGeom>
          <a:noFill/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425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将供应链管控纳入重大风险隐患范围。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eyJfdGVtcGxhdGVEYXRhIjp7ImNvbnRlbnRUeXBlIjoiJGl0ZW0zX2MiLCJsaW5lQ291bnQiOiIzIiwid29yZENvdW50IjoiNDMifSwidGFnIjoiJGl0ZW0zX2MifQ==</bd:templateData>
          </p:ext>
        </p:extLst>
      </p:sp>
      <p:sp>
        <p:nvSpPr>
          <p:cNvPr id="22" name="TextBox 22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tiee6p+S/neaKpOS9k+ezu+S8mOWMluaWueWQkVxuIyMjIOS7juWQiOinhOmpseWKqOWIsOiDveWKm+WvvOWQkVxu5Y+C6ICDMjAyNeeJiOKAnOWunuaViOmYsuaKpOKAneeQhuW/te+8jOWwhua1i+ivhOmHjeeCueS7jiBjaGVja2xpc3Qg5byP5qOA5p+l6L2s5ZCR5a6J5YWo6IO95Yqb5oiQ54af5bqm6K+E5Lyw77yI5aaC5Yqg5a+G5L2T57O75a6M5aSH5oCn44CB5bqU5oCl5ZON5bqU6YCf5bqm77yJ44CC5o6o5Yqo5LyB5Lia5bu656uL6Ieq6YCC5bqU5a6J5YWo5p625p6E77yIQVNB77yJ77yM6KaG55uW6aKE5rWL44CB6Ziy5oqk44CB5qOA5rWL44CB5ZON5bqU5YWo55Sf5ZG95ZGo5pyf44CCXG4jIyMg5pWw5o2u5LiO57O757uf6J6N5ZCI6Ziy5oqkXG7nu5PlkIjjgIrmlbDmja7lronlhajms5XjgIvopoHmsYLvvIzlnKjnrYnnuqfkv53miqTkuK3lvLrljJbmlbDmja7liIbnsbvliIbnuqfjgIHot6jlooPkvKDovpPnm5HmjqfnrYnmqKHlnZfjgILpkojlr7kyMDI154mI5paw5aKe55qE4oCc5pWw5o2u5aSH5Lu95a6M5pW05oCn4oCd6aOO6Zmp6aG577yM6KaB5rGC6YeH55So4oCcMy0yLTHigJ3lpIfku73nrZbnlaXvvIgz5Lu95Ymv5pys44CBMuenjeS7i+i0qOOAgTHku73nprvnur/lrZjlgqjvvInjgIJcbiMjIyDkvpvlupTpk77lronlhajnurXmt7HpmLLlvqFcbuWwhuesrOS4ieaWueS+m+W6lOWVhue6s+WFpeetiee6p+S/neaKpOiMg+WbtO+8jOW8uuWItuimgeaxguaPkOS+m+WuieWFqOi1hOi0qOivgeaYju+8iOWmgklTTyAyNzAwMe+8ieW5tuWumuacn+WuoeiuoeOAguWvueS6juS6keacjeWKoeWVhuetieWFs+mUruS+m+W6lOmTvueOr+iKgu+8jOmcgOmqjOivgeWFtuaYr+WQpuespuWQiDIwMjXniYjmlrDlop7nmoTigJzkvpvlupTpk77mlLvlh7vpmLLlvqHigJ3moIflh4bvvIjlpoLmnIDlsI/mnYPpmZDorr/pl67mjqfliLbjgIHku6PnoIHnrb7lkI3pqozor4HvvInjgIIiLCJ0cGxpZCI6IjMyIiwidHBsTmFtZSI6Imxpc3QzX0ltZzciLCJlZGl0ZWQiOiJ0cnVlIn0=</bd:templateData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13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逻辑结构总结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eyJtZCI6IiMjIOmAu+i+kee7k+aehO+8miIsInRwbGlkIjoiMzIiLCJ0cGxOYW1lIjoiaDJ0aXRsZV8zMnNjaWVuY2UwIiwiZWRpdGVkIjoidHJ1ZSJ9</bd:templateData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10500" y="1835883"/>
            <a:ext cx="3680000" cy="4373333"/>
          </a:xfrm>
          <a:prstGeom prst="roundRect">
            <a:avLst>
              <a:gd name="adj" fmla="val 6227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3" name="AutoShape 3"/>
          <p:cNvSpPr/>
          <p:nvPr/>
        </p:nvSpPr>
        <p:spPr>
          <a:xfrm>
            <a:off x="4228583" y="1868633"/>
            <a:ext cx="3680000" cy="4373333"/>
          </a:xfrm>
          <a:prstGeom prst="roundRect">
            <a:avLst>
              <a:gd name="adj" fmla="val 6227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>
            <a:off x="4478727" y="1553998"/>
            <a:ext cx="3234092" cy="554667"/>
          </a:xfrm>
          <a:prstGeom prst="roundRect">
            <a:avLst>
              <a:gd name="adj" fmla="val 17831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5" name="AutoShape 5"/>
          <p:cNvSpPr/>
          <p:nvPr/>
        </p:nvSpPr>
        <p:spPr>
          <a:xfrm>
            <a:off x="8333454" y="1553998"/>
            <a:ext cx="3234092" cy="554667"/>
          </a:xfrm>
          <a:prstGeom prst="roundRect">
            <a:avLst>
              <a:gd name="adj" fmla="val 21386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风险场景-缓解措施-等级判定模型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8455075" y="1497568"/>
            <a:ext cx="2990850" cy="667527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风险等级矩阵量化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eyJfdGVtcGxhdGVEYXRhIjp7ImNvbnRlbnRUeXBlIjoiJGl0ZW0zX3RpdGxlIiwibGluZUNvdW50IjoiMSIsIndvcmRDb3VudCI6IjEwIn0sInRhZyI6IiRpdGVtM190aXRsZSJ9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8336013" y="2297994"/>
            <a:ext cx="3228975" cy="359844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引入多维量化矩阵，将高风险判定标准从单一技术漏洞扩展到业务连续性影响层面。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eyJfdGVtcGxhdGVEYXRhIjp7ImNvbnRlbnRUeXBlIjoiJGl0ZW0zX2MiLCJsaW5lQ291bnQiOiIxMCIsIndvcmRDb3VudCI6IjE1In0sInRhZyI6IiRpdGVtM19jIn0=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573158" y="1497568"/>
            <a:ext cx="2990850" cy="667527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缓解措施有效性验证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eyJfdGVtcGxhdGVEYXRhIjp7ImNvbnRlbnRUeXBlIjoiJGl0ZW0yX3RpdGxlIiwibGluZUNvdW50IjoiMSIsIndvcmRDb3VudCI6IjEwIn0sInRhZyI6IiRpdGVtMl90aXRsZSJ9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4454096" y="2330745"/>
            <a:ext cx="3228975" cy="359844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强调对技术防护措施（如WAF、EDR）和管理流程（如应急预案演练）的实际运行效果验证，需通过渗透测试、日志审计等手段证明防护措施在真实攻击场景中的有效性，而非仅检查设备是否存在。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eyJfdGVtcGxhdGVEYXRhIjp7ImNvbnRlbnRUeXBlIjoiJGl0ZW0yX2MiLCJsaW5lQ291bnQiOiIxMCIsIndvcmRDb3VudCI6IjE1In0sInRhZyI6IiRpdGVtMl9jIn0=</bd:templateData>
          </p:ext>
        </p:extLst>
      </p:sp>
      <p:sp>
        <p:nvSpPr>
          <p:cNvPr id="11" name="AutoShape 11"/>
          <p:cNvSpPr/>
          <p:nvPr/>
        </p:nvSpPr>
        <p:spPr>
          <a:xfrm>
            <a:off x="346667" y="1868242"/>
            <a:ext cx="3680000" cy="4373333"/>
          </a:xfrm>
          <a:prstGeom prst="roundRect">
            <a:avLst>
              <a:gd name="adj" fmla="val 6227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2" name="AutoShape 12"/>
          <p:cNvSpPr/>
          <p:nvPr/>
        </p:nvSpPr>
        <p:spPr>
          <a:xfrm>
            <a:off x="569621" y="1553998"/>
            <a:ext cx="3234092" cy="554667"/>
          </a:xfrm>
          <a:prstGeom prst="roundRect">
            <a:avLst>
              <a:gd name="adj" fmla="val 21386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691242" y="1497568"/>
            <a:ext cx="2990850" cy="667527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动态风险评估框架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eyJfdGVtcGxhdGVEYXRhIjp7ImNvbnRlbnRUeXBlIjoiJGl0ZW0xX3RpdGxlIiwibGluZUNvdW50IjoiMSIsIndvcmRDb3VudCI6IjEwIn0sInRhZyI6IiRpdGVtMV90aXRsZSJ9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572179" y="2330353"/>
            <a:ext cx="3228975" cy="3598444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2025版创新性构建了基于业务场景的风险评估模型，首先识别系统面临的典型攻击路径（如供应链攻击、APT攻击等），再分析现有防护措施的有效性，最后结合威胁发生概率和潜在损失进行综合等级判定。该模型突破了传统合规检查的静态性，实现了对新型攻击手法的覆盖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eyJfdGVtcGxhdGVEYXRhIjp7ImNvbnRlbnRUeXBlIjoiJGl0ZW0xX2MiLCJsaW5lQ291bnQiOiIxMCIsIndvcmRDb3VudCI6IjE1In0sInRhZyI6IiRpdGVtMV9jIn0=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jjumZqeWcuuaZry3nvJPop6Pmjqrmlr0t562J57qn5Yik5a6a5qih5Z6LXG4jIyMg5Yqo5oCB6aOO6Zmp6K+E5Lyw5qGG5p62XG4yMDI154mI5Yib5paw5oCn5p6E5bu65LqG5Z+65LqO5Lia5Yqh5Zy65pmv55qE6aOO6Zmp6K+E5Lyw5qih5Z6L77yM6KaB5rGC5rWL6K+E5py65p6E6aaW5YWI6K+G5Yir57O757uf6Z2i5Li055qE5YW45Z6L5pS75Ye76Lev5b6E77yI5aaC5L6b5bqU6ZO+5pS75Ye744CBQVBU5pS75Ye7562J77yJ77yM5YaN5YiG5p6Q546w5pyJ6Ziy5oqk5o6q5pa955qE5pyJ5pWI5oCn77yM5pyA5ZCO57uT5ZCI5aiB6IOB5Y+R55Sf5qaC546H5ZKM5r2c5Zyo5o2f5aSx6L+b6KGM57u85ZCI562J57qn5Yik5a6a44CC6K+l5qih5Z6L56qB56C05LqG5Lyg57uf5ZCI6KeE5qOA5p+l55qE6Z2Z5oCB5oCn77yM5a6e546w5LqG5a+55paw5Z6L5pS75Ye75omL5rOV55qE6KaG55uW44CCXG4jIyMg57yT6Kej5o6q5pa95pyJ5pWI5oCn6aqM6K+BXG7lvLrosIPlr7nmioDmnK/pmLLmiqTmjqrmlr3vvIjlpoJXQUbjgIFFRFLvvInlkoznrqHnkIbmtYHnqIvvvIjlpoLlupTmgKXpooTmoYjmvJTnu4PvvInnmoTlrp7pmYXov5DooYzmlYjmnpzpqozor4HvvIzpnIDpgJrov4fmuJfpgI/mtYvor5XjgIHml6Xlv5flrqHorqHnrYnmiYvmrrXor4HmmI7pmLLmiqTmjqrmlr3lnKjnnJ/lrp7mlLvlh7vlnLrmma/kuK3nmoTmnInmlYjmgKfvvIzogIzpnZ7ku4Xmo4Dmn6Xorr7lpIfmmK/lkKblrZjlnKjjgIJcbiMjIyDpo47pmannrYnnuqfnn6npmLXph4/ljJZcbuW8leWFpeS6lOe7tOmHj+WMluefqemYte+8iOacuuWvhuaAp+W9seWTjeOAgeWujOaVtOaAp+W9seWTjeOAgeWPr+eUqOaAp+W9seWTjeOAgeW9seWTjeiMg+WbtOOAgeS/ruWkjeaIkOacrO+8ie+8jOWwhumrmOmjjumZqeWIpOWumuagh+WHhuS7juWNleS4gOaKgOacr+a8j+a0nuaJqeWxleWIsOS4muWKoei/nue7reaAp+W9seWTjeWxgumdou+8jOS+i+WmguaguOW/g+S4muWKoeezu+e7n+i6q+S7vemJtOWIq+e8uumZt+ebtOaOpeWIpOWumuS4uumrmOmjjumZqeOAgiIsInRwbGlkIjoiMzIiLCJ0cGxOYW1lIjoibGlzdDNfNyIsImVkaXRlZCI6InRydWUifQ==</bd:templateData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4307" y="1710806"/>
            <a:ext cx="3062711" cy="50705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红蓝对抗结果应用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eyJfdGVtcGxhdGVEYXRhIjp7ImNvbnRlbnRUeXBlIjoiJGl0ZW0xX3RpdGxlIiwibGluZUNvdW50IjoiMSIsIndvcmRDb3VudCI6IjgifSwidGFnIjoiJGl0ZW0xX3RpdGxlIn0=</bd:templateData>
          </p:ext>
        </p:extLst>
      </p:sp>
      <p:cxnSp>
        <p:nvCxnSpPr>
          <p:cNvPr id="3" name="Connector 3"/>
          <p:cNvCxnSpPr/>
          <p:nvPr/>
        </p:nvCxnSpPr>
        <p:spPr>
          <a:xfrm>
            <a:off x="954870" y="2370611"/>
            <a:ext cx="10281805" cy="0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cxnSp>
      <p:sp>
        <p:nvSpPr>
          <p:cNvPr id="4" name="TextBox 4"/>
          <p:cNvSpPr txBox="1"/>
          <p:nvPr/>
        </p:nvSpPr>
        <p:spPr>
          <a:xfrm>
            <a:off x="4621724" y="1729287"/>
            <a:ext cx="3049264" cy="50705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持续监测数据融合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eyJfdGVtcGxhdGVEYXRhIjp7ImNvbnRlbnRUeXBlIjoiJGl0ZW0yX3RpdGxlIiwibGluZUNvdW50IjoiMSIsIndvcmRDb3VudCI6IjgifSwidGFnIjoiJGl0ZW0yX3RpdGxlIn0=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8268406" y="1738528"/>
            <a:ext cx="3127425" cy="50705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新兴技术风险适配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eyJfdGVtcGxhdGVEYXRhIjp7ImNvbnRlbnRUeXBlIjoiJGl0ZW0zX3RpdGxlIiwibGluZUNvdW50IjoiMSIsIndvcmRDb3VudCI6IjgifSwidGFnIjoiJGl0ZW0zX3RpdGxlIn0=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等级保护与实战化防护衔接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894307" y="2596545"/>
            <a:ext cx="3062711" cy="3179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将攻防演练结果作为风险判定的重要依据，规定在近期实战演练中被攻破的系统，无论原有测评分数如何，均需重新评估风险等级。要求重点分析攻击路径中暴露的防御短板，如横向移动未受阻、应急响应超时等问题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eyJfdGVtcGxhdGVEYXRhIjp7ImNvbnRlbnRUeXBlIjoiJGl0ZW0xX2MiLCJsaW5lQ291bnQiOiIxMCIsIndvcmRDb3VudCI6IjE1In0sInRhZyI6IiRpdGVtMV9jIn0=</bd:templateData>
          </p:ext>
        </p:extLst>
      </p:sp>
      <p:sp>
        <p:nvSpPr>
          <p:cNvPr id="8" name="AutoShape 8"/>
          <p:cNvSpPr/>
          <p:nvPr/>
        </p:nvSpPr>
        <p:spPr>
          <a:xfrm>
            <a:off x="4049730" y="2217861"/>
            <a:ext cx="285750" cy="285750"/>
          </a:xfrm>
          <a:prstGeom prst="diamond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AutoShape 9"/>
          <p:cNvSpPr/>
          <p:nvPr/>
        </p:nvSpPr>
        <p:spPr>
          <a:xfrm>
            <a:off x="7793866" y="2217861"/>
            <a:ext cx="285750" cy="285750"/>
          </a:xfrm>
          <a:prstGeom prst="diamond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4535999" y="2596545"/>
            <a:ext cx="3070142" cy="3179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引入至少6个月的安全运营数据（如SIEM告警、威胁情报匹配记录）作为风险判定补充依据，对高频告警但未处置的安全事件（如恶意IP持续探测）升级为高风险项，体现"持续合规"理念。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eyJfdGVtcGxhdGVEYXRhIjp7ImNvbnRlbnRUeXBlIjoiJGl0ZW0yX2MiLCJsaW5lQ291bnQiOiIxMCIsIndvcmRDb3VudCI6IjE1In0sInRhZyI6IiRpdGVtMl9jIn0=</bd:templateData>
          </p:ext>
        </p:extLst>
      </p:sp>
      <p:sp>
        <p:nvSpPr>
          <p:cNvPr id="11" name="TextBox 11"/>
          <p:cNvSpPr txBox="1"/>
          <p:nvPr/>
        </p:nvSpPr>
        <p:spPr>
          <a:xfrm>
            <a:off x="8268406" y="2596545"/>
            <a:ext cx="3127425" cy="317967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新增AI系统安全、量子计算抗性等前沿技术风险评估模块，要求对机器学习模型的对抗样本防御能力、加密算法的后量子安全性等进行专项测试，未通过评估的新技术应用需暂缓上线。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eyJfdGVtcGxhdGVEYXRhIjp7ImNvbnRlbnRUeXBlIjoiJGl0ZW0zX2MiLCJsaW5lQ291bnQiOiIxMCIsIndvcmRDb3VudCI6IjE1In0sInRhZyI6IiRpdGVtM19jIn0=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tiee6p+S/neaKpOS4juWunuaImOWMlumYsuaKpOihlOaOpVxuIyMjIOe6ouiTneWvueaKl+e7k+aenOW6lOeUqFxu5piO56Gu5bCG5pS76Ziy5ryU57uD57uT5p6c5L2c5Li66aOO6Zmp5Yik5a6a55qE6YeN6KaB5L6d5o2u77yM6KeE5a6a5Zyo6L+R5pyf5a6e5oiY5ryU57uD5Lit6KKr5pS756C055qE57O757uf77yM5peg6K665Y6f5pyJ5rWL6K+E5YiG5pWw5aaC5L2V77yM5Z2H6ZyA6YeN5paw6K+E5Lyw6aOO6Zmp562J57qn44CC6KaB5rGC6YeN54K55YiG5p6Q5pS75Ye76Lev5b6E5Lit5pq06Zyy55qE6Ziy5b6h55+t5p2/77yM5aaC5qiq5ZCR56e75Yqo5pyq5Y+X6Zi744CB5bqU5oCl5ZON5bqU6LaF5pe2562J6Zeu6aKY44CCXG4jIyMg5oyB57ut55uR5rWL5pWw5o2u6J6N5ZCIXG7lvJXlhaXoh7PlsJE25Liq5pyI55qE5a6J5YWo6L+Q6JCl5pWw5o2u77yI5aaCU0lFTeWRiuitpuOAgeWogeiDgeaDheaKpeWMuemFjeiusOW9le+8ieS9nOS4uumjjumZqeWIpOWumuihpeWFheS+neaNru+8jOWvuemrmOmikeWRiuitpuS9huacquWkhOe9rueahOWuieWFqOS6i+S7tu+8iOWmguaBtuaEj0lQ5oyB57ut5o6i5rWL77yJ5Y2H57qn5Li66auY6aOO6Zmp6aG577yM5L2T546wXCLmjIHnu63lkIjop4RcIueQhuW/teOAglxuIyMjIOaWsOWFtOaKgOacr+mjjumZqemAgumFjVxu5paw5aKeQUnns7vnu5/lronlhajjgIHph4/lrZDorqHnrpfmipfmgKfnrYnliY3msr/mioDmnK/po47pmanor4TkvLDmqKHlnZfvvIzopoHmsYLlr7nmnLrlmajlrabkuaDmqKHlnovnmoTlr7nmipfmoLfmnKzpmLLlvqHog73lipvjgIHliqDlr4bnrpfms5XnmoTlkI7ph4/lrZDlronlhajmgKfnrYnov5vooYzkuJPpobnmtYvor5XvvIzmnKrpgJrov4for4TkvLDnmoTmlrDmioDmnK/lupTnlKjpnIDmmoLnvJPkuIrnur/jgIIiLCJ0cGxpZCI6IjMyIiwidHBsTmFtZSI6Imxpc3QzXzI1MDMyNjA0IiwiZWRpdGVkIjoidHJ1ZSJ9</bd:templateData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14613" y="3911082"/>
            <a:ext cx="6962775" cy="51435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感谢观看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eyJfdGVtcGxhdGVEYXRhIjp7ImNvbnRlbnRUeXBlIjoiJGVuZGluZ18yIiwibGluZUNvdW50IjoiMSIsIndvcmRDb3VudCI6IjI0In0sInRhZyI6Im5vRWRpdCJ9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2376488" y="2533942"/>
            <a:ext cx="7439025" cy="1266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90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THANKS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eyJfdGVtcGxhdGVEYXRhIjp7ImNvbnRlbnRUeXBlIjoiJGVuZGluZ18xIiwibGluZUNvdW50IjoiMSIsIndvcmRDb3VudCI6IjUifSwidGFnIjoibm9FZGl0In0=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eyJtZCI6IiIsInRwbGlkIjoiMzIiLCJ0cGxOYW1lIjoiZW5kXzMyc2NpZW5jZTAiLCJlZGl0ZWQiOiJ0cnVlIn0=</bd:templateData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报告附录G触发项框架应用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3" name="AutoShape 3"/>
          <p:cNvSpPr/>
          <p:nvPr/>
        </p:nvSpPr>
        <p:spPr>
          <a:xfrm>
            <a:off x="666708" y="1200845"/>
            <a:ext cx="10965082" cy="1676699"/>
          </a:xfrm>
          <a:prstGeom prst="rect">
            <a:avLst/>
          </a:prstGeom>
          <a:solidFill>
            <a:schemeClr val="lt2">
              <a:alpha val="37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4" name="AutoShape 4"/>
          <p:cNvSpPr/>
          <p:nvPr/>
        </p:nvSpPr>
        <p:spPr>
          <a:xfrm rot="-8100000">
            <a:off x="280801" y="1653287"/>
            <a:ext cx="771814" cy="771814"/>
          </a:xfrm>
          <a:prstGeom prst="rtTriangl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/>
          </a:blip>
          <a:srcRect t="18899" b="18899"/>
          <a:stretch>
            <a:fillRect/>
          </a:stretch>
        </p:blipFill>
        <p:spPr>
          <a:xfrm>
            <a:off x="8550029" y="1334644"/>
            <a:ext cx="2846272" cy="140910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6" name="AutoShape 6"/>
          <p:cNvSpPr/>
          <p:nvPr/>
        </p:nvSpPr>
        <p:spPr>
          <a:xfrm>
            <a:off x="668808" y="3026023"/>
            <a:ext cx="10965082" cy="1676699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AutoShape 7"/>
          <p:cNvSpPr/>
          <p:nvPr/>
        </p:nvSpPr>
        <p:spPr>
          <a:xfrm rot="2700000">
            <a:off x="11245883" y="3478465"/>
            <a:ext cx="771814" cy="771814"/>
          </a:xfrm>
          <a:prstGeom prst="rtTriangle">
            <a:avLst/>
          </a:prstGeom>
          <a:solidFill>
            <a:schemeClr val="accent4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/>
          </a:blip>
          <a:srcRect t="15954" b="15954"/>
          <a:stretch>
            <a:fillRect/>
          </a:stretch>
        </p:blipFill>
        <p:spPr>
          <a:xfrm>
            <a:off x="885002" y="3159821"/>
            <a:ext cx="2846272" cy="140910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9" name="AutoShape 9"/>
          <p:cNvSpPr/>
          <p:nvPr/>
        </p:nvSpPr>
        <p:spPr>
          <a:xfrm>
            <a:off x="684216" y="4851200"/>
            <a:ext cx="10965082" cy="1676699"/>
          </a:xfrm>
          <a:prstGeom prst="rect">
            <a:avLst/>
          </a:prstGeom>
          <a:solidFill>
            <a:schemeClr val="lt2">
              <a:alpha val="3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10" name="AutoShape 10"/>
          <p:cNvSpPr/>
          <p:nvPr/>
        </p:nvSpPr>
        <p:spPr>
          <a:xfrm rot="-8100000">
            <a:off x="298309" y="5303643"/>
            <a:ext cx="771814" cy="771814"/>
          </a:xfrm>
          <a:prstGeom prst="rtTriangle">
            <a:avLst/>
          </a:prstGeom>
          <a:solidFill>
            <a:schemeClr val="accent6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/>
          </a:blip>
          <a:srcRect t="11855" b="11855"/>
          <a:stretch>
            <a:fillRect/>
          </a:stretch>
        </p:blipFill>
        <p:spPr>
          <a:xfrm>
            <a:off x="8567537" y="4985000"/>
            <a:ext cx="2846272" cy="140910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eyJfdGVtcGxhdGVEYXRhIjp7ImNvbnRlbnRUeXBlIjoiJGltZzIifSwidGFnIjoiJGltZzIifQ==</bd:templateData>
          </p:ext>
        </p:extLst>
      </p:pic>
      <p:sp>
        <p:nvSpPr>
          <p:cNvPr id="12" name="AutoShape 12"/>
          <p:cNvSpPr/>
          <p:nvPr/>
        </p:nvSpPr>
        <p:spPr>
          <a:xfrm>
            <a:off x="1419388" y="1811035"/>
            <a:ext cx="4410330" cy="587574"/>
          </a:xfrm>
          <a:prstGeom prst="rect">
            <a:avLst/>
          </a:prstGeom>
          <a:noFill/>
          <a:ln/>
        </p:spPr>
        <p:txBody>
          <a:bodyPr vert="horz" wrap="square" lIns="7620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新增技术场景覆盖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eyJfdGVtcGxhdGVEYXRhIjp7ImNvbnRlbnRUeXBlIjoiJGl0ZW0xX3RpdGxlIiwibGluZUNvdW50IjoiMSIsIndvcmRDb3VudCI6IjEyIn0sInRhZyI6IiRpdGVtMV90aXRsZSJ9</bd:templateData>
          </p:ext>
        </p:extLst>
      </p:sp>
      <p:sp>
        <p:nvSpPr>
          <p:cNvPr id="13" name="TextBox 13"/>
          <p:cNvSpPr txBox="1"/>
          <p:nvPr/>
        </p:nvSpPr>
        <p:spPr>
          <a:xfrm>
            <a:off x="1419388" y="1937100"/>
            <a:ext cx="6616479" cy="696746"/>
          </a:xfrm>
          <a:prstGeom prst="rect">
            <a:avLst/>
          </a:prstGeom>
          <a:ln/>
        </p:spPr>
        <p:txBody>
          <a:bodyPr vert="horz" wrap="square" lIns="76200" tIns="57150" rIns="57150" bIns="5715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endParaRPr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eyJfdGVtcGxhdGVEYXRhIjp7ImNvbnRlbnRUeXBlIjoiJGl0ZW0xX2MiLCJsaW5lQ291bnQiOiIyIiwid29yZENvdW50IjoiMzYifSwidGFnIjoiJGl0ZW0xX2MifQ==</bd:templateData>
          </p:ext>
        </p:extLst>
      </p:sp>
      <p:sp>
        <p:nvSpPr>
          <p:cNvPr id="14" name="AutoShape 14"/>
          <p:cNvSpPr/>
          <p:nvPr/>
        </p:nvSpPr>
        <p:spPr>
          <a:xfrm>
            <a:off x="7916466" y="3581918"/>
            <a:ext cx="2754325" cy="180360"/>
          </a:xfrm>
          <a:prstGeom prst="rect">
            <a:avLst/>
          </a:prstGeom>
          <a:noFill/>
          <a:ln/>
        </p:spPr>
        <p:txBody>
          <a:bodyPr vert="horz" wrap="square" lIns="7620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管理流程细化要求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eyJfdGVtcGxhdGVEYXRhIjp7ImNvbnRlbnRUeXBlIjoiJGl0ZW0yX3RpdGxlIiwibGluZUNvdW50IjoiMSIsIndvcmRDb3VudCI6IjEyIn0sInRhZyI6IiRpdGVtMl90aXRsZSJ9</bd:templateData>
          </p:ext>
        </p:extLst>
      </p:sp>
      <p:sp>
        <p:nvSpPr>
          <p:cNvPr id="15" name="AutoShape 15"/>
          <p:cNvSpPr/>
          <p:nvPr/>
        </p:nvSpPr>
        <p:spPr>
          <a:xfrm>
            <a:off x="1355453" y="5443271"/>
            <a:ext cx="4410330" cy="492557"/>
          </a:xfrm>
          <a:prstGeom prst="rect">
            <a:avLst/>
          </a:prstGeom>
          <a:noFill/>
          <a:ln/>
        </p:spPr>
        <p:txBody>
          <a:bodyPr vert="horz" wrap="square" lIns="7620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自动化检测集成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eyJfdGVtcGxhdGVEYXRhIjp7ImNvbnRlbnRUeXBlIjoiJGl0ZW0zX3RpdGxlIiwibGluZUNvdW50IjoiMSIsIndvcmRDb3VudCI6IjEyIn0sInRhZyI6IiRpdGVtM190aXRsZSJ9</bd:templateData>
          </p:ext>
        </p:extLst>
      </p:sp>
      <p:sp>
        <p:nvSpPr>
          <p:cNvPr id="16" name="TextBox 16"/>
          <p:cNvSpPr txBox="1"/>
          <p:nvPr/>
        </p:nvSpPr>
        <p:spPr>
          <a:xfrm>
            <a:off x="1436896" y="5587455"/>
            <a:ext cx="6616479" cy="696746"/>
          </a:xfrm>
          <a:prstGeom prst="rect">
            <a:avLst/>
          </a:prstGeom>
          <a:ln/>
        </p:spPr>
        <p:txBody>
          <a:bodyPr vert="horz" wrap="square" lIns="76200" tIns="57150" rIns="57150" bIns="5715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endParaRPr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eyJfdGVtcGxhdGVEYXRhIjp7ImNvbnRlbnRUeXBlIjoiJGl0ZW0zX2MiLCJsaW5lQ291bnQiOiIyIiwid29yZENvdW50IjoiMzYifSwidGFnIjoiJGl0ZW0zX2MifQ==</bd:templateData>
          </p:ext>
        </p:extLst>
      </p:sp>
      <p:sp>
        <p:nvSpPr>
          <p:cNvPr id="17" name="TextBox 17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mZhOW9lUfop6blj5HpobnmoYbmnrblupTnlKhcbiMjIyDmlrDlop7mioDmnK/lnLrmma/opobnm5ZcbumSiOWvueS6keWOn+eUn+eOr+Wig+WinuWKoOWuueWZqOmVnOWDj+etvuWQjeagoemqjOe8uuWkseOAgUt1YmVybmV0ZXPmjqfliLblubPpnaLmnKrpmpTnprvnrYkxMemhueinpuWPkemhue+8jOWhq+ihpTIwMjDniYjlr7nkupHljp/nlJ/lronlhajnmoTnqbrnmb3jgIJcbiMjIyDnrqHnkIbmtYHnqIvnu4bljJbopoHmsYJcbuWwhuS+m+W6lOmTvuWuieWFqOe6s+WFpeW8uuWItuajgOafpemhue+8jOWMheaLrOesrOS4ieaWuee7hOS7tlNCT03vvIjova/ku7bnianmlpnmuIXljZXvvInnvLrlpLHjgIHkvpvlupTllYblh4blhaXmnKrlgZrnvZHnu5zlronlhajotYTotKjlrqHmn6XnrYnnrqHnkIbnvLrpmbfnmoTliKTlrprmoIflh4bjgIJcbiMjIyDoh6rliqjljJbmo4DmtYvpm4bmiJBcbuimgeaxgua1i+ivhOW3peWFt+aUr+aMgUFQSeWvueaOpei1hOS6p+euoeeQhuezu+e7n++8jOiHquWKqOivhuWIq+acque6s+WFpeeuoeaOp+eahFNoYWRvdyBJVOiuvuWkh++8iOWmgui/neinhOaOpeWFpeeahElvVOiuvuWkh++8ie+8jOaPkOWNh+makOiUvemjjumZqeWPkeeOsOaViOeOh+OAgiIsInRwbGlkIjoiMzIiLCJ0cGxOYW1lIjoibGlzdDNfMjAyNTA3MDEwNCIsImVkaXRlZCI6InRydWUifQ==</bd:templateData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0021" y="1411090"/>
            <a:ext cx="2051957" cy="184230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>
                <a:solidFill>
                  <a:srgbClr val="B3CEFF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eyJfdGVtcGxhdGVEYXRhIjp7ImNvbnRlbnRUeXBlIjoiJG51bWJlciIsImxpbmVDb3VudCI6IjEiLCJ3b3JkQ291bnQiOiIxIn0sInRhZyI6Im5vRWRpdCJ9</bd:templateData>
          </p:ext>
        </p:extLst>
      </p:sp>
      <p:sp>
        <p:nvSpPr>
          <p:cNvPr id="3" name="TextBox 3"/>
          <p:cNvSpPr txBox="1"/>
          <p:nvPr/>
        </p:nvSpPr>
        <p:spPr>
          <a:xfrm>
            <a:off x="853596" y="3253396"/>
            <a:ext cx="10484808" cy="1798058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安全物理环境重大风险隐患分析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eyJfdGVtcGxhdGVEYXRhIjp7ImNvbnRlbnRUeXBlIjoiJHRpdGxlIiwibGluZUNvdW50IjoiMiIsIndvcmRDb3VudCI6IjE2In0sInRhZyI6IiR0aXRsZSJ9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eyJtZCI6IiMjIOWuieWFqOeJqeeQhueOr+Wig+mjjumZqeWIhuaekCIsInRwbGlkIjoiMzIiLCJ0cGxOYW1lIjoiaDJ0aXRsZV8zMnNjaWVuY2UwIiwiZWRpdGVkIjoidHJ1ZSJ9</bd:templateData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机房出入口访问控制缺失（触发项1）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/>
          </a:blip>
          <a:srcRect l="31198" r="31198"/>
          <a:stretch>
            <a:fillRect/>
          </a:stretch>
        </p:blipFill>
        <p:spPr>
          <a:xfrm>
            <a:off x="752047" y="1412707"/>
            <a:ext cx="3005957" cy="449635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/>
          </a:blip>
          <a:srcRect l="16182" r="16182"/>
          <a:stretch>
            <a:fillRect/>
          </a:stretch>
        </p:blipFill>
        <p:spPr>
          <a:xfrm>
            <a:off x="7833544" y="3730249"/>
            <a:ext cx="3737850" cy="212768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eyJfdGVtcGxhdGVEYXRhIjp7ImNvbnRlbnRUeXBlIjoiJGltZzEifSwidGFnIjoiJGltZzEifQ==</bd:templateData>
          </p:ext>
        </p:extLst>
      </p:pic>
      <p:sp>
        <p:nvSpPr>
          <p:cNvPr id="5" name="AutoShape 5"/>
          <p:cNvSpPr/>
          <p:nvPr/>
        </p:nvSpPr>
        <p:spPr>
          <a:xfrm>
            <a:off x="7849473" y="141375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6" name="AutoShape 6"/>
          <p:cNvSpPr/>
          <p:nvPr/>
        </p:nvSpPr>
        <p:spPr>
          <a:xfrm>
            <a:off x="3952581" y="373024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7" name="AutoShape 7"/>
          <p:cNvSpPr/>
          <p:nvPr/>
        </p:nvSpPr>
        <p:spPr>
          <a:xfrm>
            <a:off x="3952581" y="1412707"/>
            <a:ext cx="3725999" cy="2129142"/>
          </a:xfrm>
          <a:prstGeom prst="rect">
            <a:avLst/>
          </a:prstGeom>
          <a:solidFill>
            <a:schemeClr val="accent1">
              <a:alpha val="1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8" name="AutoShape 8"/>
          <p:cNvSpPr/>
          <p:nvPr/>
        </p:nvSpPr>
        <p:spPr>
          <a:xfrm>
            <a:off x="3952581" y="1412707"/>
            <a:ext cx="3725999" cy="53229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 xmlns="">eyJ0YWciOiJub0VkaXQifQ==</bd:templateData>
          </p:ext>
        </p:extLst>
      </p:sp>
      <p:sp>
        <p:nvSpPr>
          <p:cNvPr id="9" name="AutoShape 9"/>
          <p:cNvSpPr/>
          <p:nvPr/>
        </p:nvSpPr>
        <p:spPr>
          <a:xfrm>
            <a:off x="4099978" y="1672358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无门禁系统风险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eyJfdGVtcGxhdGVEYXRhIjp7ImNvbnRlbnRUeXBlIjoiJGl0ZW0xX3RpdGxlIiwibGluZUNvdW50IjoiMSIsIndvcmRDb3VudCI6IjkifSwidGFnIjoiJGl0ZW0xX3RpdGxlIn0=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4099978" y="2110737"/>
            <a:ext cx="3431205" cy="1270638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机房出入口未配置电子门禁或机械锁具，无法有效鉴别和记录人员进出，可能导致未授权人员随意进出机房，造成设备破坏、数据泄露或恶意篡改等安全事件。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eyJfdGVtcGxhdGVEYXRhIjp7ImNvbnRlbnRUeXBlIjoiJGl0ZW0xX2MiLCJsaW5lQ291bnQiOiI0Iiwid29yZENvdW50IjoiMTgifSwidGFnIjoiJGl0ZW0xX2MifQ==</bd:templateData>
          </p:ext>
        </p:extLst>
      </p:sp>
      <p:sp>
        <p:nvSpPr>
          <p:cNvPr id="11" name="AutoShape 11"/>
          <p:cNvSpPr/>
          <p:nvPr/>
        </p:nvSpPr>
        <p:spPr>
          <a:xfrm>
            <a:off x="4099978" y="4036516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管控措施缺失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eyJfdGVtcGxhdGVEYXRhIjp7ImNvbnRlbnRUeXBlIjoiJGl0ZW0zX3RpdGxlIiwibGluZUNvdW50IjoiMSIsIndvcmRDb3VudCI6IjkifSwidGFnIjoiJGl0ZW0zX3RpdGxlIn0=</bd:templateData>
          </p:ext>
        </p:extLst>
      </p:sp>
      <p:sp>
        <p:nvSpPr>
          <p:cNvPr id="12" name="TextBox 12"/>
          <p:cNvSpPr txBox="1"/>
          <p:nvPr/>
        </p:nvSpPr>
        <p:spPr>
          <a:xfrm>
            <a:off x="4099978" y="4470242"/>
            <a:ext cx="3431205" cy="1276624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未实施任何物理隔离（如防尾随门、缓冲区设计）或访客审批制度，外部人员（如维修工、访客）可未经审批直接接触核心设备，违反等保2.0三级系统强制要求。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eyJfdGVtcGxhdGVEYXRhIjp7ImNvbnRlbnRUeXBlIjoiJGl0ZW0zX2MiLCJsaW5lQ291bnQiOiI0Iiwid29yZENvdW50IjoiMTgifSwidGFnIjoiJGl0ZW0zX2MifQ==</bd:templateData>
          </p:ext>
        </p:extLst>
      </p:sp>
      <p:sp>
        <p:nvSpPr>
          <p:cNvPr id="13" name="AutoShape 13"/>
          <p:cNvSpPr/>
          <p:nvPr/>
        </p:nvSpPr>
        <p:spPr>
          <a:xfrm>
            <a:off x="7996869" y="1672358"/>
            <a:ext cx="3431205" cy="481351"/>
          </a:xfrm>
          <a:prstGeom prst="rect">
            <a:avLst/>
          </a:prstGeom>
          <a:noFill/>
          <a:ln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无人值守漏洞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eyJfdGVtcGxhdGVEYXRhIjp7ImNvbnRlbnRUeXBlIjoiJGl0ZW0yX3RpdGxlIiwibGluZUNvdW50IjoiMSIsIndvcmRDb3VudCI6IjkifSwidGFnIjoiJGl0ZW0yX3RpdGxlIn0=</bd:templateData>
          </p:ext>
        </p:extLst>
      </p:sp>
      <p:sp>
        <p:nvSpPr>
          <p:cNvPr id="14" name="TextBox 14"/>
          <p:cNvSpPr txBox="1"/>
          <p:nvPr/>
        </p:nvSpPr>
        <p:spPr>
          <a:xfrm>
            <a:off x="7996869" y="2110737"/>
            <a:ext cx="3431205" cy="1270638"/>
          </a:xfrm>
          <a:prstGeom prst="rect">
            <a:avLst/>
          </a:prstGeom>
          <a:ln/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机房未安排专人24小时值守，且缺乏视频监控等补偿措施，无法实时监控异常行为，发生安全事件时无法追溯责任人，风险等级显著提升。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eyJfdGVtcGxhdGVEYXRhIjp7ImNvbnRlbnRUeXBlIjoiJGl0ZW0yX2MiLCJsaW5lQ291bnQiOiI0Iiwid29yZENvdW50IjoiMTgifSwidGFnIjoiJGl0ZW0yX2MifQ==</bd:templateData>
          </p:ext>
        </p:extLst>
      </p:sp>
      <p:sp>
        <p:nvSpPr>
          <p:cNvPr id="15" name="TextBox 15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acuuaIv+WHuuWFpeWPo+iuv+mXruaOp+WItue8uuWkse+8iOinpuWPkemhuTHvvIlcbiMjIyDml6Dpl6jnpoHns7vnu5/po47pmalcbuacuuaIv+WHuuWFpeWPo+acqumFjee9rueUteWtkOmXqOemgeaIluacuuaisOmUgeWFt++8jOaXoOazleacieaViOmJtOWIq+WSjOiusOW9leS6uuWRmOi/m+WHuu+8jOWPr+iDveWvvOiHtOacquaOiOadg+S6uuWRmOmaj+aEj+i/m+WHuuacuuaIv++8jOmAoOaIkOiuvuWkh+egtOWdj+OAgeaVsOaNruazhOmcsuaIluaBtuaEj+evoeaUueetieWuieWFqOS6i+S7tuOAglxuIyMjIOaXoOS6uuWAvOWuiOa8j+a0nlxu5py65oi/5pyq5a6J5o6S5LiT5Lq6MjTlsI/ml7blgLzlrojvvIzkuJTnvLrkuY/op4bpopHnm5HmjqfnrYnooaXlgb/mjqrmlr3vvIzml6Dms5Xlrp7ml7bnm5HmjqflvILluLjooYzkuLrvvIzlj5HnlJ/lronlhajkuovku7bml7bml6Dms5Xov73muq/otKPku7vkurrvvIzpo47pmannrYnnuqfmmL7okZfmj5DljYfjgIJcbiMjIyDnrqHmjqfmjqrmlr3nvLrlpLFcbuacquWunuaWveS7u+S9leeJqeeQhumalOemu++8iOWmgumYsuWwvumaj+mXqOOAgee8k+WGsuWMuuiuvuiuoe+8ieaIluiuv+WuouWuoeaJueWItuW6pu+8jOWklumDqOS6uuWRmO+8iOWmgue7tOS/ruW3peOAgeiuv+Wuou+8ieWPr+acque7j+WuoeaJueebtOaOpeaOpeinpuaguOW/g+iuvuWkh++8jOi/neWPjeetieS/nTIuMOS4iee6p+ezu+e7n+W8uuWItuimgeaxguOAgiIsInRwbGlkIjoiMzIiLCJ0cGxOYW1lIjoibGlzdDNfMjAyNTA3MDEwMiIsImVkaXRlZCI6InRydWUifQ==</bd:templateData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3621" r="13621"/>
          <a:stretch>
            <a:fillRect/>
          </a:stretch>
        </p:blipFill>
        <p:spPr>
          <a:xfrm>
            <a:off x="667418" y="1817761"/>
            <a:ext cx="4563024" cy="4180009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室外设备防护不足（触发项2）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5725621" y="1323135"/>
            <a:ext cx="5687135" cy="47053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暴露环境威胁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eyJfdGVtcGxhdGVEYXRhIjp7ImNvbnRlbnRUeXBlIjoiJGl0ZW0xX3RpdGxlIiwibGluZUNvdW50IjoiMSIsIndvcmRDb3VudCI6IjE2In0sInRhZyI6IiRpdGVtMV90aXRsZSJ9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5725621" y="1736520"/>
            <a:ext cx="5687135" cy="1146057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室外机柜、通信基站等设备未采用防撬、防拆机柜或防盗螺栓，易遭受物理破坏或盗窃，导致网络中断或硬件资产损失，尤其对金融、电力等关键基础设施影响重大。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eyJfdGVtcGxhdGVEYXRhIjp7ImNvbnRlbnRUeXBlIjoiJGl0ZW0xX2MiLCJsaW5lQ291bnQiOiIzIiwid29yZENvdW50IjoiMjcifSwidGFnIjoiJGl0ZW0xX2MifQ==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5725621" y="2999338"/>
            <a:ext cx="5687135" cy="484316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环境防护缺陷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eyJfdGVtcGxhdGVEYXRhIjp7ImNvbnRlbnRUeXBlIjoiJGl0ZW0yX3RpdGxlIiwibGluZUNvdW50IjoiMSIsIndvcmRDb3VudCI6IjE2In0sInRhZyI6IiRpdGVtMl90aXRsZSJ9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5725621" y="3426504"/>
            <a:ext cx="5732727" cy="114416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设备缺乏防水、防尘、防雷击设计（如IP65防护等级机柜、浪涌保护器），极端天气可能引发设备短路或损毁，影响业务连续性。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eyJfdGVtcGxhdGVEYXRhIjp7ImNvbnRlbnRUeXBlIjoiJGl0ZW0yX2MiLCJsaW5lQ291bnQiOiIzIiwid29yZENvdW50IjoiMjcifSwidGFnIjoiJGl0ZW0yX2MifQ==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5725621" y="4565914"/>
            <a:ext cx="5687135" cy="529052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监控盲区风险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eyJfdGVtcGxhdGVEYXRhIjp7ImNvbnRlbnRUeXBlIjoiJGl0ZW0zX3RpdGxlIiwibGluZUNvdW50IjoiMSIsIndvcmRDb3VudCI6IjE2In0sInRhZyI6IiRpdGVtM190aXRsZSJ9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5725621" y="5047341"/>
            <a:ext cx="5732727" cy="1171249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室外设备未部署震动传感器、倾斜检测或红外监控等主动防御措施，无法及时预警破坏行为，不符合等保2.0中的技术要求。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eyJfdGVtcGxhdGVEYXRhIjp7ImNvbnRlbnRUeXBlIjoiJGl0ZW0zX2MiLCJsaW5lQ291bnQiOiIzIiwid29yZENvdW50IjoiMjcifSwidGFnIjoiJGl0ZW0zX2MifQ==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WupOWkluiuvuWkh+mYsuaKpOS4jei2s++8iOinpuWPkemhuTLvvIlcbiMjIyDmmrTpnLLnjq/looPlqIHog4FcbuWupOWkluacuuafnOOAgemAmuS/oeWfuuermeetieiuvuWkh+acqumHh+eUqOmYsuaSrOOAgemYsuaLhuacuuafnOaIlumYsuebl+ieuuagk++8jOaYk+mBreWPl+eJqeeQhuegtOWdj+aIluebl+eqg++8jOWvvOiHtOe9kee7nOS4reaWreaIluehrOS7tui1hOS6p+aNn+Wkse+8jOWwpOWFtuWvuemHkeiejeOAgeeUteWKm+etieWFs+mUruWfuuehgOiuvuaWveW9seWTjemHjeWkp+OAglxuIyMjIOeOr+Wig+mYsuaKpOe8uumZt1xu6K6+5aSH57y65LmP6Ziy5rC044CB6Ziy5bCY44CB6Ziy6Zu35Ye76K6+6K6h77yI5aaCSVA2NemYsuaKpOetiee6p+acuuafnOOAgea1qua2jOS/neaKpOWZqO+8ie+8jOaegeerr+WkqeawlOWPr+iDveW8leWPkeiuvuWkh+efrei3r+aIluaNn+avge+8jOW9seWTjeS4muWKoei/nue7reaAp+OAglxuIyMjIOebkeaOp+ebsuWMuumjjumZqVxu5a6k5aSW6K6+5aSH5pyq6YOo572y6ZyH5Yqo5Lyg5oSf5Zmo44CB5YC+5pac5qOA5rWL5oiW57qi5aSW55uR5o6n562J5Li75Yqo6Ziy5b6h5o6q5pa977yM5peg5rOV5Y+K5pe26aKE6K2m56C05Z2P6KGM5Li677yM5LiN56ym5ZCI562J5L+dMi4w5Lit4oCc6YeN6KaB5Yy65Z+f5Yqo5oCB55uR5o6n4oCd55qE5oqA5pyv6KaB5rGC44CCIiwidHBsaWQiOiIzMiIsInRwbE5hbWUiOiJsaXN0M19JbWczMyIsImVkaXRlZCI6InRydWUifQ==</bd:templateData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62463" y="2088071"/>
            <a:ext cx="3267075" cy="3267075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 xmlns="">eyJfdGVtcGxhdGVEYXRhIjp7ImNvbnRlbnRUeXBlIjoiJGltZzAifSwidGFnIjoiJGltZzAifQ==</bd:templateData>
          </p:ext>
        </p:extLst>
      </p:pic>
      <p:sp>
        <p:nvSpPr>
          <p:cNvPr id="3" name="TextBox 3"/>
          <p:cNvSpPr txBox="1"/>
          <p:nvPr/>
        </p:nvSpPr>
        <p:spPr>
          <a:xfrm>
            <a:off x="742971" y="2306715"/>
            <a:ext cx="3314231" cy="64799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区域划分混乱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eyJfdGVtcGxhdGVEYXRhIjp7ImNvbnRlbnRUeXBlIjoiJGl0ZW0xX3RpdGxlIiwibGluZUNvdW50IjoiMSIsIndvcmRDb3VudCI6IjkifSwidGFnIjoiJGl0ZW0xX3RpdGxlIn0=</bd:templateData>
          </p:ext>
        </p:extLst>
      </p:sp>
      <p:sp>
        <p:nvSpPr>
          <p:cNvPr id="4" name="TextBox 4"/>
          <p:cNvSpPr txBox="1"/>
          <p:nvPr/>
        </p:nvSpPr>
        <p:spPr>
          <a:xfrm>
            <a:off x="8059848" y="1716027"/>
            <a:ext cx="3794740" cy="1968111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未按最小权限原则分配门禁卡或钥匙，离职人员权限未及时回收，可能导致前员工违规进入机房篡改配置或窃取数据。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eyJfdGVtcGxhdGVEYXRhIjp7ImNvbnRlbnRUeXBlIjoiJGl0ZW0yX2MiLCJsaW5lQ291bnQiOiI2Iiwid29yZENvdW50IjoiMTkifSwidGFnIjoiJGl0ZW0yX2MifQ==</bd:templateData>
          </p:ext>
        </p:extLst>
      </p:sp>
      <p:sp>
        <p:nvSpPr>
          <p:cNvPr id="5" name="TextBox 5"/>
          <p:cNvSpPr txBox="1"/>
          <p:nvPr/>
        </p:nvSpPr>
        <p:spPr>
          <a:xfrm>
            <a:off x="8059848" y="1097369"/>
            <a:ext cx="3314231" cy="62295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权限管控失效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eyJfdGVtcGxhdGVEYXRhIjp7ImNvbnRlbnRUeXBlIjoiJGl0ZW0yX3RpdGxlIiwibGluZUNvdW50IjoiMSIsIndvcmRDb3VudCI6IjkifSwidGFnIjoiJGl0ZW0yX3RpdGxlIn0=</bd:templateData>
          </p:ext>
        </p:extLst>
      </p:sp>
      <p:sp>
        <p:nvSpPr>
          <p:cNvPr id="6" name="TextBox 6"/>
          <p:cNvSpPr txBox="1"/>
          <p:nvPr/>
        </p:nvSpPr>
        <p:spPr>
          <a:xfrm>
            <a:off x="8059848" y="4019931"/>
            <a:ext cx="3314231" cy="54783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日志审计缺失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eyJfdGVtcGxhdGVEYXRhIjp7ImNvbnRlbnRUeXBlIjoiJGl0ZW0zX3RpdGxlIiwibGluZUNvdW50IjoiMSIsIndvcmRDb3VudCI6IjkifSwidGFnIjoiJGl0ZW0zX3RpdGxlIn0=</bd:templateData>
          </p:ext>
        </p:extLst>
      </p:sp>
      <p:sp>
        <p:nvSpPr>
          <p:cNvPr id="7" name="TextBox 7"/>
          <p:cNvSpPr txBox="1"/>
          <p:nvPr/>
        </p:nvSpPr>
        <p:spPr>
          <a:xfrm>
            <a:off x="8059848" y="4565142"/>
            <a:ext cx="3794740" cy="1995832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物理访问日志（如门禁记录、监控视频）保存周期不足90天或未定期审计，无法满足等保三级“6个月以上行为追溯”的合规要求。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eyJfdGVtcGxhdGVEYXRhIjp7ImNvbnRlbnRUeXBlIjoiJGl0ZW0zX2MiLCJsaW5lQ291bnQiOiI2Iiwid29yZENvdW50IjoiMTkifSwidGFnIjoiJGl0ZW0zX2MifQ==</bd:templateData>
          </p:ext>
        </p:extLst>
      </p:sp>
      <p:sp>
        <p:nvSpPr>
          <p:cNvPr id="8" name="TextBox 8"/>
          <p:cNvSpPr txBox="1"/>
          <p:nvPr/>
        </p:nvSpPr>
        <p:spPr>
          <a:xfrm>
            <a:off x="401071" y="2954711"/>
            <a:ext cx="3968329" cy="2115960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核心机房与普通办公区未实现物理隔离（如防火隔墙、独立通道），存在非运维人员误入或恶意闯入风险，需参照GB/T 22239-2019中要求整改。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eyJfdGVtcGxhdGVEYXRhIjp7ImNvbnRlbnRUeXBlIjoiJGl0ZW0xX2MiLCJsaW5lQ291bnQiOiI3Iiwid29yZENvdW50IjoiMTgifSwidGFnIjoiJGl0ZW0xX2MifQ==</bd:templateData>
          </p:ext>
        </p:extLst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ln/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物理区域未授权访问风险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eyJfdGVtcGxhdGVEYXRhIjp7ImNvbnRlbnRUeXBlIjoiJHRpdGxlIiwibGluZUNvdW50IjoiMSIsIndvcmRDb3VudCI6IjI4In0sInRhZyI6IiR0aXRsZSJ9</bd:templateData>
          </p:ext>
        </p:extLst>
      </p:sp>
      <p:sp>
        <p:nvSpPr>
          <p:cNvPr id="10" name="TextBox 10"/>
          <p:cNvSpPr txBox="1"/>
          <p:nvPr/>
        </p:nvSpPr>
        <p:spPr>
          <a:xfrm>
            <a:off x="7689931" y="6271102"/>
            <a:ext cx="4318348" cy="504825"/>
          </a:xfrm>
          <a:prstGeom prst="rect">
            <a:avLst/>
          </a:prstGeom>
          <a:ln/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9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公众号：等保测评与商密评估</a:t>
            </a:r>
          </a:p>
        </p:txBody>
        <p:extLst>
          <p:ext uri="http://schemas.baidu.com/office/drawing/2023/templateData">
            <bd:templateData xmlns:bd="http://schemas.baidu.com/office/drawing/2023/templateData" xmlns="">eyJfdGVtcGxhdGVEYXRhIjp7ImxpbmVDb3VudCI6IjEiLCJ3b3JkQ291bnQiOiI4In0sInRhZyI6Im5vRWRpdCJ9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 xmlns="">eyJtZCI6IiMjIOeJqeeQhuWMuuWfn+acquaOiOadg+iuv+mXrumjjumZqVxuIyMjIOWMuuWfn+WIkuWIhua3t+S5sVxu5qC45b+D5py65oi/5LiO5pmu6YCa5Yqe5YWs5Yy65pyq5a6e546w54mp55CG6ZqU56a777yI5aaC6Ziy54Gr6ZqU5aKZ44CB54us56uL6YCa6YGT77yJ77yM5a2Y5Zyo6Z2e6L+Q57u05Lq65ZGY6K+v5YWl5oiW5oG25oSP6Zev5YWl6aOO6Zmp77yM6ZyA5Y+C54WnR0IvVCAyMjIzOS0yMDE55Lit4oCc5a6J5YWo5YiG5Yy64oCd6KaB5rGC5pW05pS544CCXG4jIyMg5p2D6ZmQ566h5o6n5aSx5pWIXG7mnKrmjInmnIDlsI/mnYPpmZDljp/liJnliIbphY3pl6jnpoHljaHmiJbpkqXljJnvvIznprvogYzkurrlkZjmnYPpmZDmnKrlj4rml7blm57mlLbvvIzlj6/og73lr7zoh7TliY3lkZjlt6Xov53op4Tov5vlhaXmnLrmiL/nr6HmlLnphY3nva7miJbnqoPlj5bmlbDmja7jgIJcbiMjIyDml6Xlv5flrqHorqHnvLrlpLFcbueJqeeQhuiuv+mXruaXpeW/l++8iOWmgumXqOemgeiusOW9leOAgeebkeaOp+inhumike+8ieS/neWtmOWRqOacn+S4jei2szkw5aSp5oiW5pyq5a6a5pyf5a6h6K6h77yM5peg5rOV5ruh6Laz562J5L+d5LiJ57qn4oCcNuS4quaciOS7peS4iuihjOS4uui/vea6r+KAneeahOWQiOinhOimgeaxguOAgiIsInRwbGlkIjoiMzIiLCJ0cGxOYW1lIjoibGlzdDNfSW1nMTYiLCJlZGl0ZWQiOiJ0cnVlIn0=</bd:templateData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rgbClr val="FFFFFF"/>
      </a:dk1>
      <a:lt1>
        <a:srgbClr val="080C31"/>
      </a:lt1>
      <a:dk2>
        <a:srgbClr val="A2FFFF"/>
      </a:dk2>
      <a:lt2>
        <a:srgbClr val="292C4E"/>
      </a:lt2>
      <a:accent1>
        <a:srgbClr val="6A98FE"/>
      </a:accent1>
      <a:accent2>
        <a:srgbClr val="4374DF"/>
      </a:accent2>
      <a:accent3>
        <a:srgbClr val="4595ED"/>
      </a:accent3>
      <a:accent4>
        <a:srgbClr val="5569FC"/>
      </a:accent4>
      <a:accent5>
        <a:srgbClr val="45AEDB"/>
      </a:accent5>
      <a:accent6>
        <a:srgbClr val="3876D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1890</Words>
  <Application>Microsoft Office PowerPoint</Application>
  <PresentationFormat>宽屏</PresentationFormat>
  <Paragraphs>338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5" baseType="lpstr">
      <vt:lpstr>Microsoft Yahei</vt:lpstr>
      <vt:lpstr>Noto Sans SC</vt:lpstr>
      <vt:lpstr>OPPOSans M</vt:lpstr>
      <vt:lpstr>Arial</vt:lpstr>
      <vt:lpstr>华文细黑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唐虎</dc:creator>
  <cp:lastModifiedBy>虎 唐</cp:lastModifiedBy>
  <cp:revision>3</cp:revision>
  <dcterms:created xsi:type="dcterms:W3CDTF">2006-08-16T00:00:00Z</dcterms:created>
  <dcterms:modified xsi:type="dcterms:W3CDTF">2025-08-27T17:02:37Z</dcterms:modified>
</cp:coreProperties>
</file>