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embeddedFontLst>
    <p:embeddedFont>
      <p:font charset="-122" panose="020B0200000000000000" pitchFamily="34" typeface="Noto Sans SC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pn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8.pn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6.png" Type="http://schemas.openxmlformats.org/officeDocument/2006/relationships/image"/><Relationship Id="rId4" Target="../media/image37.jpeg" Type="http://schemas.openxmlformats.org/officeDocument/2006/relationships/image"/><Relationship Id="rId5" Target="../media/image3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4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6.jpe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6.jpeg" Type="http://schemas.openxmlformats.org/officeDocument/2006/relationships/image"/><Relationship Id="rId4" Target="../media/image17.png" Type="http://schemas.openxmlformats.org/officeDocument/2006/relationships/image"/><Relationship Id="rId5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74594" y="1535197"/>
            <a:ext cx="8242813" cy="2029161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网络安全意识与防护培训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76055" y="3674616"/>
            <a:ext cx="2227456" cy="517896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/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345921" y="3682412"/>
            <a:ext cx="2259190" cy="502303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/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915035" y="4715149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4918415" y="3060483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Freeform 4" id="4"/>
          <p:cNvSpPr/>
          <p:nvPr/>
        </p:nvSpPr>
        <p:spPr>
          <a:xfrm rot="0">
            <a:off x="3999788" y="1823026"/>
            <a:ext cx="891411" cy="3949143"/>
          </a:xfrm>
          <a:custGeom>
            <a:avLst/>
            <a:gdLst/>
            <a:ahLst/>
            <a:cxnLst/>
            <a:rect r="r" b="b" t="t" l="l"/>
            <a:pathLst>
              <a:path h="3949143" w="891411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name="TextBox 5" id="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数据泄露风险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AutoShape 7" id="7"/>
          <p:cNvSpPr/>
          <p:nvPr/>
        </p:nvSpPr>
        <p:spPr>
          <a:xfrm rot="0"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name="AutoShape 9" id="9"/>
          <p:cNvSpPr/>
          <p:nvPr/>
        </p:nvSpPr>
        <p:spPr>
          <a:xfrm rot="0">
            <a:off x="4929622" y="1421605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10" id="10"/>
          <p:cNvSpPr/>
          <p:nvPr/>
        </p:nvSpPr>
        <p:spPr>
          <a:xfrm rot="0">
            <a:off x="5135211" y="1545356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云存储与第三方风险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 rot="0">
            <a:off x="5135211" y="2009338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企业使用云服务时，若供应商安全配置不当（如S3存储桶公开访问），或第三方合作方遭入侵，可能导致敏感数据（如用户隐私、知识产权）外泄。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5124004" y="3184234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供应链攻击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 rot="0">
            <a:off x="5124004" y="3648216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黑客通过入侵软件供应商、外包服务商等上下游环节，植入恶意代码或后门，间接渗透企业网络。例如SolarWinds事件波及全球多家机构。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5120625" y="4838899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物理设备与介质泄露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 rot="0">
            <a:off x="5120625" y="5302882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员工丢失未加密的笔记本电脑、移动硬盘，或废弃设备未彻底擦除数据，可能被恶意恢复利用，引发合规与声誉危机。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7" id="17"/>
          <p:cNvSpPr/>
          <p:nvPr/>
        </p:nvSpPr>
        <p:spPr>
          <a:xfrm rot="0"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18" id="18"/>
          <p:cNvSpPr/>
          <p:nvPr/>
        </p:nvSpPr>
        <p:spPr>
          <a:xfrm rot="0"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AutoShape 19" id="19"/>
          <p:cNvSpPr/>
          <p:nvPr/>
        </p:nvSpPr>
        <p:spPr>
          <a:xfrm rot="0"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20" id="20"/>
          <p:cNvSpPr/>
          <p:nvPr/>
        </p:nvSpPr>
        <p:spPr>
          <a:xfrm rot="0"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21" id="21"/>
          <p:cNvSpPr/>
          <p:nvPr/>
        </p:nvSpPr>
        <p:spPr>
          <a:xfrm rot="0"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AutoShape 22" id="22"/>
          <p:cNvSpPr/>
          <p:nvPr/>
        </p:nvSpPr>
        <p:spPr>
          <a:xfrm rot="0"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23" id="23"/>
          <p:cNvSpPr/>
          <p:nvPr/>
        </p:nvSpPr>
        <p:spPr>
          <a:xfrm rot="0"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24" id="24"/>
          <p:cNvSpPr/>
          <p:nvPr/>
        </p:nvSpPr>
        <p:spPr>
          <a:xfrm rot="0"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TextBox 25" id="2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基础安全防护措施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密码安全管理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24399" b="24399"/>
          <a:stretch>
            <a:fillRect/>
          </a:stretch>
        </p:blipFill>
        <p:spPr>
          <a:xfrm rot="0" flipH="false"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29910" b="29910"/>
          <a:stretch>
            <a:fillRect/>
          </a:stretch>
        </p:blipFill>
        <p:spPr>
          <a:xfrm rot="0" flipH="false"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0"/>
          </a:blip>
          <a:srcRect t="29462" b="29462"/>
          <a:stretch>
            <a:fillRect/>
          </a:stretch>
        </p:blipFill>
        <p:spPr>
          <a:xfrm rot="0" flipH="false"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563949" y="1466176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强密码策略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 rot="0">
            <a:off x="563949" y="1889259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密码应包含大小写字母、数字及特殊符号，长度至少12位，避免使用生日、姓名等易猜测信息。定期更换密码（建议每3个月一次），并避免在不同平台重复使用同一密码。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563949" y="4652820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密码管理工具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 rot="0">
            <a:off x="563949" y="5075902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推荐使用可信的密码管理器（如LastPass、1Password）集中存储和生成复杂密码，避免手写记录或浏览器自动保存等不安全行为。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6284452" y="3059498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多因素认证（MFA）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 rot="0">
            <a:off x="6284452" y="3482580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在关键账户（如邮箱、银行账户）中启用多因素认证，结合密码、短信验证码或生物识别（指纹/面部识别）提升安全性，即使密码泄露也能有效拦截未授权访问。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终端设备防护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27637" b="27637"/>
          <a:stretch>
            <a:fillRect/>
          </a:stretch>
        </p:blipFill>
        <p:spPr>
          <a:xfrm rot="0"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2000"/>
            </a:schemeClr>
          </a:solidFill>
          <a:ln/>
        </p:spPr>
      </p:sp>
      <p:sp>
        <p:nvSpPr>
          <p:cNvPr name="TextBox 7" id="7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及时安装操作系统、浏览器及常用软件的安全补丁，修复已知漏洞。启用自动更新功能，防止黑客利用旧版本漏洞发起攻击（如勒索软件）。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0000"/>
            </a:schemeClr>
          </a:solidFill>
          <a:ln/>
        </p:spPr>
      </p:sp>
      <p:sp>
        <p:nvSpPr>
          <p:cNvPr name="AutoShape 9" id="9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2000"/>
            </a:schemeClr>
          </a:solidFill>
          <a:ln/>
        </p:spPr>
      </p:sp>
      <p:sp>
        <p:nvSpPr>
          <p:cNvPr name="TextBox 10" id="10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系统与软件更新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防病毒与防火墙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设备加密与远程擦除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部署企业级防病毒软件（如Symantec、卡巴斯基），定期全盘扫描；启用系统防火墙并配置严格入站/出站规则，阻断恶意流量。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对笔记本电脑、移动设备启用全盘加密（如BitLocker），防止数据丢失后泄露；绑定远程擦除功能，确保设备丢失时可快速清除敏感信息。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网络访问控制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name="AutoShape 4" id="4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5" id="5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6" id="6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cxnSp>
          <p:nvCxnSpPr>
            <p:cNvPr name="Connector 7" id="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100000"/>
          </a:blip>
          <a:srcRect l="3687" r="3687"/>
          <a:stretch>
            <a:fillRect/>
          </a:stretch>
        </p:blipFill>
        <p:spPr>
          <a:xfrm rot="0"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最小权限原则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网络分段与监控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VPN与安全连接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根据员工角色分配网络访问权限，限制非必要资源的访问（如财务系统仅对财务部门开放），减少内部威胁和横向渗透风险。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远程办公时强制使用企业VPN（如OpenVPN、Cisco AnyConnect），加密数据传输；避免连接公共Wi-Fi处理敏感业务，或通过SSH隧道保护通信。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将内部网络划分为多个子网（如办公区、服务器区），通过VLAN或防火墙隔离；部署流量分析工具（如Wireshark、SIEM系统）实时检测异常行为（如高频数据外传）。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数据安全与隐私保护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数据分类分级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6" id="6"/>
          <p:cNvSpPr/>
          <p:nvPr/>
        </p:nvSpPr>
        <p:spPr>
          <a:xfrm rot="0"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7" id="7"/>
          <p:cNvSpPr/>
          <p:nvPr/>
        </p:nvSpPr>
        <p:spPr>
          <a:xfrm rot="0"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  <a:ln/>
        </p:spPr>
      </p:sp>
      <p:sp>
        <p:nvSpPr>
          <p:cNvPr name="AutoShape 8" id="8"/>
          <p:cNvSpPr/>
          <p:nvPr/>
        </p:nvSpPr>
        <p:spPr>
          <a:xfrm rot="0"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9" id="9"/>
          <p:cNvSpPr/>
          <p:nvPr/>
        </p:nvSpPr>
        <p:spPr>
          <a:xfrm rot="0">
            <a:off x="4099978" y="1672358"/>
            <a:ext cx="3431205" cy="481351"/>
          </a:xfrm>
          <a:prstGeom prst="rect">
            <a:avLst/>
          </a:prstGeom>
          <a:noFill/>
          <a:ln/>
        </p:spPr>
        <p:txBody>
          <a:bodyPr anchor="t" rtlCol="false" tIns="45720" lIns="9525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核心数据资产识别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 rot="0">
            <a:off x="4099978" y="2158362"/>
            <a:ext cx="3431205" cy="1010481"/>
          </a:xfrm>
          <a:prstGeom prst="rect">
            <a:avLst/>
          </a:prstGeom>
          <a:ln/>
        </p:spPr>
        <p:txBody>
          <a:bodyPr anchor="t" rtlCol="false" lIns="9525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区分商业秘密、客户信息等关键数据与普通运营数据，确保资源优先保护高价值信息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4099978" y="4036516"/>
            <a:ext cx="3431205" cy="481351"/>
          </a:xfrm>
          <a:prstGeom prst="rect">
            <a:avLst/>
          </a:prstGeom>
          <a:noFill/>
          <a:ln/>
        </p:spPr>
        <p:txBody>
          <a:bodyPr anchor="t" rtlCol="false" tIns="45720" lIns="9525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风险管控基础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 rot="0">
            <a:off x="4099978" y="4517867"/>
            <a:ext cx="3431205" cy="1010481"/>
          </a:xfrm>
          <a:prstGeom prst="rect">
            <a:avLst/>
          </a:prstGeom>
          <a:ln/>
        </p:spPr>
        <p:txBody>
          <a:bodyPr anchor="t" rtlCol="false" lIns="9525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通过分级制定差异化的访问权限和备份策略，例如财务数据需实时加密备份而普通文档仅需周备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7996869" y="1672358"/>
            <a:ext cx="3431205" cy="481351"/>
          </a:xfrm>
          <a:prstGeom prst="rect">
            <a:avLst/>
          </a:prstGeom>
          <a:noFill/>
          <a:ln/>
        </p:spPr>
        <p:txBody>
          <a:bodyPr anchor="t" rtlCol="false" tIns="45720" lIns="9525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合规性要求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 rot="0">
            <a:off x="7996869" y="2158362"/>
            <a:ext cx="3431205" cy="1010481"/>
          </a:xfrm>
          <a:prstGeom prst="rect">
            <a:avLst/>
          </a:prstGeom>
          <a:ln/>
        </p:spPr>
        <p:txBody>
          <a:bodyPr anchor="t" rtlCol="false" lIns="9525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根据《数据安全法》三级分类标准（一般/重要/核心数据），满足GDPR等法规对敏感数据的特殊管理要求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693544" y="1171003"/>
            <a:ext cx="5079951" cy="5079951"/>
          </a:xfrm>
          <a:prstGeom prst="ellipse">
            <a:avLst/>
          </a:prstGeom>
          <a:solidFill>
            <a:schemeClr val="lt1">
              <a:alpha val="40000"/>
            </a:schemeClr>
          </a:solidFill>
          <a:ln w="19050">
            <a:solidFill>
              <a:schemeClr val="accent2">
                <a:alpha val="40000"/>
              </a:schemeClr>
            </a:solidFill>
            <a:prstDash val="dash"/>
          </a:ln>
        </p:spPr>
      </p:sp>
      <p:sp>
        <p:nvSpPr>
          <p:cNvPr name="AutoShape 3" id="3"/>
          <p:cNvSpPr/>
          <p:nvPr/>
        </p:nvSpPr>
        <p:spPr>
          <a:xfrm rot="0">
            <a:off x="3991700" y="1469158"/>
            <a:ext cx="4483639" cy="4483639"/>
          </a:xfrm>
          <a:prstGeom prst="ellipse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20000"/>
                  <a:lumMod val="60000"/>
                  <a:lumOff val="40000"/>
                </a:schemeClr>
              </a:gs>
            </a:gsLst>
            <a:lin ang="21600000"/>
          </a:gradFill>
          <a:ln/>
        </p:spPr>
      </p:sp>
      <p:sp>
        <p:nvSpPr>
          <p:cNvPr name="AutoShape 4" id="4"/>
          <p:cNvSpPr/>
          <p:nvPr/>
        </p:nvSpPr>
        <p:spPr>
          <a:xfrm rot="0">
            <a:off x="4284495" y="1761953"/>
            <a:ext cx="3898049" cy="3898049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</p:sp>
      <p:sp>
        <p:nvSpPr>
          <p:cNvPr name="AutoShape 5" id="5"/>
          <p:cNvSpPr/>
          <p:nvPr/>
        </p:nvSpPr>
        <p:spPr>
          <a:xfrm rot="0">
            <a:off x="4799629" y="2277088"/>
            <a:ext cx="2867780" cy="286778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342926" y="2791134"/>
            <a:ext cx="2409825" cy="4381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96000"/>
              </a:lnSpc>
            </a:pPr>
            <a:r>
              <a:rPr lang="en-US" b="true" sz="1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传输层加密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47682" y="1557530"/>
            <a:ext cx="2571750" cy="125730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对数据库实施AES-256静态加密，即使服务器被入侵也无法直接读取原始数据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47682" y="1008278"/>
            <a:ext cx="2409825" cy="4381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96000"/>
              </a:lnSpc>
            </a:pPr>
            <a:r>
              <a:rPr lang="en-US" b="true" sz="1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存储加密方案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47682" y="4345798"/>
            <a:ext cx="2409825" cy="4381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02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密钥管理系统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47682" y="4904577"/>
            <a:ext cx="2600325" cy="125730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使用HSM硬件安全模块保管根密钥，实现密钥轮换与访问审计的自动化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392014" y="1399197"/>
            <a:ext cx="1581059" cy="1581059"/>
          </a:xfrm>
          <a:prstGeom prst="ellipse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7392014" y="4243929"/>
            <a:ext cx="1581059" cy="1581059"/>
          </a:xfrm>
          <a:prstGeom prst="ellipse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3065499" y="2920449"/>
            <a:ext cx="1581059" cy="1581059"/>
          </a:xfrm>
          <a:prstGeom prst="ellipse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4988730" y="2821087"/>
            <a:ext cx="2489579" cy="1779782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现代加密体系是抵御数据泄露的核心防线，需结合算法强度与应用场景构建多层次防护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2926" y="3373522"/>
            <a:ext cx="2571750" cy="125730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采用TLS 1.3协议保障网络通信安全，避免中间人攻击窃取传输中的信用卡信息等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数据加密技术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隐私保护措施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  <a:ln/>
        </p:spPr>
      </p:sp>
      <p:sp>
        <p:nvSpPr>
          <p:cNvPr name="AutoShape 4" id="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7" id="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  <a:ln/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885002" y="3159822"/>
            <a:ext cx="2846272" cy="1409101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  <a:ln/>
        </p:spPr>
      </p:sp>
      <p:sp>
        <p:nvSpPr>
          <p:cNvPr name="AutoShape 10" id="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  <a:ln/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alphaModFix amt="100000"/>
          </a:blip>
          <a:srcRect t="16995" b="16995"/>
          <a:stretch>
            <a:fillRect/>
          </a:stretch>
        </p:blipFill>
        <p:spPr>
          <a:xfrm rot="0" flipH="false"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>
            <a:off x="1419388" y="1444542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数据最小化原则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 rot="0">
            <a:off x="1419388" y="1937100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业务系统设计时仅收集必要信息（如电商平台不强制获取用户学历信息）</a:t>
            </a:r>
          </a:p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建立自动化的数据生命周期管理机制，过期用户行为日志定期匿名化处理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4102224" y="3269720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用户权利保障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 rot="0">
            <a:off x="4102224" y="3762278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提供可视化隐私控制面板，允许用户一键导出或删除个人数据</a:t>
            </a:r>
          </a:p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实施动态脱敏技术，客服系统仅显示客户手机号后四位以供身份核验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1436896" y="5094898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第三方监管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 rot="0">
            <a:off x="1436896" y="5587455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与供应商签订DPA数据处理协议，明确云服务商的数据访问边界</a:t>
            </a:r>
          </a:p>
          <a:p>
            <a:pPr lvl="1" indent="-228600" marL="228600" algn="l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部署CASB云访问安全代理，实时监控SaaS应用中的敏感数据流转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安全事件应急响应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632575" y="1117569"/>
            <a:ext cx="2417263" cy="83028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47124" y="387399"/>
            <a:ext cx="2512947" cy="9772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b="true" sz="51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2306" y="2078438"/>
            <a:ext cx="571500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7631" y="2116538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网络安全概述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2306" y="2779572"/>
            <a:ext cx="571500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67876" y="2817672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企业网络安全风险分析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2306" y="3540221"/>
            <a:ext cx="571500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7631" y="3578321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基础安全防护措施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81831" y="4280409"/>
            <a:ext cx="561975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7876" y="4318509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数据安全与隐私保护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2306" y="5001296"/>
            <a:ext cx="571500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7631" y="5039396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安全事件应急响应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5644" y="5710114"/>
            <a:ext cx="571500" cy="5048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0969" y="5748214"/>
            <a:ext cx="4667250" cy="428625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等级保护与商密评估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name="AutoShape 3" id="3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4" id="4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5" id="5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cxnSp>
          <p:nvCxnSpPr>
            <p:cNvPr name="Connector 6" id="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name="TextBox 7" id="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事件识别与报告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异常行为监测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威胁情报整合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标准化报告机制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通过部署SIEM（安全信息和事件管理）系统、IDS/IPS（入侵检测/防御系统）等工具，实时监控网络流量、日志和用户行为，识别异常登录、数据泄露或恶意软件活动等潜在威胁。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建立明确的事件报告流程，要求员工发现可疑活动后立即通过专用通道（如安全邮箱或内部工单系统）上报，需包含事件时间、影响范围、初步分析等关键信息，确保快速响应。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结合外部威胁情报平台（如CERT、商业威胁订阅服务）的数据，对比内部事件特征，提高识别准确性，例如匹配已知攻击者IP或恶意文件哈希值。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915035" y="4715149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4918415" y="3060483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Freeform 4" id="4"/>
          <p:cNvSpPr/>
          <p:nvPr/>
        </p:nvSpPr>
        <p:spPr>
          <a:xfrm rot="0">
            <a:off x="3999788" y="1823026"/>
            <a:ext cx="891411" cy="3949143"/>
          </a:xfrm>
          <a:custGeom>
            <a:avLst/>
            <a:gdLst/>
            <a:ahLst/>
            <a:cxnLst/>
            <a:rect r="r" b="b" t="t" l="l"/>
            <a:pathLst>
              <a:path h="3949143" w="891411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name="TextBox 5" id="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应急响应流程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AutoShape 7" id="7"/>
          <p:cNvSpPr/>
          <p:nvPr/>
        </p:nvSpPr>
        <p:spPr>
          <a:xfrm rot="0"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name="AutoShape 9" id="9"/>
          <p:cNvSpPr/>
          <p:nvPr/>
        </p:nvSpPr>
        <p:spPr>
          <a:xfrm rot="0">
            <a:off x="4929622" y="1421605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10" id="10"/>
          <p:cNvSpPr/>
          <p:nvPr/>
        </p:nvSpPr>
        <p:spPr>
          <a:xfrm rot="0">
            <a:off x="5135211" y="1545356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分级响应策略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 rot="0">
            <a:off x="5135211" y="2009338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根据事件严重性（如低、中、高）启动不同响应级别，例如低级事件由IT部门处理，高级事件需成立跨部门应急小组，并上报管理层。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5124004" y="3184234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遏制与隔离措施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 rot="0">
            <a:off x="5124004" y="3648216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立即隔离受感染设备或网络段，禁用可疑账户，防止横向扩散；同时保留证据（如内存转储、日志快照）供后续取证分析。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5120625" y="4838899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协同作战机制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 rot="0">
            <a:off x="5120625" y="5302882"/>
            <a:ext cx="5964430" cy="609398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明确安全团队、法务部门、公关团队的职责分工，例如技术团队负责漏洞修复，法务评估合规风险，公关处理外部沟通。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7" id="17"/>
          <p:cNvSpPr/>
          <p:nvPr/>
        </p:nvSpPr>
        <p:spPr>
          <a:xfrm rot="0"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18" id="18"/>
          <p:cNvSpPr/>
          <p:nvPr/>
        </p:nvSpPr>
        <p:spPr>
          <a:xfrm rot="0"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AutoShape 19" id="19"/>
          <p:cNvSpPr/>
          <p:nvPr/>
        </p:nvSpPr>
        <p:spPr>
          <a:xfrm rot="0"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20" id="20"/>
          <p:cNvSpPr/>
          <p:nvPr/>
        </p:nvSpPr>
        <p:spPr>
          <a:xfrm rot="0"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21" id="21"/>
          <p:cNvSpPr/>
          <p:nvPr/>
        </p:nvSpPr>
        <p:spPr>
          <a:xfrm rot="0"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AutoShape 22" id="22"/>
          <p:cNvSpPr/>
          <p:nvPr/>
        </p:nvSpPr>
        <p:spPr>
          <a:xfrm rot="0"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23" id="23"/>
          <p:cNvSpPr/>
          <p:nvPr/>
        </p:nvSpPr>
        <p:spPr>
          <a:xfrm rot="0"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name="AutoShape 24" id="24"/>
          <p:cNvSpPr/>
          <p:nvPr/>
        </p:nvSpPr>
        <p:spPr>
          <a:xfrm rot="0"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</p:sp>
      <p:sp>
        <p:nvSpPr>
          <p:cNvPr name="TextBox 25" id="2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事后处置与恢复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16448" b="16448"/>
          <a:stretch>
            <a:fillRect/>
          </a:stretch>
        </p:blipFill>
        <p:spPr>
          <a:xfrm rot="0"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2000"/>
            </a:schemeClr>
          </a:solidFill>
          <a:ln/>
        </p:spPr>
      </p:sp>
      <p:sp>
        <p:nvSpPr>
          <p:cNvPr name="TextBox 7" id="7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通过日志分析、逆向工程等手段确定攻击路径（如钓鱼邮件、未打补丁的漏洞），编写详细的事后报告，提出加固建议（如加强员工培训或更新防火墙规则）。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0000"/>
            </a:schemeClr>
          </a:solidFill>
          <a:ln/>
        </p:spPr>
      </p:sp>
      <p:sp>
        <p:nvSpPr>
          <p:cNvPr name="AutoShape 9" id="9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fmla="val 7233" name="adj"/>
            </a:avLst>
          </a:prstGeom>
          <a:solidFill>
            <a:schemeClr val="lt2">
              <a:alpha val="62000"/>
            </a:schemeClr>
          </a:solidFill>
          <a:ln/>
        </p:spPr>
      </p:sp>
      <p:sp>
        <p:nvSpPr>
          <p:cNvPr name="TextBox 10" id="10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根因分析与复盘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系统恢复与验证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法律与合规跟进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从干净备份中恢复受影响系统，进行完整性校验；通过渗透测试验证修复效果，确保无残留后门或漏洞。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根据数据泄露情况，按GDPR等法规要求通知监管机构和用户，配合调查并落实整改措施，避免法律追责。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等级保护与商密评估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4" id="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TextBox 5" id="5"/>
          <p:cNvSpPr txBox="true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根据《网络安全等级保护条例》，信息系统需按照其重要程度和潜在危害程度划分为五个等级（第一级至第五级），并完成相应的定级报告和备案手续，确保系统分类清晰、责任明确。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12647" r="12647"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等级保护基本要求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定级备案要求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不同等级的系统需实施差异化的安全技术防护，包括但不限于边界防护（如防火墙、入侵检测）、访问控制（如身份认证、权限管理）、数据加密（如传输加密、存储加密）等，以抵御外部攻击和内部泄露风险。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安全技术措施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需建立与系统等级相匹配的安全管理制度，涵盖安全运维、应急响应、人员培训等方面，例如定期漏洞扫描、安全审计日志留存不少于6个月、关键岗位人员背景审查等。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管理制度建设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商用密码应用评估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name="AutoShape 4" id="4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5" id="5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6" id="6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cxnSp>
          <p:nvCxnSpPr>
            <p:cNvPr name="Connector 7" id="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0914" r="10914" t="0" b="0"/>
          <a:stretch>
            <a:fillRect/>
          </a:stretch>
        </p:blipFill>
        <p:spPr>
          <a:xfrm rot="0"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密码技术合规性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有效性验证机制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应用场景覆盖度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依据《商用密码应用安全性评估管理办法》，重点评估系统是否采用国家密码管理部门核准的算法（如SM2/SM3/SM4），密钥管理是否符合GM/T 0054标准，以及密码模块是否通过安全认证。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需全面审查密码技术在系统中的应用范围，包括数据传输加密（如TLS协议配置）、存储数据保护（如数据库字段加密）、身份认证（如数字证书体系）等关键环节，确保无遗漏。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通过渗透测试、源码审计等手段验证密码实现的实效性，例如检测是否存在弱加密配置（如DES算法）、密钥硬编码或明文传输等高风险问题。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合规建设实施路径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 flipH="false"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563949" y="1466176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差距分析阶段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 rot="0">
            <a:off x="563949" y="1889259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通过专业工具（如等保测评工具箱）对现有系统进行基线核查，识别与《网络安全等级保护基本要求》的差距项，形成包含网络架构缺陷、策略缺失等问题的详细评估报告。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563949" y="4652820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持续监测机制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 rot="0">
            <a:off x="563949" y="5075902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部署SIEM（安全信息和事件管理）系统实现实时威胁感知，结合每年至少一次的等保复评和季度性风险评估，形成闭环管理，确保合规状态动态维持。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6284452" y="3059498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整改加固阶段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 rot="0">
            <a:off x="6284452" y="3482580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针对差距项制定分阶段整改计划，优先处理高风险项（如未修复的Apache Log4j漏洞），同步完善物理环境安全（如机房门禁系统升级）和管理流程（如制定业务连续性预案）。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59531" y="3798186"/>
            <a:ext cx="7924800" cy="186690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b="true" sz="92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5713" y="5506933"/>
            <a:ext cx="10708618" cy="49530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网络安全概述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网络安全基本概念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36261" b="36261"/>
          <a:stretch>
            <a:fillRect/>
          </a:stretch>
        </p:blipFill>
        <p:spPr>
          <a:xfrm rot="0" flipH="false"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 flipH="false"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563949" y="1466176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定义与范畴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 rot="0">
            <a:off x="563949" y="1889259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网络安全是指通过技术和管理措施保护网络系统、数据及服务免受未经授权的访问、破坏、泄露或篡改，涵盖物理安全、系统安全、数据安全、应用安全等多个层面。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563949" y="4652820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技术体系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 rot="0">
            <a:off x="563949" y="5075902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包括防火墙、入侵检测系统（IDS）、加密技术、身份认证机制等，形成多层防御体系以应对复杂威胁环境。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6284452" y="3059498"/>
            <a:ext cx="476250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l">
              <a:defRPr/>
            </a:pPr>
            <a:r>
              <a:rPr lang="en-US" b="true" sz="1800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核心目标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 rot="0">
            <a:off x="6284452" y="3482580"/>
            <a:ext cx="5335768" cy="1014551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确保网络环境的机密性（防止信息泄露）、完整性（防止数据篡改）和可用性（保障服务持续运行），同时兼顾可控性和不可否认性。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6750" r="16750" t="0" b="0"/>
          <a:stretch>
            <a:fillRect/>
          </a:stretch>
        </p:blipFill>
        <p:spPr>
          <a:xfrm rot="0"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常见网络威胁类型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800" y="2235958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包括病毒、蠕虫、木马、勒索软件等，通过感染系统窃取数据或破坏功能，如勒索软件加密文件后索要赎金。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6800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恶意软件攻击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7972" y="2207383"/>
            <a:ext cx="3905833" cy="1129392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利用心理操纵手段（如钓鱼邮件、假冒客服）诱骗用户泄露敏感信息，占所有网络攻击的70%以上。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88535" y="5255554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通过海量请求瘫痪目标服务器，导致服务中断，常见于针对企业网站或关键基础设施的攻击。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88535" y="1629875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社会工程学攻击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774" y="5284129"/>
            <a:ext cx="3905833" cy="114317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由国家或组织发动的长期潜伏攻击，针对特定目标窃取机密数据，通常结合零日漏洞和多阶段渗透。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7362" y="470662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高级持续性威胁（APT）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2" id="12"/>
          <p:cNvSpPr txBox="true"/>
          <p:nvPr/>
        </p:nvSpPr>
        <p:spPr>
          <a:xfrm rot="0">
            <a:off x="417015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4" id="14"/>
          <p:cNvSpPr txBox="true"/>
          <p:nvPr/>
        </p:nvSpPr>
        <p:spPr>
          <a:xfrm rot="0">
            <a:off x="6984704" y="1730269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6" id="16"/>
          <p:cNvSpPr txBox="true"/>
          <p:nvPr/>
        </p:nvSpPr>
        <p:spPr>
          <a:xfrm rot="0">
            <a:off x="694526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8" id="18"/>
          <p:cNvSpPr txBox="true"/>
          <p:nvPr/>
        </p:nvSpPr>
        <p:spPr>
          <a:xfrm rot="0">
            <a:off x="4130717" y="4778440"/>
            <a:ext cx="105918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88535" y="4706621"/>
            <a:ext cx="3905833" cy="502799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拒绝服务攻击（DDoS）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564771"/>
            <a:ext cx="12190690" cy="1317407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网络安全法律法规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836554" y="6038850"/>
            <a:ext cx="8425779" cy="19050"/>
          </a:xfrm>
          <a:prstGeom prst="rect">
            <a:avLst/>
          </a:prstGeom>
          <a:noFill/>
          <a:ln/>
        </p:spPr>
      </p:sp>
      <p:sp>
        <p:nvSpPr>
          <p:cNvPr name="AutoShape 5" id="5"/>
          <p:cNvSpPr/>
          <p:nvPr/>
        </p:nvSpPr>
        <p:spPr>
          <a:xfrm rot="0">
            <a:off x="320475" y="5991225"/>
            <a:ext cx="11550596" cy="146379"/>
          </a:xfrm>
          <a:prstGeom prst="roundRect">
            <a:avLst>
              <a:gd fmla="val 29781" name="adj"/>
            </a:avLst>
          </a:prstGeom>
          <a:solidFill>
            <a:schemeClr val="accent1">
              <a:alpha val="100000"/>
            </a:schemeClr>
          </a:solidFill>
          <a:ln/>
        </p:spPr>
      </p:sp>
      <p:grpSp>
        <p:nvGrpSpPr>
          <p:cNvPr name="Group 6" id="6"/>
          <p:cNvGrpSpPr/>
          <p:nvPr/>
        </p:nvGrpSpPr>
        <p:grpSpPr>
          <a:xfrm rot="0">
            <a:off x="756982" y="2038350"/>
            <a:ext cx="2438400" cy="4019550"/>
            <a:chOff x="756982" y="2038350"/>
            <a:chExt cx="2438400" cy="4019550"/>
          </a:xfrm>
        </p:grpSpPr>
        <p:sp>
          <p:nvSpPr>
            <p:cNvPr name="AutoShape 7" id="7"/>
            <p:cNvSpPr/>
            <p:nvPr/>
          </p:nvSpPr>
          <p:spPr>
            <a:xfrm rot="0">
              <a:off x="756982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756982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name="Group 9" id="9"/>
          <p:cNvGrpSpPr/>
          <p:nvPr/>
        </p:nvGrpSpPr>
        <p:grpSpPr>
          <a:xfrm rot="0">
            <a:off x="776032" y="2057470"/>
            <a:ext cx="2400300" cy="3933686"/>
            <a:chOff x="776032" y="2057470"/>
            <a:chExt cx="2400300" cy="3933686"/>
          </a:xfrm>
        </p:grpSpPr>
        <p:sp>
          <p:nvSpPr>
            <p:cNvPr name="AutoShape 10" id="10"/>
            <p:cNvSpPr/>
            <p:nvPr/>
          </p:nvSpPr>
          <p:spPr>
            <a:xfrm rot="0">
              <a:off x="776032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776032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  <a:ln/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1166557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name="AutoShape 13" id="13"/>
          <p:cNvSpPr/>
          <p:nvPr/>
        </p:nvSpPr>
        <p:spPr>
          <a:xfrm rot="0">
            <a:off x="785557" y="4021401"/>
            <a:ext cx="238125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ctr">
              <a:defRPr/>
            </a:pPr>
            <a:r>
              <a:rPr lang="en-US" b="true" sz="16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《网络安全法》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 rot="0">
            <a:off x="766507" y="4515081"/>
            <a:ext cx="2352814" cy="1347864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我国首部综合性法律，明确关键信息基础设施保护、数据跨境传输规则及网络运营者安全义务，违规最高处罚100万元。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511699" y="1519581"/>
            <a:ext cx="2438400" cy="4538319"/>
            <a:chOff x="3511699" y="1519581"/>
            <a:chExt cx="2438400" cy="4538319"/>
          </a:xfrm>
        </p:grpSpPr>
        <p:sp>
          <p:nvSpPr>
            <p:cNvPr name="AutoShape 16" id="16"/>
            <p:cNvSpPr/>
            <p:nvPr/>
          </p:nvSpPr>
          <p:spPr>
            <a:xfrm rot="0">
              <a:off x="3511699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17" id="17"/>
            <p:cNvSpPr/>
            <p:nvPr/>
          </p:nvSpPr>
          <p:spPr>
            <a:xfrm rot="0">
              <a:off x="3511699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name="Group 18" id="18"/>
          <p:cNvGrpSpPr/>
          <p:nvPr/>
        </p:nvGrpSpPr>
        <p:grpSpPr>
          <a:xfrm rot="0">
            <a:off x="3530749" y="1538700"/>
            <a:ext cx="2400300" cy="4519200"/>
            <a:chOff x="3530749" y="1538700"/>
            <a:chExt cx="2400300" cy="4519200"/>
          </a:xfrm>
        </p:grpSpPr>
        <p:sp>
          <p:nvSpPr>
            <p:cNvPr name="AutoShape 19" id="19"/>
            <p:cNvSpPr/>
            <p:nvPr/>
          </p:nvSpPr>
          <p:spPr>
            <a:xfrm rot="0">
              <a:off x="3530749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20" id="20"/>
            <p:cNvSpPr/>
            <p:nvPr/>
          </p:nvSpPr>
          <p:spPr>
            <a:xfrm rot="0">
              <a:off x="3530749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3921274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name="AutoShape 22" id="22"/>
          <p:cNvSpPr/>
          <p:nvPr/>
        </p:nvSpPr>
        <p:spPr>
          <a:xfrm rot="0">
            <a:off x="3530749" y="3664557"/>
            <a:ext cx="238125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ctr">
              <a:defRPr/>
            </a:pPr>
            <a:r>
              <a:rPr lang="en-US" b="true" sz="16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等级保护制度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 rot="0">
            <a:off x="3516391" y="4158236"/>
            <a:ext cx="2352814" cy="1347864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要求网络运营者按系统重要性实施分级防护，涵盖定级、备案、测评、整改和监督检查五个环节。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276080" y="1519581"/>
            <a:ext cx="2438400" cy="4538319"/>
            <a:chOff x="6276080" y="1519581"/>
            <a:chExt cx="2438400" cy="4538319"/>
          </a:xfrm>
        </p:grpSpPr>
        <p:sp>
          <p:nvSpPr>
            <p:cNvPr name="AutoShape 25" id="25"/>
            <p:cNvSpPr/>
            <p:nvPr/>
          </p:nvSpPr>
          <p:spPr>
            <a:xfrm rot="0">
              <a:off x="6276080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26" id="26"/>
            <p:cNvSpPr/>
            <p:nvPr/>
          </p:nvSpPr>
          <p:spPr>
            <a:xfrm rot="0">
              <a:off x="6276080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name="Group 27" id="27"/>
          <p:cNvGrpSpPr/>
          <p:nvPr/>
        </p:nvGrpSpPr>
        <p:grpSpPr>
          <a:xfrm rot="0">
            <a:off x="6295130" y="1538700"/>
            <a:ext cx="2400300" cy="4519200"/>
            <a:chOff x="6295130" y="1538700"/>
            <a:chExt cx="2400300" cy="4519200"/>
          </a:xfrm>
        </p:grpSpPr>
        <p:sp>
          <p:nvSpPr>
            <p:cNvPr name="AutoShape 28" id="28"/>
            <p:cNvSpPr/>
            <p:nvPr/>
          </p:nvSpPr>
          <p:spPr>
            <a:xfrm rot="0">
              <a:off x="6295130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29" id="29"/>
            <p:cNvSpPr/>
            <p:nvPr/>
          </p:nvSpPr>
          <p:spPr>
            <a:xfrm rot="0">
              <a:off x="6295130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 flipH="false">
            <a:off x="6685655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name="AutoShape 31" id="31"/>
          <p:cNvSpPr/>
          <p:nvPr/>
        </p:nvSpPr>
        <p:spPr>
          <a:xfrm rot="0">
            <a:off x="6295130" y="3664557"/>
            <a:ext cx="238125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ctr">
              <a:defRPr/>
            </a:pPr>
            <a:r>
              <a:rPr lang="en-US" b="true" sz="16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数据隐私法规</a:t>
            </a:r>
            <a:endParaRPr lang="en-US" sz="1100"/>
          </a:p>
        </p:txBody>
      </p:sp>
      <p:sp>
        <p:nvSpPr>
          <p:cNvPr name="TextBox 32" id="32"/>
          <p:cNvSpPr txBox="true"/>
          <p:nvPr/>
        </p:nvSpPr>
        <p:spPr>
          <a:xfrm rot="0">
            <a:off x="6280772" y="4158236"/>
            <a:ext cx="2352814" cy="1347864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包括《个人信息保护法》和《数据安全法》，规定个人数据收集需明示同意，跨境传输需通过安全评估，违规可处营业额5%罚款。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9022814" y="2038350"/>
            <a:ext cx="2438400" cy="4019550"/>
            <a:chOff x="9022814" y="2038350"/>
            <a:chExt cx="2438400" cy="4019550"/>
          </a:xfrm>
        </p:grpSpPr>
        <p:sp>
          <p:nvSpPr>
            <p:cNvPr name="AutoShape 34" id="34"/>
            <p:cNvSpPr/>
            <p:nvPr/>
          </p:nvSpPr>
          <p:spPr>
            <a:xfrm rot="0">
              <a:off x="9022814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35" id="35"/>
            <p:cNvSpPr/>
            <p:nvPr/>
          </p:nvSpPr>
          <p:spPr>
            <a:xfrm rot="0">
              <a:off x="9022814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</p:grpSp>
      <p:grpSp>
        <p:nvGrpSpPr>
          <p:cNvPr name="Group 36" id="36"/>
          <p:cNvGrpSpPr/>
          <p:nvPr/>
        </p:nvGrpSpPr>
        <p:grpSpPr>
          <a:xfrm rot="0">
            <a:off x="9041864" y="2057470"/>
            <a:ext cx="2400300" cy="3933686"/>
            <a:chOff x="9041864" y="2057470"/>
            <a:chExt cx="2400300" cy="3933686"/>
          </a:xfrm>
        </p:grpSpPr>
        <p:sp>
          <p:nvSpPr>
            <p:cNvPr name="AutoShape 37" id="37"/>
            <p:cNvSpPr/>
            <p:nvPr/>
          </p:nvSpPr>
          <p:spPr>
            <a:xfrm rot="0">
              <a:off x="9041864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  <a:ln/>
          </p:spPr>
          <p:txBody>
            <a:bodyPr anchor="ctr" rtlCol="false" anchorCtr="false" vert="horz" wrap="square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r>
                <a:rPr lang="en-US" sz="90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/>
              </a:r>
              <a:endParaRPr lang="en-US" sz="1100"/>
            </a:p>
          </p:txBody>
        </p:sp>
        <p:sp>
          <p:nvSpPr>
            <p:cNvPr name="AutoShape 38" id="38"/>
            <p:cNvSpPr/>
            <p:nvPr/>
          </p:nvSpPr>
          <p:spPr>
            <a:xfrm rot="0">
              <a:off x="9041864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  <a:ln/>
          </p:spPr>
        </p:sp>
      </p:grpSp>
      <p:pic>
        <p:nvPicPr>
          <p:cNvPr name="Picture 39" id="39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rot="0" flipH="false">
            <a:off x="9432389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name="AutoShape 40" id="40"/>
          <p:cNvSpPr/>
          <p:nvPr/>
        </p:nvSpPr>
        <p:spPr>
          <a:xfrm rot="0">
            <a:off x="9051389" y="4021401"/>
            <a:ext cx="2381250" cy="454737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true" vert="horz" wrap="square">
            <a:normAutofit/>
          </a:bodyPr>
          <a:lstStyle/>
          <a:p>
            <a:pPr algn="ctr">
              <a:defRPr/>
            </a:pPr>
            <a:r>
              <a:rPr lang="en-US" b="true" sz="16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国际合规要求</a:t>
            </a:r>
            <a:endParaRPr lang="en-US" sz="1100"/>
          </a:p>
        </p:txBody>
      </p:sp>
      <p:sp>
        <p:nvSpPr>
          <p:cNvPr name="TextBox 41" id="41"/>
          <p:cNvSpPr txBox="true"/>
          <p:nvPr/>
        </p:nvSpPr>
        <p:spPr>
          <a:xfrm rot="0">
            <a:off x="9032339" y="4515081"/>
            <a:ext cx="2352814" cy="1347864"/>
          </a:xfrm>
          <a:prstGeom prst="rect">
            <a:avLst/>
          </a:prstGeom>
          <a:ln/>
        </p:spPr>
        <p:txBody>
          <a:bodyPr anchor="t" rtlCol="false" lIns="123825" rIns="5715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如欧盟GDPR要求企业实施隐私设计（Privacy by Design），违规罚款可达2000万欧元或全球营收4%。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7506" y="5087056"/>
            <a:ext cx="1814782" cy="1219836"/>
          </a:xfrm>
          <a:prstGeom prst="rect">
            <a:avLst/>
          </a:prstGeom>
          <a:ln/>
        </p:spPr>
        <p:txBody>
          <a:bodyPr anchor="ctr" rtlCol="false" lIns="0" rIns="0" tIns="0" bIns="0" anchorCtr="false" vert="horz" wrap="square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true" sz="747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9723" y="2149446"/>
            <a:ext cx="6574155" cy="18059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企业网络安全风险分析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name="AutoShape 3" id="3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4" id="4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5" id="5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cxnSp>
          <p:nvCxnSpPr>
            <p:cNvPr name="Connector 6" id="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name="TextBox 7" id="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内部人员风险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16781" b="16781"/>
          <a:stretch>
            <a:fillRect/>
          </a:stretch>
        </p:blipFill>
        <p:spPr>
          <a:xfrm rot="0"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11260" b="11260"/>
          <a:stretch>
            <a:fillRect/>
          </a:stretch>
        </p:blipFill>
        <p:spPr>
          <a:xfrm rot="0"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操作失误与安全意识薄弱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恶意内部行为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权限滥用与越权访问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员工因缺乏网络安全知识，可能无意中点击恶意链接、下载不明附件或使用弱密码，导致系统被入侵。例如，通过钓鱼邮件诱导员工泄露账号密码，或误操作删除关键数据。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部分员工可能因职务便利或管理漏洞，访问超出职责范围的敏感数据（如财务信息、客户资料），甚至篡改或泄露数据，造成内部信任危机。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anchor="t" rtlCol="false" lIns="123825" rIns="5715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极少数员工可能因利益驱使（如商业间谍、离职报复）故意窃取数据、植入后门程序或破坏系统，此类行为往往隐蔽性强且危害极大。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外部攻击风险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  <a:ln/>
        </p:spPr>
      </p:sp>
      <p:sp>
        <p:nvSpPr>
          <p:cNvPr name="AutoShape 4" id="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AutoShape 7" id="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  <a:ln/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885002" y="3159822"/>
            <a:ext cx="2846272" cy="1409101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  <a:ln/>
        </p:spPr>
      </p:sp>
      <p:sp>
        <p:nvSpPr>
          <p:cNvPr name="AutoShape 10" id="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  <a:ln/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alphaModFix amt="100000"/>
          </a:blip>
          <a:srcRect t="12870" b="12870"/>
          <a:stretch>
            <a:fillRect/>
          </a:stretch>
        </p:blipFill>
        <p:spPr>
          <a:xfrm rot="0" flipH="false"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>
            <a:off x="1419388" y="1444542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高级持续性威胁（APT）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 rot="0">
            <a:off x="1419388" y="1937100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黑客组织通过长期潜伏、多阶段攻击（如鱼叉式钓鱼+零日漏洞利用）渗透企业内网，窃取核心数据或控制关键系统，常见于金融、高科技行业。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4102224" y="3269720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自动化恶意软件攻击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 rot="0">
            <a:off x="4102224" y="3762278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勒索病毒、木马程序等通过漏洞扫描工具批量攻击企业网络，加密文件索要赎金或窃取信息。例如，利用未打补丁的服务器漏洞传播WannaCry病毒。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1436896" y="5094898"/>
            <a:ext cx="4410330" cy="492557"/>
          </a:xfrm>
          <a:prstGeom prst="rect">
            <a:avLst/>
          </a:prstGeom>
          <a:noFill/>
          <a:ln/>
        </p:spPr>
        <p:txBody>
          <a:bodyPr anchor="t" rtlCol="false" tIns="45720" lIns="76200" bIns="45720" rIns="91440" anchorCtr="true" vert="horz" wrap="square">
            <a:noAutofit/>
          </a:bodyPr>
          <a:lstStyle/>
          <a:p>
            <a:pPr algn="l">
              <a:defRPr/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DDoS攻击与服务中断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 rot="0">
            <a:off x="1436896" y="5587455"/>
            <a:ext cx="6616479" cy="696746"/>
          </a:xfrm>
          <a:prstGeom prst="rect">
            <a:avLst/>
          </a:prstGeom>
          <a:ln/>
        </p:spPr>
        <p:txBody>
          <a:bodyPr anchor="t" rtlCol="false" lIns="76200" rIns="5715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攻击者操控僵尸网络发起海量流量请求，淹没企业服务器带宽，导致网站或在线服务瘫痪，直接影响业务运营和客户体验。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0" y="134225"/>
            <a:ext cx="7640955" cy="3486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b="true" sz="15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公众号：网络安全与商密评估、等保密评刷题小程序：飞度刷题助手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F0F26"/>
      </a:lt1>
      <a:dk2>
        <a:srgbClr val="7DFBFC"/>
      </a:dk2>
      <a:lt2>
        <a:srgbClr val="1C173C"/>
      </a:lt2>
      <a:accent1>
        <a:srgbClr val="45B9BB"/>
      </a:accent1>
      <a:accent2>
        <a:srgbClr val="45B9BB"/>
      </a:accent2>
      <a:accent3>
        <a:srgbClr val="0988C7"/>
      </a:accent3>
      <a:accent4>
        <a:srgbClr val="0988C7"/>
      </a:accent4>
      <a:accent5>
        <a:srgbClr val="0073AC"/>
      </a:accent5>
      <a:accent6>
        <a:srgbClr val="3F5EC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