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1.svg" ContentType="image/svg+xml"/>
  <Override PartName="/ppt/media/image13.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8" r:id="rId3"/>
    <p:sldId id="349" r:id="rId5"/>
    <p:sldId id="345" r:id="rId6"/>
    <p:sldId id="265" r:id="rId7"/>
    <p:sldId id="266" r:id="rId8"/>
    <p:sldId id="267" r:id="rId9"/>
    <p:sldId id="348" r:id="rId10"/>
    <p:sldId id="338" r:id="rId11"/>
    <p:sldId id="339" r:id="rId12"/>
    <p:sldId id="340" r:id="rId13"/>
    <p:sldId id="341" r:id="rId14"/>
    <p:sldId id="342" r:id="rId15"/>
    <p:sldId id="343" r:id="rId16"/>
    <p:sldId id="344" r:id="rId17"/>
    <p:sldId id="279" r:id="rId18"/>
    <p:sldId id="294" r:id="rId19"/>
    <p:sldId id="295" r:id="rId20"/>
    <p:sldId id="296" r:id="rId21"/>
    <p:sldId id="337" r:id="rId22"/>
    <p:sldId id="288" r:id="rId23"/>
    <p:sldId id="289" r:id="rId24"/>
    <p:sldId id="290" r:id="rId25"/>
    <p:sldId id="292" r:id="rId26"/>
    <p:sldId id="293" r:id="rId27"/>
    <p:sldId id="297" r:id="rId28"/>
    <p:sldId id="272" r:id="rId29"/>
    <p:sldId id="347" r:id="rId30"/>
    <p:sldId id="273" r:id="rId31"/>
    <p:sldId id="274" r:id="rId32"/>
    <p:sldId id="275" r:id="rId33"/>
    <p:sldId id="346" r:id="rId34"/>
    <p:sldId id="277" r:id="rId35"/>
    <p:sldId id="278" r:id="rId36"/>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0"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anpeng" initials="j" lastIdx="1" clrIdx="0"/>
  <p:cmAuthor id="2" name="23136" initials="2" lastIdx="4" clrIdx="0"/>
  <p:cmAuthor id="3" name="shiran" initials="s" lastIdx="3" clrIdx="2"/>
  <p:cmAuthor id="4" name="鄢 康" initials="鄢" lastIdx="55" clrIdx="3"/>
  <p:cmAuthor id="0" name="ckf69968" initials="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20"/>
        <p:guide pos="383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238.xml"/><Relationship Id="rId40" Type="http://schemas.openxmlformats.org/officeDocument/2006/relationships/commentAuthors" Target="commentAuthors.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kumimoji="1" lang="zh-CN" altLang="en-US" b="1" spc="100" dirty="0" smtClean="0">
                <a:solidFill>
                  <a:schemeClr val="bg1"/>
                </a:solidFill>
                <a:latin typeface="楷体" panose="02010609060101010101" pitchFamily="49" charset="-122"/>
                <a:ea typeface="楷体" panose="02010609060101010101" pitchFamily="49" charset="-122"/>
                <a:cs typeface="微软雅黑" panose="020B0503020204020204" pitchFamily="34" charset="-122"/>
                <a:sym typeface="+mn-ea"/>
              </a:rPr>
              <a:t>建设“驾驭未来”的能力，保障未来可持续发展</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a:lnSpc>
                <a:spcPct val="150000"/>
              </a:lnSpc>
            </a:pPr>
            <a:r>
              <a:rPr lang="zh-CN" b="1" dirty="0">
                <a:latin typeface="微软雅黑" panose="020B0503020204020204" pitchFamily="34" charset="-122"/>
                <a:ea typeface="微软雅黑" panose="020B0503020204020204" pitchFamily="34" charset="-122"/>
                <a:cs typeface="楷体_GB2312" charset="0"/>
                <a:sym typeface="+mn-ea"/>
              </a:rPr>
              <a:t>1、主动学习、改变认知：</a:t>
            </a:r>
            <a:r>
              <a:rPr lang="zh-CN" dirty="0">
                <a:latin typeface="微软雅黑" panose="020B0503020204020204" pitchFamily="34" charset="-122"/>
                <a:ea typeface="微软雅黑" panose="020B0503020204020204" pitchFamily="34" charset="-122"/>
                <a:cs typeface="楷体_GB2312" charset="0"/>
                <a:sym typeface="+mn-ea"/>
              </a:rPr>
              <a:t>包括团队通过内部研讨、交流、读书会、问题研讨等方式进行集体学习，个人通过网络文章、视频、书籍等多种方式自学</a:t>
            </a:r>
            <a:endParaRPr lang="zh-CN" b="1" dirty="0">
              <a:latin typeface="微软雅黑" panose="020B0503020204020204" pitchFamily="34" charset="-122"/>
              <a:ea typeface="微软雅黑" panose="020B0503020204020204" pitchFamily="34" charset="-122"/>
              <a:cs typeface="楷体_GB2312" charset="0"/>
            </a:endParaRPr>
          </a:p>
          <a:p>
            <a:pPr>
              <a:lnSpc>
                <a:spcPct val="150000"/>
              </a:lnSpc>
            </a:pPr>
            <a:r>
              <a:rPr lang="zh-CN" b="1" dirty="0">
                <a:latin typeface="微软雅黑" panose="020B0503020204020204" pitchFamily="34" charset="-122"/>
                <a:ea typeface="微软雅黑" panose="020B0503020204020204" pitchFamily="34" charset="-122"/>
                <a:cs typeface="楷体_GB2312" charset="0"/>
                <a:sym typeface="+mn-ea"/>
              </a:rPr>
              <a:t>2、学以致用、快速行动：</a:t>
            </a:r>
            <a:r>
              <a:rPr lang="zh-CN" dirty="0">
                <a:latin typeface="微软雅黑" panose="020B0503020204020204" pitchFamily="34" charset="-122"/>
                <a:ea typeface="微软雅黑" panose="020B0503020204020204" pitchFamily="34" charset="-122"/>
                <a:cs typeface="楷体_GB2312" charset="0"/>
                <a:sym typeface="+mn-ea"/>
              </a:rPr>
              <a:t>根据工作中存在的数字化运营问题和实际情况，部门、小组内部研讨并形成不同层级（总行、分行、支行、部门、科室、小组、个人）的行动计划，包括面向总行、分行、支行提出不同的建议或举措等</a:t>
            </a:r>
            <a:endParaRPr lang="zh-CN" b="1" dirty="0">
              <a:latin typeface="微软雅黑" panose="020B0503020204020204" pitchFamily="34" charset="-122"/>
              <a:ea typeface="微软雅黑" panose="020B0503020204020204" pitchFamily="34" charset="-122"/>
              <a:cs typeface="楷体_GB2312" charset="0"/>
            </a:endParaRPr>
          </a:p>
          <a:p>
            <a:pPr>
              <a:lnSpc>
                <a:spcPct val="150000"/>
              </a:lnSpc>
            </a:pPr>
            <a:r>
              <a:rPr lang="zh-CN" b="1" dirty="0">
                <a:latin typeface="微软雅黑" panose="020B0503020204020204" pitchFamily="34" charset="-122"/>
                <a:ea typeface="微软雅黑" panose="020B0503020204020204" pitchFamily="34" charset="-122"/>
                <a:cs typeface="楷体_GB2312" charset="0"/>
                <a:sym typeface="+mn-ea"/>
              </a:rPr>
              <a:t>3、迭代改进、收获硕果：</a:t>
            </a:r>
            <a:r>
              <a:rPr lang="zh-CN" dirty="0">
                <a:latin typeface="微软雅黑" panose="020B0503020204020204" pitchFamily="34" charset="-122"/>
                <a:ea typeface="微软雅黑" panose="020B0503020204020204" pitchFamily="34" charset="-122"/>
                <a:cs typeface="楷体_GB2312" charset="0"/>
                <a:sym typeface="+mn-ea"/>
              </a:rPr>
              <a:t>定期复盘行动带来的结果变化，分析差距、寻找核心原因、提出改进对策，持续迭代改进。</a:t>
            </a:r>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551180" y="945515"/>
            <a:ext cx="11115675" cy="1212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文本占位符 5"/>
          <p:cNvSpPr>
            <a:spLocks noGrp="1"/>
          </p:cNvSpPr>
          <p:nvPr>
            <p:ph type="body" sz="quarter" idx="16" hasCustomPrompt="1"/>
          </p:nvPr>
        </p:nvSpPr>
        <p:spPr>
          <a:xfrm>
            <a:off x="551180" y="152400"/>
            <a:ext cx="11115675" cy="668655"/>
          </a:xfrm>
          <a:prstGeom prst="rect">
            <a:avLst/>
          </a:prstGeom>
        </p:spPr>
        <p:txBody>
          <a:bodyPr vert="horz" lIns="91440" tIns="45720" rIns="91440" bIns="4572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2800" b="1" i="0" u="none" strike="noStrike" kern="1200" cap="none" spc="0" normalizeH="0" baseline="0" noProof="1" dirty="0" smtClean="0">
                <a:solidFill>
                  <a:schemeClr val="tx1"/>
                </a:solidFill>
                <a:latin typeface="微软雅黑" panose="020B0503020204020204" pitchFamily="34" charset="-122"/>
                <a:ea typeface="微软雅黑" panose="020B0503020204020204" pitchFamily="34" charset="-122"/>
                <a:cs typeface="+mj-cs"/>
              </a:defRPr>
            </a:lvl1pPr>
          </a:lstStyle>
          <a:p>
            <a:pPr lvl="0"/>
            <a:r>
              <a:rPr>
                <a:sym typeface="+mn-ea"/>
              </a:rPr>
              <a:t>标题：微软雅黑</a:t>
            </a:r>
            <a:r>
              <a:rPr>
                <a:sym typeface="+mn-ea"/>
              </a:rPr>
              <a:t>24</a:t>
            </a:r>
            <a:r>
              <a:rPr>
                <a:sym typeface="+mn-ea"/>
              </a:rPr>
              <a:t>号</a:t>
            </a:r>
            <a:endParaRPr>
              <a:sym typeface="+mn-ea"/>
            </a:endParaRPr>
          </a:p>
        </p:txBody>
      </p:sp>
      <p:sp>
        <p:nvSpPr>
          <p:cNvPr id="3" name="矩形 2"/>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userDrawn="1"/>
        </p:nvSpPr>
        <p:spPr>
          <a:xfrm>
            <a:off x="0" y="6764357"/>
            <a:ext cx="12192000" cy="936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Text Box 5"/>
          <p:cNvSpPr txBox="1">
            <a:spLocks noChangeArrowheads="1"/>
          </p:cNvSpPr>
          <p:nvPr userDrawn="1"/>
        </p:nvSpPr>
        <p:spPr bwMode="auto">
          <a:xfrm>
            <a:off x="5690679" y="6601567"/>
            <a:ext cx="811212" cy="230832"/>
          </a:xfrm>
          <a:prstGeom prst="rect">
            <a:avLst/>
          </a:prstGeom>
          <a:noFill/>
          <a:ln w="12699">
            <a:noFill/>
            <a:miter lim="800000"/>
          </a:ln>
          <a:effectLst/>
        </p:spPr>
        <p:txBody>
          <a:bodyPr anchor="ctr">
            <a:spAutoFit/>
          </a:bodyPr>
          <a:p>
            <a:pPr algn="ctr"/>
            <a:r>
              <a:rPr lang="zh-CN" altLang="en-US" sz="900" dirty="0">
                <a:solidFill>
                  <a:prstClr val="black"/>
                </a:solidFill>
                <a:latin typeface="微软雅黑" panose="020B0503020204020204" pitchFamily="34" charset="-122"/>
                <a:ea typeface="微软雅黑" panose="020B0503020204020204" pitchFamily="34" charset="-122"/>
              </a:rPr>
              <a:t>第 </a:t>
            </a:r>
            <a:fld id="{8B00714C-1B28-47CB-AD10-86F3EF145BA8}" type="slidenum">
              <a:rPr lang="en-US" altLang="en-US" sz="900" dirty="0">
                <a:solidFill>
                  <a:prstClr val="black"/>
                </a:solidFill>
                <a:latin typeface="微软雅黑" panose="020B0503020204020204" pitchFamily="34" charset="-122"/>
                <a:ea typeface="微软雅黑" panose="020B0503020204020204" pitchFamily="34" charset="-122"/>
              </a:rPr>
            </a:fld>
            <a:r>
              <a:rPr lang="zh-CN" altLang="en-US" sz="900" dirty="0">
                <a:solidFill>
                  <a:prstClr val="black"/>
                </a:solidFill>
                <a:latin typeface="微软雅黑" panose="020B0503020204020204" pitchFamily="34" charset="-122"/>
                <a:ea typeface="微软雅黑" panose="020B0503020204020204" pitchFamily="34" charset="-122"/>
              </a:rPr>
              <a:t> 页</a:t>
            </a:r>
            <a:endParaRPr lang="en-US" altLang="en-US" sz="900" dirty="0">
              <a:solidFill>
                <a:prstClr val="black"/>
              </a:solidFill>
              <a:latin typeface="微软雅黑" panose="020B0503020204020204" pitchFamily="34" charset="-122"/>
              <a:ea typeface="微软雅黑" panose="020B0503020204020204" pitchFamily="34" charset="-122"/>
            </a:endParaRPr>
          </a:p>
        </p:txBody>
      </p:sp>
      <p:sp>
        <p:nvSpPr>
          <p:cNvPr id="2" name="矩形 1"/>
          <p:cNvSpPr/>
          <p:nvPr userDrawn="1"/>
        </p:nvSpPr>
        <p:spPr>
          <a:xfrm>
            <a:off x="550863" y="944563"/>
            <a:ext cx="11115674" cy="1222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文本占位符 5"/>
          <p:cNvSpPr>
            <a:spLocks noGrp="1"/>
          </p:cNvSpPr>
          <p:nvPr>
            <p:ph type="body" sz="quarter" idx="16" hasCustomPrompt="1"/>
          </p:nvPr>
        </p:nvSpPr>
        <p:spPr>
          <a:xfrm>
            <a:off x="551180" y="152400"/>
            <a:ext cx="11115675" cy="668655"/>
          </a:xfrm>
          <a:prstGeom prst="rect">
            <a:avLst/>
          </a:prstGeom>
        </p:spPr>
        <p:txBody>
          <a:bodyPr vert="horz" lIns="91440" tIns="45720" rIns="91440" bIns="4572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2800" b="1" i="0" u="none" strike="noStrike" kern="1200" cap="none" spc="0" normalizeH="0" baseline="0" noProof="1" dirty="0" smtClean="0">
                <a:solidFill>
                  <a:schemeClr val="tx1"/>
                </a:solidFill>
                <a:latin typeface="微软雅黑" panose="020B0503020204020204" pitchFamily="34" charset="-122"/>
                <a:ea typeface="微软雅黑" panose="020B0503020204020204" pitchFamily="34" charset="-122"/>
                <a:cs typeface="+mj-cs"/>
              </a:defRPr>
            </a:lvl1pPr>
          </a:lstStyle>
          <a:p>
            <a:pPr lvl="0"/>
            <a:r>
              <a:rPr>
                <a:sym typeface="+mn-ea"/>
              </a:rPr>
              <a:t>标题：微软雅黑</a:t>
            </a:r>
            <a:r>
              <a:rPr>
                <a:sym typeface="+mn-ea"/>
              </a:rPr>
              <a:t>24</a:t>
            </a:r>
            <a:r>
              <a:rPr>
                <a:sym typeface="+mn-ea"/>
              </a:rPr>
              <a:t>号</a:t>
            </a:r>
            <a:endParaRPr>
              <a:sym typeface="+mn-ea"/>
            </a:endParaRPr>
          </a:p>
        </p:txBody>
      </p:sp>
      <p:sp>
        <p:nvSpPr>
          <p:cNvPr id="3" name="矩形 2"/>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userDrawn="1"/>
        </p:nvSpPr>
        <p:spPr>
          <a:xfrm>
            <a:off x="0" y="6764357"/>
            <a:ext cx="12192000" cy="936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矩形 5"/>
          <p:cNvSpPr/>
          <p:nvPr userDrawn="1"/>
        </p:nvSpPr>
        <p:spPr>
          <a:xfrm>
            <a:off x="550863" y="944563"/>
            <a:ext cx="11115674" cy="1222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7" name="文本占位符 6"/>
          <p:cNvSpPr>
            <a:spLocks noGrp="1"/>
          </p:cNvSpPr>
          <p:nvPr>
            <p:ph type="body" sz="quarter" idx="16" hasCustomPrompt="1"/>
          </p:nvPr>
        </p:nvSpPr>
        <p:spPr>
          <a:xfrm>
            <a:off x="551180" y="152400"/>
            <a:ext cx="11115675" cy="668655"/>
          </a:xfrm>
          <a:prstGeom prst="rect">
            <a:avLst/>
          </a:prstGeom>
        </p:spPr>
        <p:txBody>
          <a:bodyPr vert="horz" lIns="91440" tIns="45720" rIns="91440" bIns="4572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2800" b="1" i="0" u="none" strike="noStrike" kern="1200" cap="none" spc="0" normalizeH="0" baseline="0" noProof="1" dirty="0" smtClean="0">
                <a:solidFill>
                  <a:schemeClr val="tx1"/>
                </a:solidFill>
                <a:latin typeface="微软雅黑" panose="020B0503020204020204" pitchFamily="34" charset="-122"/>
                <a:ea typeface="微软雅黑" panose="020B0503020204020204" pitchFamily="34" charset="-122"/>
                <a:cs typeface="+mj-cs"/>
              </a:defRPr>
            </a:lvl1pPr>
          </a:lstStyle>
          <a:p>
            <a:pPr lvl="0"/>
            <a:r>
              <a:rPr>
                <a:sym typeface="+mn-ea"/>
              </a:rPr>
              <a:t>标题：微软雅黑</a:t>
            </a:r>
            <a:r>
              <a:rPr>
                <a:sym typeface="+mn-ea"/>
              </a:rPr>
              <a:t>24</a:t>
            </a:r>
            <a:r>
              <a:rPr>
                <a:sym typeface="+mn-ea"/>
              </a:rPr>
              <a:t>号</a:t>
            </a:r>
            <a:endParaRPr>
              <a:sym typeface="+mn-ea"/>
            </a:endParaRPr>
          </a:p>
        </p:txBody>
      </p:sp>
      <p:sp>
        <p:nvSpPr>
          <p:cNvPr id="9" name="矩形 8"/>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11" name="矩形 10"/>
          <p:cNvSpPr/>
          <p:nvPr userDrawn="1"/>
        </p:nvSpPr>
        <p:spPr>
          <a:xfrm>
            <a:off x="0" y="6764357"/>
            <a:ext cx="12192000" cy="936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矩形 1"/>
          <p:cNvSpPr/>
          <p:nvPr userDrawn="1"/>
        </p:nvSpPr>
        <p:spPr>
          <a:xfrm>
            <a:off x="551180" y="945515"/>
            <a:ext cx="11115675" cy="1212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 name="文本占位符 5"/>
          <p:cNvSpPr>
            <a:spLocks noGrp="1"/>
          </p:cNvSpPr>
          <p:nvPr>
            <p:ph type="body" sz="quarter" idx="16" hasCustomPrompt="1"/>
          </p:nvPr>
        </p:nvSpPr>
        <p:spPr>
          <a:xfrm>
            <a:off x="551180" y="152400"/>
            <a:ext cx="11115675" cy="668655"/>
          </a:xfrm>
          <a:prstGeom prst="rect">
            <a:avLst/>
          </a:prstGeom>
        </p:spPr>
        <p:txBody>
          <a:bodyPr vert="horz" lIns="91440" tIns="45720" rIns="91440" bIns="45720" rtlCol="0" anchor="b" anchorCtr="0">
            <a:normAutofit/>
          </a:bodyPr>
          <a:lstStyle>
            <a:lvl1pPr marL="0" marR="0" algn="l" defTabSz="914400" rtl="0" eaLnBrk="1" fontAlgn="auto" latinLnBrk="0" hangingPunct="1">
              <a:lnSpc>
                <a:spcPct val="100000"/>
              </a:lnSpc>
              <a:spcBef>
                <a:spcPct val="0"/>
              </a:spcBef>
              <a:buClrTx/>
              <a:buSzTx/>
              <a:buFontTx/>
              <a:buNone/>
              <a:defRPr kumimoji="0" lang="zh-CN" altLang="en-US" sz="2800" b="1" i="0" u="none" strike="noStrike" kern="1200" cap="none" spc="0" normalizeH="0" baseline="0" noProof="1" dirty="0" smtClean="0">
                <a:solidFill>
                  <a:schemeClr val="tx1"/>
                </a:solidFill>
                <a:latin typeface="微软雅黑" panose="020B0503020204020204" pitchFamily="34" charset="-122"/>
                <a:ea typeface="微软雅黑" panose="020B0503020204020204" pitchFamily="34" charset="-122"/>
                <a:cs typeface="+mj-cs"/>
              </a:defRPr>
            </a:lvl1pPr>
          </a:lstStyle>
          <a:p>
            <a:pPr lvl="0"/>
            <a:r>
              <a:rPr>
                <a:sym typeface="+mn-ea"/>
              </a:rPr>
              <a:t>标题：微软雅黑</a:t>
            </a:r>
            <a:r>
              <a:rPr>
                <a:sym typeface="+mn-ea"/>
              </a:rPr>
              <a:t>24</a:t>
            </a:r>
            <a:r>
              <a:rPr>
                <a:sym typeface="+mn-ea"/>
              </a:rPr>
              <a:t>号</a:t>
            </a:r>
            <a:endParaRPr>
              <a:sym typeface="+mn-ea"/>
            </a:endParaRPr>
          </a:p>
        </p:txBody>
      </p:sp>
      <p:sp>
        <p:nvSpPr>
          <p:cNvPr id="3" name="矩形 2"/>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三列正文页">
    <p:spTree>
      <p:nvGrpSpPr>
        <p:cNvPr id="1" name=""/>
        <p:cNvGrpSpPr/>
        <p:nvPr/>
      </p:nvGrpSpPr>
      <p:grpSpPr>
        <a:xfrm>
          <a:off x="0" y="0"/>
          <a:ext cx="0" cy="0"/>
          <a:chOff x="0" y="0"/>
          <a:chExt cx="0" cy="0"/>
        </a:xfrm>
      </p:grpSpPr>
      <p:sp>
        <p:nvSpPr>
          <p:cNvPr id="3" name="标题 2"/>
          <p:cNvSpPr>
            <a:spLocks noGrp="1"/>
          </p:cNvSpPr>
          <p:nvPr>
            <p:ph type="title"/>
          </p:nvPr>
        </p:nvSpPr>
        <p:spPr>
          <a:xfrm>
            <a:off x="479425" y="575637"/>
            <a:ext cx="11233150" cy="276999"/>
          </a:xfrm>
          <a:prstGeom prst="rect">
            <a:avLst/>
          </a:prstGeom>
        </p:spPr>
        <p:txBody>
          <a:bodyPr wrap="square" lIns="0" tIns="0" rIns="0" bIns="0">
            <a:spAutoFit/>
          </a:bodyPr>
          <a:lstStyle>
            <a:lvl1pPr algn="just">
              <a:defRPr sz="2000" b="1">
                <a:latin typeface="+mj-ea"/>
                <a:ea typeface="+mj-ea"/>
              </a:defRPr>
            </a:lvl1pPr>
          </a:lstStyle>
          <a:p>
            <a:r>
              <a:rPr lang="zh-CN" altLang="en-US"/>
              <a:t>单击此处编辑母版标题样式</a:t>
            </a:r>
            <a:endParaRPr lang="zh-CN" altLang="en-US" dirty="0"/>
          </a:p>
        </p:txBody>
      </p:sp>
      <p:pic>
        <p:nvPicPr>
          <p:cNvPr id="7" name="图片 10"/>
          <p:cNvPicPr>
            <a:picLocks noChangeAspect="1"/>
          </p:cNvPicPr>
          <p:nvPr/>
        </p:nvPicPr>
        <p:blipFill rotWithShape="1">
          <a:blip r:embed="rId2"/>
          <a:srcRect l="5903" t="14390" r="8752" b="9209"/>
          <a:stretch>
            <a:fillRect/>
          </a:stretch>
        </p:blipFill>
        <p:spPr>
          <a:xfrm>
            <a:off x="11017250" y="91440"/>
            <a:ext cx="695325" cy="287655"/>
          </a:xfrm>
          <a:prstGeom prst="rect">
            <a:avLst/>
          </a:prstGeom>
          <a:noFill/>
          <a:ln w="9525">
            <a:noFill/>
          </a:ln>
        </p:spPr>
      </p:pic>
      <p:cxnSp>
        <p:nvCxnSpPr>
          <p:cNvPr id="8" name="直线连接符 8"/>
          <p:cNvCxnSpPr/>
          <p:nvPr/>
        </p:nvCxnSpPr>
        <p:spPr>
          <a:xfrm>
            <a:off x="0" y="467906"/>
            <a:ext cx="12192000" cy="0"/>
          </a:xfrm>
          <a:prstGeom prst="line">
            <a:avLst/>
          </a:prstGeom>
          <a:ln w="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 y="6538146"/>
            <a:ext cx="12191999" cy="31985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665" b="0" i="0" u="none" strike="noStrike" kern="1200" cap="none" spc="0" normalizeH="0" baseline="0" noProof="0">
              <a:ln>
                <a:noFill/>
              </a:ln>
              <a:solidFill>
                <a:srgbClr val="FFFFFF"/>
              </a:solidFill>
              <a:effectLst/>
              <a:uLnTx/>
              <a:uFillTx/>
              <a:latin typeface="楷体" panose="02010609060101010101" pitchFamily="49" charset="-122"/>
              <a:ea typeface="楷体" panose="02010609060101010101" pitchFamily="49" charset="-122"/>
              <a:cs typeface="+mn-cs"/>
            </a:endParaRPr>
          </a:p>
        </p:txBody>
      </p:sp>
      <p:sp>
        <p:nvSpPr>
          <p:cNvPr id="10" name="文本框 9"/>
          <p:cNvSpPr txBox="1"/>
          <p:nvPr/>
        </p:nvSpPr>
        <p:spPr>
          <a:xfrm>
            <a:off x="11345863" y="6649050"/>
            <a:ext cx="511176" cy="138499"/>
          </a:xfrm>
          <a:prstGeom prst="rect">
            <a:avLst/>
          </a:prstGeom>
          <a:noFill/>
        </p:spPr>
        <p:txBody>
          <a:bodyPr wrap="square" lIns="0" tIns="0" rIns="0" bIns="0" anchor="ctr" anchorCtr="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marL="0" marR="0" lvl="0" indent="0" algn="r" defTabSz="457200" rtl="0" eaLnBrk="1" fontAlgn="ctr" latinLnBrk="0" hangingPunct="1">
              <a:lnSpc>
                <a:spcPct val="100000"/>
              </a:lnSpc>
              <a:spcBef>
                <a:spcPct val="0"/>
              </a:spcBef>
              <a:spcAft>
                <a:spcPct val="0"/>
              </a:spcAft>
              <a:buClrTx/>
              <a:buSzTx/>
              <a:buFontTx/>
              <a:buNone/>
              <a:defRPr/>
            </a:pPr>
            <a:r>
              <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t>第</a:t>
            </a:r>
            <a:fld id="{04E29CE2-0A09-4FFF-B534-10A4EECA43A5}" type="slidenum">
              <a:rPr kumimoji="1" lang="zh-CN" altLang="en-US" sz="900" b="0" i="0" u="none" strike="noStrike" kern="1200" cap="none" spc="0" normalizeH="0" baseline="0" noProof="0" dirty="0" smtClean="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fld>
            <a:r>
              <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t>页</a:t>
            </a:r>
            <a:endPar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endParaRPr>
          </a:p>
        </p:txBody>
      </p:sp>
      <p:sp>
        <p:nvSpPr>
          <p:cNvPr id="11" name="文本框 10"/>
          <p:cNvSpPr txBox="1"/>
          <p:nvPr/>
        </p:nvSpPr>
        <p:spPr>
          <a:xfrm>
            <a:off x="334961" y="6634763"/>
            <a:ext cx="1384995" cy="138499"/>
          </a:xfrm>
          <a:prstGeom prst="rect">
            <a:avLst/>
          </a:prstGeom>
          <a:noFill/>
        </p:spPr>
        <p:txBody>
          <a:bodyPr wrap="none" lIns="0" tIns="0" rIns="0" bIns="0" anchor="ctr" anchorCtr="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marL="0" marR="0" lvl="0" indent="0" algn="l" defTabSz="457200" rtl="0" eaLnBrk="1" fontAlgn="ctr" latinLnBrk="0" hangingPunct="1">
              <a:lnSpc>
                <a:spcPct val="100000"/>
              </a:lnSpc>
              <a:spcBef>
                <a:spcPct val="0"/>
              </a:spcBef>
              <a:spcAft>
                <a:spcPct val="0"/>
              </a:spcAft>
              <a:buClrTx/>
              <a:buSzTx/>
              <a:buFontTx/>
              <a:buNone/>
              <a:defRPr/>
            </a:pPr>
            <a:r>
              <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t>［ 版权所有</a:t>
            </a:r>
            <a:r>
              <a:rPr kumimoji="1" lang="de-DE" altLang="zh-CN"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t>·</a:t>
            </a:r>
            <a:r>
              <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rPr>
              <a:t>不得翻印 ］</a:t>
            </a:r>
            <a:endParaRPr kumimoji="1" lang="zh-CN" altLang="en-US" sz="900" b="0" i="0" u="none" strike="noStrike" kern="1200" cap="none" spc="0" normalizeH="0" baseline="0" noProof="0" dirty="0">
              <a:ln>
                <a:noFill/>
              </a:ln>
              <a:solidFill>
                <a:schemeClr val="bg1"/>
              </a:solidFill>
              <a:effectLst/>
              <a:uLnTx/>
              <a:uFillTx/>
              <a:latin typeface="楷体" panose="02010609060101010101" pitchFamily="49" charset="-122"/>
              <a:ea typeface="楷体" panose="02010609060101010101" pitchFamily="49" charset="-122"/>
              <a:cs typeface="宋体" panose="02010600030101010101" pitchFamily="2" charset="-122"/>
            </a:endParaRPr>
          </a:p>
        </p:txBody>
      </p:sp>
    </p:spTree>
  </p:cSld>
  <p:clrMapOvr>
    <a:masterClrMapping/>
  </p:clrMapOvr>
  <p:hf hdr="0" dt="0"/>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10" name="Text Box 5"/>
          <p:cNvSpPr txBox="1">
            <a:spLocks noChangeArrowheads="1"/>
          </p:cNvSpPr>
          <p:nvPr userDrawn="1"/>
        </p:nvSpPr>
        <p:spPr bwMode="auto">
          <a:xfrm>
            <a:off x="5690679" y="6601567"/>
            <a:ext cx="811212" cy="230832"/>
          </a:xfrm>
          <a:prstGeom prst="rect">
            <a:avLst/>
          </a:prstGeom>
          <a:noFill/>
          <a:ln w="12699">
            <a:noFill/>
            <a:miter lim="800000"/>
          </a:ln>
          <a:effectLst/>
        </p:spPr>
        <p:txBody>
          <a:bodyPr anchor="ctr">
            <a:spAutoFit/>
          </a:bodyPr>
          <a:p>
            <a:pPr algn="ctr"/>
            <a:r>
              <a:rPr lang="zh-CN" altLang="en-US" sz="900" dirty="0">
                <a:solidFill>
                  <a:prstClr val="black"/>
                </a:solidFill>
                <a:latin typeface="微软雅黑" panose="020B0503020204020204" pitchFamily="34" charset="-122"/>
                <a:ea typeface="微软雅黑" panose="020B0503020204020204" pitchFamily="34" charset="-122"/>
              </a:rPr>
              <a:t>第 </a:t>
            </a:r>
            <a:fld id="{8B00714C-1B28-47CB-AD10-86F3EF145BA8}" type="slidenum">
              <a:rPr lang="en-US" altLang="en-US" sz="900" dirty="0">
                <a:solidFill>
                  <a:prstClr val="black"/>
                </a:solidFill>
                <a:latin typeface="微软雅黑" panose="020B0503020204020204" pitchFamily="34" charset="-122"/>
                <a:ea typeface="微软雅黑" panose="020B0503020204020204" pitchFamily="34" charset="-122"/>
              </a:rPr>
            </a:fld>
            <a:r>
              <a:rPr lang="zh-CN" altLang="en-US" sz="900" dirty="0">
                <a:solidFill>
                  <a:prstClr val="black"/>
                </a:solidFill>
                <a:latin typeface="微软雅黑" panose="020B0503020204020204" pitchFamily="34" charset="-122"/>
                <a:ea typeface="微软雅黑" panose="020B0503020204020204" pitchFamily="34" charset="-122"/>
              </a:rPr>
              <a:t> 页</a:t>
            </a:r>
            <a:endParaRPr lang="en-US" altLang="en-US" sz="900" dirty="0">
              <a:solidFill>
                <a:prstClr val="black"/>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image" Target="../media/image5.png"/><Relationship Id="rId5" Type="http://schemas.openxmlformats.org/officeDocument/2006/relationships/tags" Target="../tags/tag6.xml"/><Relationship Id="rId4" Type="http://schemas.openxmlformats.org/officeDocument/2006/relationships/tags" Target="../tags/tag5.xml"/><Relationship Id="rId35" Type="http://schemas.openxmlformats.org/officeDocument/2006/relationships/slideLayout" Target="../slideLayouts/slideLayout2.xml"/><Relationship Id="rId34" Type="http://schemas.openxmlformats.org/officeDocument/2006/relationships/tags" Target="../tags/tag26.xml"/><Relationship Id="rId33" Type="http://schemas.openxmlformats.org/officeDocument/2006/relationships/tags" Target="../tags/tag25.xml"/><Relationship Id="rId32" Type="http://schemas.openxmlformats.org/officeDocument/2006/relationships/tags" Target="../tags/tag24.xml"/><Relationship Id="rId31" Type="http://schemas.openxmlformats.org/officeDocument/2006/relationships/tags" Target="../tags/tag23.xml"/><Relationship Id="rId30" Type="http://schemas.openxmlformats.org/officeDocument/2006/relationships/tags" Target="../tags/tag22.xml"/><Relationship Id="rId3" Type="http://schemas.openxmlformats.org/officeDocument/2006/relationships/tags" Target="../tags/tag4.xml"/><Relationship Id="rId29" Type="http://schemas.openxmlformats.org/officeDocument/2006/relationships/tags" Target="../tags/tag21.xml"/><Relationship Id="rId28" Type="http://schemas.openxmlformats.org/officeDocument/2006/relationships/image" Target="../media/image13.svg"/><Relationship Id="rId27" Type="http://schemas.openxmlformats.org/officeDocument/2006/relationships/image" Target="../media/image12.png"/><Relationship Id="rId26" Type="http://schemas.openxmlformats.org/officeDocument/2006/relationships/tags" Target="../tags/tag20.xml"/><Relationship Id="rId25" Type="http://schemas.openxmlformats.org/officeDocument/2006/relationships/image" Target="../media/image11.svg"/><Relationship Id="rId24" Type="http://schemas.openxmlformats.org/officeDocument/2006/relationships/image" Target="../media/image10.png"/><Relationship Id="rId23" Type="http://schemas.openxmlformats.org/officeDocument/2006/relationships/tags" Target="../tags/tag19.xml"/><Relationship Id="rId22" Type="http://schemas.openxmlformats.org/officeDocument/2006/relationships/image" Target="../media/image9.svg"/><Relationship Id="rId21" Type="http://schemas.openxmlformats.org/officeDocument/2006/relationships/image" Target="../media/image8.png"/><Relationship Id="rId20" Type="http://schemas.openxmlformats.org/officeDocument/2006/relationships/tags" Target="../tags/tag18.xml"/><Relationship Id="rId2" Type="http://schemas.openxmlformats.org/officeDocument/2006/relationships/tags" Target="../tags/tag3.xml"/><Relationship Id="rId19" Type="http://schemas.openxmlformats.org/officeDocument/2006/relationships/image" Target="../media/image7.svg"/><Relationship Id="rId18" Type="http://schemas.openxmlformats.org/officeDocument/2006/relationships/image" Target="../media/image6.png"/><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tags" Target="../tags/tag27.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6.png"/><Relationship Id="rId7" Type="http://schemas.openxmlformats.org/officeDocument/2006/relationships/image" Target="../media/image25.jpe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image" Target="../media/image27.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image" Target="../media/image39.jpe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36.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3.jpeg"/><Relationship Id="rId7" Type="http://schemas.openxmlformats.org/officeDocument/2006/relationships/tags" Target="../tags/tag35.xml"/><Relationship Id="rId6" Type="http://schemas.openxmlformats.org/officeDocument/2006/relationships/image" Target="../media/image42.jpeg"/><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image" Target="../media/image41.jpeg"/><Relationship Id="rId2" Type="http://schemas.openxmlformats.org/officeDocument/2006/relationships/tags" Target="../tags/tag32.xml"/><Relationship Id="rId1" Type="http://schemas.openxmlformats.org/officeDocument/2006/relationships/image" Target="../media/image40.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39.xml"/><Relationship Id="rId7" Type="http://schemas.openxmlformats.org/officeDocument/2006/relationships/image" Target="../media/image47.jpeg"/><Relationship Id="rId6" Type="http://schemas.openxmlformats.org/officeDocument/2006/relationships/tags" Target="../tags/tag38.xml"/><Relationship Id="rId5" Type="http://schemas.openxmlformats.org/officeDocument/2006/relationships/image" Target="../media/image46.jpeg"/><Relationship Id="rId4" Type="http://schemas.openxmlformats.org/officeDocument/2006/relationships/tags" Target="../tags/tag37.xml"/><Relationship Id="rId3" Type="http://schemas.openxmlformats.org/officeDocument/2006/relationships/image" Target="../media/image45.jpeg"/><Relationship Id="rId2" Type="http://schemas.openxmlformats.org/officeDocument/2006/relationships/tags" Target="../tags/tag36.xml"/><Relationship Id="rId1" Type="http://schemas.openxmlformats.org/officeDocument/2006/relationships/image" Target="../media/image44.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51.jpeg"/><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image" Target="../media/image50.png"/><Relationship Id="rId4" Type="http://schemas.openxmlformats.org/officeDocument/2006/relationships/image" Target="../media/image49.jpeg"/><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image" Target="../media/image48.jpeg"/></Relationships>
</file>

<file path=ppt/slides/_rels/slide12.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image" Target="../media/image55.jpeg"/><Relationship Id="rId5" Type="http://schemas.openxmlformats.org/officeDocument/2006/relationships/tags" Target="../tags/tag45.xml"/><Relationship Id="rId4" Type="http://schemas.openxmlformats.org/officeDocument/2006/relationships/image" Target="../media/image54.jpeg"/><Relationship Id="rId3" Type="http://schemas.openxmlformats.org/officeDocument/2006/relationships/tags" Target="../tags/tag44.xml"/><Relationship Id="rId2" Type="http://schemas.openxmlformats.org/officeDocument/2006/relationships/image" Target="../media/image53.png"/><Relationship Id="rId11" Type="http://schemas.openxmlformats.org/officeDocument/2006/relationships/slideLayout" Target="../slideLayouts/slideLayout1.xml"/><Relationship Id="rId10" Type="http://schemas.openxmlformats.org/officeDocument/2006/relationships/tags" Target="../tags/tag49.xml"/><Relationship Id="rId1" Type="http://schemas.openxmlformats.org/officeDocument/2006/relationships/image" Target="../media/image52.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53.xml"/><Relationship Id="rId7" Type="http://schemas.openxmlformats.org/officeDocument/2006/relationships/image" Target="../media/image59.jpeg"/><Relationship Id="rId6" Type="http://schemas.openxmlformats.org/officeDocument/2006/relationships/tags" Target="../tags/tag52.xml"/><Relationship Id="rId5" Type="http://schemas.openxmlformats.org/officeDocument/2006/relationships/image" Target="../media/image58.jpeg"/><Relationship Id="rId4" Type="http://schemas.openxmlformats.org/officeDocument/2006/relationships/image" Target="../media/image57.jpeg"/><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image" Target="../media/image56.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3.png"/><Relationship Id="rId7" Type="http://schemas.openxmlformats.org/officeDocument/2006/relationships/image" Target="../media/image62.png"/><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image" Target="../media/image64.jpeg"/></Relationships>
</file>

<file path=ppt/slides/_rels/slide16.xml.rels><?xml version="1.0" encoding="UTF-8" standalone="yes"?>
<Relationships xmlns="http://schemas.openxmlformats.org/package/2006/relationships"><Relationship Id="rId9" Type="http://schemas.openxmlformats.org/officeDocument/2006/relationships/tags" Target="../tags/tag66.xml"/><Relationship Id="rId8" Type="http://schemas.openxmlformats.org/officeDocument/2006/relationships/tags" Target="../tags/tag65.xml"/><Relationship Id="rId7" Type="http://schemas.openxmlformats.org/officeDocument/2006/relationships/tags" Target="../tags/tag64.xml"/><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6" Type="http://schemas.openxmlformats.org/officeDocument/2006/relationships/slideLayout" Target="../slideLayouts/slideLayout1.xml"/><Relationship Id="rId15" Type="http://schemas.openxmlformats.org/officeDocument/2006/relationships/image" Target="../media/image70.jpeg"/><Relationship Id="rId14" Type="http://schemas.openxmlformats.org/officeDocument/2006/relationships/tags" Target="../tags/tag71.xml"/><Relationship Id="rId13" Type="http://schemas.openxmlformats.org/officeDocument/2006/relationships/tags" Target="../tags/tag70.xml"/><Relationship Id="rId12" Type="http://schemas.openxmlformats.org/officeDocument/2006/relationships/tags" Target="../tags/tag69.xml"/><Relationship Id="rId11" Type="http://schemas.openxmlformats.org/officeDocument/2006/relationships/tags" Target="../tags/tag68.xml"/><Relationship Id="rId10" Type="http://schemas.openxmlformats.org/officeDocument/2006/relationships/tags" Target="../tags/tag67.xml"/><Relationship Id="rId1" Type="http://schemas.openxmlformats.org/officeDocument/2006/relationships/tags" Target="../tags/tag58.xml"/></Relationships>
</file>

<file path=ppt/slides/_rels/slide17.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6" Type="http://schemas.openxmlformats.org/officeDocument/2006/relationships/slideLayout" Target="../slideLayouts/slideLayout1.xml"/><Relationship Id="rId15" Type="http://schemas.openxmlformats.org/officeDocument/2006/relationships/image" Target="../media/image71.png"/><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tags" Target="../tags/tag72.xml"/></Relationships>
</file>

<file path=ppt/slides/_rels/slide18.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6" Type="http://schemas.openxmlformats.org/officeDocument/2006/relationships/slideLayout" Target="../slideLayouts/slideLayout1.xml"/><Relationship Id="rId15" Type="http://schemas.openxmlformats.org/officeDocument/2006/relationships/image" Target="../media/image72.png"/><Relationship Id="rId14" Type="http://schemas.openxmlformats.org/officeDocument/2006/relationships/tags" Target="../tags/tag99.xml"/><Relationship Id="rId13" Type="http://schemas.openxmlformats.org/officeDocument/2006/relationships/tags" Target="../tags/tag98.xml"/><Relationship Id="rId12" Type="http://schemas.openxmlformats.org/officeDocument/2006/relationships/tags" Target="../tags/tag97.xml"/><Relationship Id="rId11" Type="http://schemas.openxmlformats.org/officeDocument/2006/relationships/tags" Target="../tags/tag96.xml"/><Relationship Id="rId10" Type="http://schemas.openxmlformats.org/officeDocument/2006/relationships/tags" Target="../tags/tag95.xml"/><Relationship Id="rId1" Type="http://schemas.openxmlformats.org/officeDocument/2006/relationships/tags" Target="../tags/tag86.xml"/></Relationships>
</file>

<file path=ppt/slides/_rels/slide19.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5" Type="http://schemas.openxmlformats.org/officeDocument/2006/relationships/slideLayout" Target="../slideLayouts/slideLayout1.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image" Target="../media/image73.jpeg"/><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tags" Target="../tags/tag100.xml"/></Relationships>
</file>

<file path=ppt/slides/_rels/slide20.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4" Type="http://schemas.openxmlformats.org/officeDocument/2006/relationships/slideLayout" Target="../slideLayouts/slideLayout1.xml"/><Relationship Id="rId23" Type="http://schemas.openxmlformats.org/officeDocument/2006/relationships/image" Target="../media/image74.jpeg"/><Relationship Id="rId22" Type="http://schemas.openxmlformats.org/officeDocument/2006/relationships/tags" Target="../tags/tag134.xml"/><Relationship Id="rId21" Type="http://schemas.openxmlformats.org/officeDocument/2006/relationships/tags" Target="../tags/tag133.xml"/><Relationship Id="rId20" Type="http://schemas.openxmlformats.org/officeDocument/2006/relationships/tags" Target="../tags/tag132.xml"/><Relationship Id="rId2" Type="http://schemas.openxmlformats.org/officeDocument/2006/relationships/tags" Target="../tags/tag114.xml"/><Relationship Id="rId19" Type="http://schemas.openxmlformats.org/officeDocument/2006/relationships/tags" Target="../tags/tag131.xml"/><Relationship Id="rId18" Type="http://schemas.openxmlformats.org/officeDocument/2006/relationships/tags" Target="../tags/tag130.xml"/><Relationship Id="rId17" Type="http://schemas.openxmlformats.org/officeDocument/2006/relationships/tags" Target="../tags/tag129.xml"/><Relationship Id="rId16" Type="http://schemas.openxmlformats.org/officeDocument/2006/relationships/tags" Target="../tags/tag128.xml"/><Relationship Id="rId15" Type="http://schemas.openxmlformats.org/officeDocument/2006/relationships/tags" Target="../tags/tag127.xml"/><Relationship Id="rId14" Type="http://schemas.openxmlformats.org/officeDocument/2006/relationships/tags" Target="../tags/tag126.xml"/><Relationship Id="rId13" Type="http://schemas.openxmlformats.org/officeDocument/2006/relationships/tags" Target="../tags/tag125.xml"/><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21.xml.rels><?xml version="1.0" encoding="UTF-8" standalone="yes"?>
<Relationships xmlns="http://schemas.openxmlformats.org/package/2006/relationships"><Relationship Id="rId9" Type="http://schemas.openxmlformats.org/officeDocument/2006/relationships/tags" Target="../tags/tag142.xml"/><Relationship Id="rId8" Type="http://schemas.openxmlformats.org/officeDocument/2006/relationships/tags" Target="../tags/tag141.xml"/><Relationship Id="rId7" Type="http://schemas.openxmlformats.org/officeDocument/2006/relationships/tags" Target="../tags/tag140.xml"/><Relationship Id="rId6" Type="http://schemas.openxmlformats.org/officeDocument/2006/relationships/tags" Target="../tags/tag139.xml"/><Relationship Id="rId5" Type="http://schemas.openxmlformats.org/officeDocument/2006/relationships/image" Target="../media/image75.jpeg"/><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5" Type="http://schemas.openxmlformats.org/officeDocument/2006/relationships/slideLayout" Target="../slideLayouts/slideLayout1.xml"/><Relationship Id="rId14" Type="http://schemas.openxmlformats.org/officeDocument/2006/relationships/tags" Target="../tags/tag147.xml"/><Relationship Id="rId13" Type="http://schemas.openxmlformats.org/officeDocument/2006/relationships/tags" Target="../tags/tag146.xml"/><Relationship Id="rId12" Type="http://schemas.openxmlformats.org/officeDocument/2006/relationships/tags" Target="../tags/tag145.xml"/><Relationship Id="rId11" Type="http://schemas.openxmlformats.org/officeDocument/2006/relationships/tags" Target="../tags/tag144.xml"/><Relationship Id="rId10" Type="http://schemas.openxmlformats.org/officeDocument/2006/relationships/tags" Target="../tags/tag143.xml"/><Relationship Id="rId1" Type="http://schemas.openxmlformats.org/officeDocument/2006/relationships/tags" Target="../tags/tag135.xml"/></Relationships>
</file>

<file path=ppt/slides/_rels/slide22.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 Type="http://schemas.openxmlformats.org/officeDocument/2006/relationships/tags" Target="../tags/tag149.xml"/><Relationship Id="rId16" Type="http://schemas.openxmlformats.org/officeDocument/2006/relationships/slideLayout" Target="../slideLayouts/slideLayout1.xml"/><Relationship Id="rId15" Type="http://schemas.openxmlformats.org/officeDocument/2006/relationships/tags" Target="../tags/tag161.xml"/><Relationship Id="rId14" Type="http://schemas.openxmlformats.org/officeDocument/2006/relationships/image" Target="../media/image76.jpeg"/><Relationship Id="rId13" Type="http://schemas.openxmlformats.org/officeDocument/2006/relationships/tags" Target="../tags/tag160.xml"/><Relationship Id="rId12" Type="http://schemas.openxmlformats.org/officeDocument/2006/relationships/tags" Target="../tags/tag159.xml"/><Relationship Id="rId11" Type="http://schemas.openxmlformats.org/officeDocument/2006/relationships/tags" Target="../tags/tag158.xml"/><Relationship Id="rId10" Type="http://schemas.openxmlformats.org/officeDocument/2006/relationships/tags" Target="../tags/tag157.xml"/><Relationship Id="rId1" Type="http://schemas.openxmlformats.org/officeDocument/2006/relationships/tags" Target="../tags/tag148.xml"/></Relationships>
</file>

<file path=ppt/slides/_rels/slide23.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 Type="http://schemas.openxmlformats.org/officeDocument/2006/relationships/tags" Target="../tags/tag163.xml"/><Relationship Id="rId16" Type="http://schemas.openxmlformats.org/officeDocument/2006/relationships/slideLayout" Target="../slideLayouts/slideLayout1.xml"/><Relationship Id="rId15" Type="http://schemas.openxmlformats.org/officeDocument/2006/relationships/tags" Target="../tags/tag175.xml"/><Relationship Id="rId14" Type="http://schemas.openxmlformats.org/officeDocument/2006/relationships/image" Target="../media/image77.jpeg"/><Relationship Id="rId13" Type="http://schemas.openxmlformats.org/officeDocument/2006/relationships/tags" Target="../tags/tag174.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tags" Target="../tags/tag162.xml"/></Relationships>
</file>

<file path=ppt/slides/_rels/slide24.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8" Type="http://schemas.openxmlformats.org/officeDocument/2006/relationships/slideLayout" Target="../slideLayouts/slideLayout1.xml"/><Relationship Id="rId17" Type="http://schemas.openxmlformats.org/officeDocument/2006/relationships/tags" Target="../tags/tag190.xml"/><Relationship Id="rId16" Type="http://schemas.openxmlformats.org/officeDocument/2006/relationships/image" Target="../media/image79.jpeg"/><Relationship Id="rId15" Type="http://schemas.openxmlformats.org/officeDocument/2006/relationships/tags" Target="../tags/tag189.xml"/><Relationship Id="rId14" Type="http://schemas.openxmlformats.org/officeDocument/2006/relationships/image" Target="../media/image78.jpeg"/><Relationship Id="rId13" Type="http://schemas.openxmlformats.org/officeDocument/2006/relationships/tags" Target="../tags/tag188.xml"/><Relationship Id="rId12" Type="http://schemas.openxmlformats.org/officeDocument/2006/relationships/tags" Target="../tags/tag187.xml"/><Relationship Id="rId11" Type="http://schemas.openxmlformats.org/officeDocument/2006/relationships/tags" Target="../tags/tag186.xml"/><Relationship Id="rId10" Type="http://schemas.openxmlformats.org/officeDocument/2006/relationships/tags" Target="../tags/tag185.xml"/><Relationship Id="rId1" Type="http://schemas.openxmlformats.org/officeDocument/2006/relationships/tags" Target="../tags/tag176.xml"/></Relationships>
</file>

<file path=ppt/slides/_rels/slide25.xml.rels><?xml version="1.0" encoding="UTF-8" standalone="yes"?>
<Relationships xmlns="http://schemas.openxmlformats.org/package/2006/relationships"><Relationship Id="rId9" Type="http://schemas.openxmlformats.org/officeDocument/2006/relationships/tags" Target="../tags/tag199.xml"/><Relationship Id="rId8" Type="http://schemas.openxmlformats.org/officeDocument/2006/relationships/tags" Target="../tags/tag198.xml"/><Relationship Id="rId7" Type="http://schemas.openxmlformats.org/officeDocument/2006/relationships/tags" Target="../tags/tag197.xml"/><Relationship Id="rId6" Type="http://schemas.openxmlformats.org/officeDocument/2006/relationships/tags" Target="../tags/tag196.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tags" Target="../tags/tag193.xml"/><Relationship Id="rId2" Type="http://schemas.openxmlformats.org/officeDocument/2006/relationships/tags" Target="../tags/tag192.xml"/><Relationship Id="rId15" Type="http://schemas.openxmlformats.org/officeDocument/2006/relationships/slideLayout" Target="../slideLayouts/slideLayout1.xml"/><Relationship Id="rId14" Type="http://schemas.openxmlformats.org/officeDocument/2006/relationships/image" Target="../media/image80.jpeg"/><Relationship Id="rId13" Type="http://schemas.openxmlformats.org/officeDocument/2006/relationships/tags" Target="../tags/tag203.xml"/><Relationship Id="rId12" Type="http://schemas.openxmlformats.org/officeDocument/2006/relationships/tags" Target="../tags/tag202.xml"/><Relationship Id="rId11" Type="http://schemas.openxmlformats.org/officeDocument/2006/relationships/tags" Target="../tags/tag201.xml"/><Relationship Id="rId10" Type="http://schemas.openxmlformats.org/officeDocument/2006/relationships/tags" Target="../tags/tag200.xml"/><Relationship Id="rId1" Type="http://schemas.openxmlformats.org/officeDocument/2006/relationships/tags" Target="../tags/tag191.xml"/></Relationships>
</file>

<file path=ppt/slides/_rels/slide26.xml.rels><?xml version="1.0" encoding="UTF-8" standalone="yes"?>
<Relationships xmlns="http://schemas.openxmlformats.org/package/2006/relationships"><Relationship Id="rId9" Type="http://schemas.openxmlformats.org/officeDocument/2006/relationships/image" Target="../media/image84.jpeg"/><Relationship Id="rId8" Type="http://schemas.openxmlformats.org/officeDocument/2006/relationships/tags" Target="../tags/tag208.xml"/><Relationship Id="rId7" Type="http://schemas.openxmlformats.org/officeDocument/2006/relationships/image" Target="../media/image83.jpeg"/><Relationship Id="rId6" Type="http://schemas.openxmlformats.org/officeDocument/2006/relationships/tags" Target="../tags/tag207.xml"/><Relationship Id="rId5" Type="http://schemas.openxmlformats.org/officeDocument/2006/relationships/image" Target="../media/image82.jpeg"/><Relationship Id="rId4" Type="http://schemas.openxmlformats.org/officeDocument/2006/relationships/tags" Target="../tags/tag206.xml"/><Relationship Id="rId3" Type="http://schemas.openxmlformats.org/officeDocument/2006/relationships/image" Target="../media/image81.jpeg"/><Relationship Id="rId2" Type="http://schemas.openxmlformats.org/officeDocument/2006/relationships/tags" Target="../tags/tag205.xml"/><Relationship Id="rId16" Type="http://schemas.openxmlformats.org/officeDocument/2006/relationships/slideLayout" Target="../slideLayouts/slideLayout1.xml"/><Relationship Id="rId15" Type="http://schemas.openxmlformats.org/officeDocument/2006/relationships/image" Target="../media/image87.jpeg"/><Relationship Id="rId14" Type="http://schemas.openxmlformats.org/officeDocument/2006/relationships/tags" Target="../tags/tag211.xml"/><Relationship Id="rId13" Type="http://schemas.openxmlformats.org/officeDocument/2006/relationships/image" Target="../media/image86.jpeg"/><Relationship Id="rId12" Type="http://schemas.openxmlformats.org/officeDocument/2006/relationships/tags" Target="../tags/tag210.xml"/><Relationship Id="rId11" Type="http://schemas.openxmlformats.org/officeDocument/2006/relationships/image" Target="../media/image85.png"/><Relationship Id="rId10" Type="http://schemas.openxmlformats.org/officeDocument/2006/relationships/tags" Target="../tags/tag209.xml"/><Relationship Id="rId1" Type="http://schemas.openxmlformats.org/officeDocument/2006/relationships/tags" Target="../tags/tag204.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3.png"/><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tags" Target="../tags/tag212.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hyperlink" Target="https://m.toutiao.com/is/i8ay6GoC/" TargetMode="External"/><Relationship Id="rId2" Type="http://schemas.openxmlformats.org/officeDocument/2006/relationships/hyperlink" Target="https://m.toutiao.com/is/i8ayv83Q/" TargetMode="External"/><Relationship Id="rId1" Type="http://schemas.openxmlformats.org/officeDocument/2006/relationships/hyperlink" Target="https://m.toutiao.com/is/i8ay3YSh/" TargetMode="External"/></Relationships>
</file>

<file path=ppt/slides/_rels/slide29.xml.rels><?xml version="1.0" encoding="UTF-8" standalone="yes"?>
<Relationships xmlns="http://schemas.openxmlformats.org/package/2006/relationships"><Relationship Id="rId9" Type="http://schemas.openxmlformats.org/officeDocument/2006/relationships/hyperlink" Target="https://www.ixigua.com/pseries/7031936967877231143/" TargetMode="External"/><Relationship Id="rId8" Type="http://schemas.openxmlformats.org/officeDocument/2006/relationships/hyperlink" Target="https://www.ixigua.com/pseries/7015197208328962574/" TargetMode="External"/><Relationship Id="rId7" Type="http://schemas.openxmlformats.org/officeDocument/2006/relationships/hyperlink" Target="https://www.ixigua.com/7031935845967856142" TargetMode="External"/><Relationship Id="rId6" Type="http://schemas.openxmlformats.org/officeDocument/2006/relationships/hyperlink" Target="https://www.ixigua.com/pseries/7031935845967856142/" TargetMode="External"/><Relationship Id="rId5" Type="http://schemas.openxmlformats.org/officeDocument/2006/relationships/hyperlink" Target="https://www.ixigua.com/pseries/7201336827033158184/" TargetMode="External"/><Relationship Id="rId41" Type="http://schemas.openxmlformats.org/officeDocument/2006/relationships/slideLayout" Target="../slideLayouts/slideLayout1.xml"/><Relationship Id="rId40" Type="http://schemas.openxmlformats.org/officeDocument/2006/relationships/hyperlink" Target="https://www.ixigua.com/6937841752871010827" TargetMode="External"/><Relationship Id="rId4" Type="http://schemas.openxmlformats.org/officeDocument/2006/relationships/hyperlink" Target="https://www.ixigua.com/7201343805675700792" TargetMode="External"/><Relationship Id="rId39" Type="http://schemas.openxmlformats.org/officeDocument/2006/relationships/hyperlink" Target="https://www.ixigua.com/pseries/6937841752871010827/" TargetMode="External"/><Relationship Id="rId38" Type="http://schemas.openxmlformats.org/officeDocument/2006/relationships/hyperlink" Target="https://www.ixigua.com/6947892706391622155" TargetMode="External"/><Relationship Id="rId37" Type="http://schemas.openxmlformats.org/officeDocument/2006/relationships/hyperlink" Target="https://www.ixigua.com/pseries/6947892706391622155/" TargetMode="External"/><Relationship Id="rId36" Type="http://schemas.openxmlformats.org/officeDocument/2006/relationships/hyperlink" Target="https://www.ixigua.com/pseries/6955005718474785283/" TargetMode="External"/><Relationship Id="rId35" Type="http://schemas.openxmlformats.org/officeDocument/2006/relationships/hyperlink" Target="https://www.ixigua.com/pseries/6955003950252851726/" TargetMode="External"/><Relationship Id="rId34" Type="http://schemas.openxmlformats.org/officeDocument/2006/relationships/hyperlink" Target="https://www.ixigua.com/6945628497389978151" TargetMode="External"/><Relationship Id="rId33" Type="http://schemas.openxmlformats.org/officeDocument/2006/relationships/hyperlink" Target="https://www.ixigua.com/pseries/6945628497389978151/" TargetMode="External"/><Relationship Id="rId32" Type="http://schemas.openxmlformats.org/officeDocument/2006/relationships/hyperlink" Target="https://www.ixigua.com/6959002015506792996" TargetMode="External"/><Relationship Id="rId31" Type="http://schemas.openxmlformats.org/officeDocument/2006/relationships/hyperlink" Target="https://www.ixigua.com/pseries/7048476341808660999/" TargetMode="External"/><Relationship Id="rId30" Type="http://schemas.openxmlformats.org/officeDocument/2006/relationships/hyperlink" Target="https://www.ixigua.com/7110855072954712608" TargetMode="External"/><Relationship Id="rId3" Type="http://schemas.openxmlformats.org/officeDocument/2006/relationships/hyperlink" Target="https://www.ixigua.com/pseries/7201343805675700792/" TargetMode="External"/><Relationship Id="rId29" Type="http://schemas.openxmlformats.org/officeDocument/2006/relationships/hyperlink" Target="https://www.ixigua.com/pseries/7110855072954712608/" TargetMode="External"/><Relationship Id="rId28" Type="http://schemas.openxmlformats.org/officeDocument/2006/relationships/hyperlink" Target="https://www.ixigua.com/7099639179096621579" TargetMode="External"/><Relationship Id="rId27" Type="http://schemas.openxmlformats.org/officeDocument/2006/relationships/hyperlink" Target="https://www.ixigua.com/pseries/7099639179096621579/" TargetMode="External"/><Relationship Id="rId26" Type="http://schemas.openxmlformats.org/officeDocument/2006/relationships/hyperlink" Target="https://www.ixigua.com/7099638706193203726" TargetMode="External"/><Relationship Id="rId25" Type="http://schemas.openxmlformats.org/officeDocument/2006/relationships/hyperlink" Target="https://www.ixigua.com/pseries/7099638706193203726/" TargetMode="External"/><Relationship Id="rId24" Type="http://schemas.openxmlformats.org/officeDocument/2006/relationships/hyperlink" Target="https://www.ixigua.com/7019979805621912077" TargetMode="External"/><Relationship Id="rId23" Type="http://schemas.openxmlformats.org/officeDocument/2006/relationships/hyperlink" Target="https://www.ixigua.com/pseries/7019979805621912077/" TargetMode="External"/><Relationship Id="rId22" Type="http://schemas.openxmlformats.org/officeDocument/2006/relationships/hyperlink" Target="https://www.ixigua.com/pseries/7048482870133785126/" TargetMode="External"/><Relationship Id="rId21" Type="http://schemas.openxmlformats.org/officeDocument/2006/relationships/hyperlink" Target="https://www.ixigua.com/6981257223741637157" TargetMode="External"/><Relationship Id="rId20" Type="http://schemas.openxmlformats.org/officeDocument/2006/relationships/hyperlink" Target="https://www.ixigua.com/pseries/6981257223741637157/" TargetMode="External"/><Relationship Id="rId2" Type="http://schemas.openxmlformats.org/officeDocument/2006/relationships/hyperlink" Target="https://www.ixigua.com/7048481768545976862" TargetMode="External"/><Relationship Id="rId19" Type="http://schemas.openxmlformats.org/officeDocument/2006/relationships/hyperlink" Target="https://www.ixigua.com/6985037985313980932" TargetMode="External"/><Relationship Id="rId18" Type="http://schemas.openxmlformats.org/officeDocument/2006/relationships/hyperlink" Target="https://www.ixigua.com/pseries/6985037985313980932/" TargetMode="External"/><Relationship Id="rId17" Type="http://schemas.openxmlformats.org/officeDocument/2006/relationships/hyperlink" Target="https://www.ixigua.com/6978657027610542595" TargetMode="External"/><Relationship Id="rId16" Type="http://schemas.openxmlformats.org/officeDocument/2006/relationships/hyperlink" Target="https://www.ixigua.com/pseries/6978657027610542595/" TargetMode="External"/><Relationship Id="rId15" Type="http://schemas.openxmlformats.org/officeDocument/2006/relationships/hyperlink" Target="https://www.ixigua.com/7116514875782005263" TargetMode="External"/><Relationship Id="rId14" Type="http://schemas.openxmlformats.org/officeDocument/2006/relationships/hyperlink" Target="https://www.ixigua.com/pseries/7116514875782005263/" TargetMode="External"/><Relationship Id="rId13" Type="http://schemas.openxmlformats.org/officeDocument/2006/relationships/hyperlink" Target="https://www.ixigua.com/7127931344989979172" TargetMode="External"/><Relationship Id="rId12" Type="http://schemas.openxmlformats.org/officeDocument/2006/relationships/hyperlink" Target="https://www.ixigua.com/7150124612427186723" TargetMode="External"/><Relationship Id="rId11" Type="http://schemas.openxmlformats.org/officeDocument/2006/relationships/hyperlink" Target="https://www.ixigua.com/pseries/7150124612427186723/" TargetMode="External"/><Relationship Id="rId10" Type="http://schemas.openxmlformats.org/officeDocument/2006/relationships/hyperlink" Target="https://www.ixigua.com/7031936967877231143" TargetMode="External"/><Relationship Id="rId1" Type="http://schemas.openxmlformats.org/officeDocument/2006/relationships/hyperlink" Target="https://www.ixigua.com/7048478515670286855" TargetMode="Externa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https://m.toutiao.com/is/i8aynboD/" TargetMode="External"/></Relationships>
</file>

<file path=ppt/slides/_rels/slide31.xml.rels><?xml version="1.0" encoding="UTF-8" standalone="yes"?>
<Relationships xmlns="http://schemas.openxmlformats.org/package/2006/relationships"><Relationship Id="rId9" Type="http://schemas.openxmlformats.org/officeDocument/2006/relationships/tags" Target="../tags/tag221.xml"/><Relationship Id="rId8" Type="http://schemas.openxmlformats.org/officeDocument/2006/relationships/tags" Target="../tags/tag220.xml"/><Relationship Id="rId7" Type="http://schemas.openxmlformats.org/officeDocument/2006/relationships/tags" Target="../tags/tag219.xml"/><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2" Type="http://schemas.openxmlformats.org/officeDocument/2006/relationships/slideLayout" Target="../slideLayouts/slideLayout2.xml"/><Relationship Id="rId21" Type="http://schemas.openxmlformats.org/officeDocument/2006/relationships/tags" Target="../tags/tag233.xml"/><Relationship Id="rId20" Type="http://schemas.openxmlformats.org/officeDocument/2006/relationships/tags" Target="../tags/tag232.xml"/><Relationship Id="rId2" Type="http://schemas.openxmlformats.org/officeDocument/2006/relationships/tags" Target="../tags/tag214.xml"/><Relationship Id="rId19" Type="http://schemas.openxmlformats.org/officeDocument/2006/relationships/tags" Target="../tags/tag231.xml"/><Relationship Id="rId18" Type="http://schemas.openxmlformats.org/officeDocument/2006/relationships/tags" Target="../tags/tag230.xml"/><Relationship Id="rId17" Type="http://schemas.openxmlformats.org/officeDocument/2006/relationships/tags" Target="../tags/tag229.xml"/><Relationship Id="rId16" Type="http://schemas.openxmlformats.org/officeDocument/2006/relationships/tags" Target="../tags/tag228.xml"/><Relationship Id="rId15" Type="http://schemas.openxmlformats.org/officeDocument/2006/relationships/tags" Target="../tags/tag227.xml"/><Relationship Id="rId14" Type="http://schemas.openxmlformats.org/officeDocument/2006/relationships/tags" Target="../tags/tag226.xml"/><Relationship Id="rId13" Type="http://schemas.openxmlformats.org/officeDocument/2006/relationships/tags" Target="../tags/tag225.xml"/><Relationship Id="rId12" Type="http://schemas.openxmlformats.org/officeDocument/2006/relationships/tags" Target="../tags/tag224.xml"/><Relationship Id="rId11" Type="http://schemas.openxmlformats.org/officeDocument/2006/relationships/tags" Target="../tags/tag223.xml"/><Relationship Id="rId10" Type="http://schemas.openxmlformats.org/officeDocument/2006/relationships/tags" Target="../tags/tag222.xml"/><Relationship Id="rId1" Type="http://schemas.openxmlformats.org/officeDocument/2006/relationships/tags" Target="../tags/tag213.xml"/></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96.png"/><Relationship Id="rId4" Type="http://schemas.openxmlformats.org/officeDocument/2006/relationships/image" Target="../media/image95.png"/><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image" Target="../media/image94.png"/></Relationships>
</file>

<file path=ppt/slides/_rels/slide3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98.jpeg"/><Relationship Id="rId4" Type="http://schemas.openxmlformats.org/officeDocument/2006/relationships/tags" Target="../tags/tag237.xml"/><Relationship Id="rId3" Type="http://schemas.openxmlformats.org/officeDocument/2006/relationships/image" Target="../media/image97.png"/><Relationship Id="rId2" Type="http://schemas.openxmlformats.org/officeDocument/2006/relationships/tags" Target="../tags/tag236.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415" y="-33655"/>
            <a:ext cx="12226925" cy="6925945"/>
          </a:xfrm>
          <a:prstGeom prst="rect">
            <a:avLst/>
          </a:prstGeom>
        </p:spPr>
      </p:pic>
      <p:sp>
        <p:nvSpPr>
          <p:cNvPr id="11" name="Rectangle 3"/>
          <p:cNvSpPr txBox="1">
            <a:spLocks noChangeArrowheads="1"/>
          </p:cNvSpPr>
          <p:nvPr/>
        </p:nvSpPr>
        <p:spPr>
          <a:xfrm>
            <a:off x="596900" y="2320290"/>
            <a:ext cx="11464925" cy="2507615"/>
          </a:xfrm>
          <a:prstGeom prst="rect">
            <a:avLst/>
          </a:prstGeom>
          <a:noFill/>
          <a:ln>
            <a:noFill/>
          </a:ln>
          <a:extLst>
            <a:ext uri="{909E8E84-426E-40DD-AFC4-6F175D3DCCD1}">
              <a14:hiddenFill xmlns:a14="http://schemas.microsoft.com/office/drawing/2010/main">
                <a:solidFill>
                  <a:srgbClr val="0070C0"/>
                </a:solidFill>
              </a14:hiddenFill>
            </a:ext>
          </a:extLst>
        </p:spPr>
        <p:txBody>
          <a:bodyPr vert="horz" lIns="77925" tIns="38963" rIns="77925" bIns="38963"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50000"/>
              </a:lnSpc>
              <a:defRPr/>
            </a:pPr>
            <a:r>
              <a:rPr lang="zh-CN" altLang="en-US" sz="4400" b="1" dirty="0" smtClean="0">
                <a:solidFill>
                  <a:schemeClr val="bg1"/>
                </a:solidFill>
                <a:latin typeface="黑体" panose="02010609060101010101" pitchFamily="49" charset="-122"/>
                <a:ea typeface="黑体" panose="02010609060101010101" pitchFamily="49" charset="-122"/>
              </a:rPr>
              <a:t>坚鹏导师</a:t>
            </a:r>
            <a:r>
              <a:rPr lang="zh-CN" altLang="en-US" sz="4400" b="1" dirty="0" smtClean="0">
                <a:solidFill>
                  <a:schemeClr val="bg1"/>
                </a:solidFill>
                <a:latin typeface="黑体" panose="02010609060101010101" pitchFamily="49" charset="-122"/>
                <a:ea typeface="黑体" panose="02010609060101010101" pitchFamily="49" charset="-122"/>
                <a:sym typeface="+mn-ea"/>
              </a:rPr>
              <a:t>介绍</a:t>
            </a:r>
            <a:endParaRPr lang="zh-CN" altLang="en-US" sz="4400" b="1" dirty="0" smtClean="0">
              <a:solidFill>
                <a:schemeClr val="bg1"/>
              </a:solidFill>
              <a:latin typeface="黑体" panose="02010609060101010101" pitchFamily="49" charset="-122"/>
              <a:ea typeface="黑体" panose="02010609060101010101" pitchFamily="49" charset="-122"/>
              <a:sym typeface="+mn-ea"/>
            </a:endParaRPr>
          </a:p>
          <a:p>
            <a:pPr algn="ctr">
              <a:lnSpc>
                <a:spcPct val="150000"/>
              </a:lnSpc>
              <a:buClrTx/>
              <a:buSzTx/>
              <a:defRPr/>
            </a:pPr>
            <a:r>
              <a:rPr lang="en-US" altLang="zh-CN" b="1" dirty="0" smtClean="0">
                <a:solidFill>
                  <a:schemeClr val="bg1"/>
                </a:solidFill>
                <a:latin typeface="黑体" panose="02010609060101010101" pitchFamily="49" charset="-122"/>
                <a:ea typeface="黑体" panose="02010609060101010101" pitchFamily="49" charset="-122"/>
              </a:rPr>
              <a:t>——</a:t>
            </a:r>
            <a:r>
              <a:rPr lang="zh-CN" altLang="en-US" b="1" dirty="0" smtClean="0">
                <a:solidFill>
                  <a:schemeClr val="bg1"/>
                </a:solidFill>
                <a:latin typeface="黑体" panose="02010609060101010101" pitchFamily="49" charset="-122"/>
                <a:ea typeface="黑体" panose="02010609060101010101" pitchFamily="49" charset="-122"/>
                <a:sym typeface="+mn-ea"/>
              </a:rPr>
              <a:t>帮助客户成为数字化转型先知先行者</a:t>
            </a:r>
            <a:endParaRPr lang="zh-CN" altLang="en-US" sz="4400" b="1" dirty="0" smtClean="0">
              <a:solidFill>
                <a:schemeClr val="bg1"/>
              </a:solidFill>
              <a:latin typeface="黑体" panose="02010609060101010101" pitchFamily="49" charset="-122"/>
              <a:ea typeface="黑体" panose="02010609060101010101" pitchFamily="49" charset="-122"/>
              <a:sym typeface="+mn-ea"/>
            </a:endParaRPr>
          </a:p>
          <a:p>
            <a:pPr>
              <a:defRPr/>
            </a:pPr>
            <a:endParaRPr lang="en-US" altLang="zh-CN" sz="4400" b="1"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p:cNvSpPr/>
          <p:nvPr/>
        </p:nvSpPr>
        <p:spPr>
          <a:xfrm>
            <a:off x="671195" y="240030"/>
            <a:ext cx="11089640" cy="583565"/>
          </a:xfrm>
          <a:prstGeom prst="rect">
            <a:avLst/>
          </a:prstGeom>
        </p:spPr>
        <p:txBody>
          <a:bodyPr vert="horz" wrap="square" lIns="91440" tIns="45720" rIns="91440" bIns="45720" rtlCol="0" anchor="b" anchorCtr="0">
            <a:normAutofit/>
          </a:bodyPr>
          <a:p>
            <a:pPr lvl="0" indent="-228600" algn="l">
              <a:buClrTx/>
              <a:buSzTx/>
              <a:buFontTx/>
            </a:pPr>
            <a:r>
              <a:rPr lang="zh-CN" altLang="en-US" sz="2800" b="1" smtClean="0">
                <a:latin typeface="微软雅黑" panose="020B0503020204020204" pitchFamily="34" charset="-122"/>
                <a:ea typeface="微软雅黑" panose="020B0503020204020204" pitchFamily="34" charset="-122"/>
                <a:cs typeface="+mj-cs"/>
                <a:sym typeface="+mn-ea"/>
              </a:rPr>
              <a:t>坚鹏——数字化转型导师、战略规划首席顾问、知行学</a:t>
            </a:r>
            <a:r>
              <a:rPr lang="en-US" altLang="zh-CN" sz="2800" b="1" smtClean="0">
                <a:latin typeface="微软雅黑" panose="020B0503020204020204" pitchFamily="34" charset="-122"/>
                <a:ea typeface="微软雅黑" panose="020B0503020204020204" pitchFamily="34" charset="-122"/>
                <a:cs typeface="+mj-cs"/>
                <a:sym typeface="+mn-ea"/>
              </a:rPr>
              <a:t>AI</a:t>
            </a:r>
            <a:r>
              <a:rPr lang="zh-CN" altLang="en-US" sz="2800" b="1" smtClean="0">
                <a:latin typeface="微软雅黑" panose="020B0503020204020204" pitchFamily="34" charset="-122"/>
                <a:ea typeface="微软雅黑" panose="020B0503020204020204" pitchFamily="34" charset="-122"/>
                <a:cs typeface="+mj-cs"/>
                <a:sym typeface="+mn-ea"/>
              </a:rPr>
              <a:t>智脑创始人</a:t>
            </a:r>
            <a:endParaRPr lang="en-US" altLang="zh-CN" sz="2800" b="1" smtClean="0">
              <a:latin typeface="微软雅黑" panose="020B0503020204020204" pitchFamily="34" charset="-122"/>
              <a:ea typeface="微软雅黑" panose="020B0503020204020204" pitchFamily="34" charset="-122"/>
              <a:cs typeface="+mj-cs"/>
              <a:sym typeface="+mn-ea"/>
            </a:endParaRPr>
          </a:p>
        </p:txBody>
      </p:sp>
      <p:grpSp>
        <p:nvGrpSpPr>
          <p:cNvPr id="18" name="组合 17"/>
          <p:cNvGrpSpPr/>
          <p:nvPr/>
        </p:nvGrpSpPr>
        <p:grpSpPr>
          <a:xfrm>
            <a:off x="116840" y="1045845"/>
            <a:ext cx="11755120" cy="5744210"/>
            <a:chOff x="184" y="1647"/>
            <a:chExt cx="18512" cy="9046"/>
          </a:xfrm>
        </p:grpSpPr>
        <p:grpSp>
          <p:nvGrpSpPr>
            <p:cNvPr id="10" name="组合 9"/>
            <p:cNvGrpSpPr/>
            <p:nvPr/>
          </p:nvGrpSpPr>
          <p:grpSpPr>
            <a:xfrm>
              <a:off x="184" y="1647"/>
              <a:ext cx="18512" cy="9047"/>
              <a:chOff x="184" y="1647"/>
              <a:chExt cx="18512" cy="9047"/>
            </a:xfrm>
          </p:grpSpPr>
          <p:sp>
            <p:nvSpPr>
              <p:cNvPr id="8" name="Rectangle 4"/>
              <p:cNvSpPr>
                <a:spLocks noChangeArrowheads="1"/>
              </p:cNvSpPr>
              <p:nvPr/>
            </p:nvSpPr>
            <p:spPr bwMode="auto">
              <a:xfrm>
                <a:off x="6588" y="2576"/>
                <a:ext cx="7538" cy="593"/>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US" sz="1600" b="1" kern="0" dirty="0">
                    <a:solidFill>
                      <a:schemeClr val="bg1"/>
                    </a:solidFill>
                    <a:latin typeface="宋体" panose="02010600030101010101" pitchFamily="2" charset="-122"/>
                    <a:ea typeface="宋体" panose="02010600030101010101" pitchFamily="2" charset="-122"/>
                  </a:rPr>
                  <a:t>资历经验</a:t>
                </a:r>
                <a:endParaRPr lang="zh-CN" altLang="en-US" sz="1600" b="1" kern="0" dirty="0">
                  <a:solidFill>
                    <a:schemeClr val="bg1"/>
                  </a:solidFill>
                  <a:latin typeface="宋体" panose="02010600030101010101" pitchFamily="2" charset="-122"/>
                  <a:ea typeface="宋体" panose="02010600030101010101" pitchFamily="2" charset="-122"/>
                </a:endParaRPr>
              </a:p>
            </p:txBody>
          </p:sp>
          <p:cxnSp>
            <p:nvCxnSpPr>
              <p:cNvPr id="2" name="直接连接符 38"/>
              <p:cNvCxnSpPr/>
              <p:nvPr/>
            </p:nvCxnSpPr>
            <p:spPr bwMode="auto">
              <a:xfrm>
                <a:off x="6333" y="3289"/>
                <a:ext cx="4" cy="6670"/>
              </a:xfrm>
              <a:prstGeom prst="line">
                <a:avLst/>
              </a:prstGeom>
              <a:noFill/>
              <a:ln w="6350" algn="ctr">
                <a:solidFill>
                  <a:srgbClr val="FF0000"/>
                </a:solidFill>
                <a:miter lim="800000"/>
              </a:ln>
              <a:extLst>
                <a:ext uri="{909E8E84-426E-40DD-AFC4-6F175D3DCCD1}">
                  <a14:hiddenFill xmlns:a14="http://schemas.microsoft.com/office/drawing/2010/main">
                    <a:noFill/>
                  </a14:hiddenFill>
                </a:ext>
              </a:extLst>
            </p:spPr>
          </p:cxnSp>
          <p:cxnSp>
            <p:nvCxnSpPr>
              <p:cNvPr id="11" name="直接连接符 40"/>
              <p:cNvCxnSpPr/>
              <p:nvPr/>
            </p:nvCxnSpPr>
            <p:spPr bwMode="auto">
              <a:xfrm>
                <a:off x="14206" y="4048"/>
                <a:ext cx="15" cy="5913"/>
              </a:xfrm>
              <a:prstGeom prst="line">
                <a:avLst/>
              </a:prstGeom>
              <a:noFill/>
              <a:ln w="6350" algn="ctr">
                <a:solidFill>
                  <a:srgbClr val="FF0000"/>
                </a:solidFill>
                <a:miter lim="800000"/>
              </a:ln>
              <a:extLst>
                <a:ext uri="{909E8E84-426E-40DD-AFC4-6F175D3DCCD1}">
                  <a14:hiddenFill xmlns:a14="http://schemas.microsoft.com/office/drawing/2010/main">
                    <a:noFill/>
                  </a14:hiddenFill>
                </a:ext>
              </a:extLst>
            </p:spPr>
          </p:cxnSp>
          <p:sp>
            <p:nvSpPr>
              <p:cNvPr id="13" name="Rectangle 16"/>
              <p:cNvSpPr>
                <a:spLocks noChangeArrowheads="1"/>
              </p:cNvSpPr>
              <p:nvPr/>
            </p:nvSpPr>
            <p:spPr bwMode="auto">
              <a:xfrm>
                <a:off x="184" y="7507"/>
                <a:ext cx="6062" cy="318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84150" indent="-184150" algn="l" defTabSz="371475">
                  <a:buFont typeface="Arial" panose="020B0604020202020204" pitchFamily="34" charset="0"/>
                  <a:buChar char="•"/>
                  <a:defRPr/>
                </a:pPr>
                <a:r>
                  <a:rPr lang="zh-CN" altLang="en-US" sz="1100" kern="0" dirty="0">
                    <a:solidFill>
                      <a:srgbClr val="000000"/>
                    </a:solidFill>
                    <a:latin typeface="宋体" panose="02010600030101010101" pitchFamily="2" charset="-122"/>
                  </a:rPr>
                  <a:t>擅长领域：</a:t>
                </a:r>
                <a:r>
                  <a:rPr lang="zh-CN" altLang="en-US" sz="1100" b="0" kern="0" dirty="0">
                    <a:solidFill>
                      <a:srgbClr val="000000"/>
                    </a:solidFill>
                    <a:latin typeface="宋体" panose="02010600030101010101" pitchFamily="2" charset="-122"/>
                    <a:sym typeface="+mn-ea"/>
                  </a:rPr>
                  <a:t>数字化转型、数字化营销、数字化人才培养、人工智能、</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大模型、</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智能体、战略规划、精益管理、企业创新、数据治理与数据资产、银行开门红</a:t>
                </a:r>
                <a:endParaRPr lang="zh-CN" altLang="en-US" sz="1100" b="0" kern="0" dirty="0">
                  <a:solidFill>
                    <a:srgbClr val="FF0000"/>
                  </a:solidFill>
                  <a:latin typeface="宋体" panose="02010600030101010101" pitchFamily="2" charset="-122"/>
                </a:endParaRPr>
              </a:p>
              <a:p>
                <a:pPr marL="184150" indent="-184150" algn="l" defTabSz="371475">
                  <a:buFont typeface="Arial" panose="020B0604020202020204" pitchFamily="34" charset="0"/>
                  <a:buChar char="•"/>
                  <a:defRPr/>
                </a:pPr>
                <a:r>
                  <a:rPr lang="zh-CN" altLang="en-US" sz="1100" kern="0" dirty="0">
                    <a:solidFill>
                      <a:srgbClr val="000000"/>
                    </a:solidFill>
                    <a:latin typeface="宋体" panose="02010600030101010101" pitchFamily="2" charset="-122"/>
                  </a:rPr>
                  <a:t>经典课程：</a:t>
                </a:r>
                <a:r>
                  <a:rPr lang="en-US" altLang="zh-CN" sz="1100" b="0" kern="0" dirty="0">
                    <a:solidFill>
                      <a:srgbClr val="000000"/>
                    </a:solidFill>
                    <a:latin typeface="宋体" panose="02010600030101010101" pitchFamily="2" charset="-122"/>
                  </a:rPr>
                  <a:t>《BLM</a:t>
                </a:r>
                <a:r>
                  <a:rPr lang="zh-CN" altLang="en-US" sz="1100" b="0" kern="0" dirty="0">
                    <a:solidFill>
                      <a:srgbClr val="000000"/>
                    </a:solidFill>
                    <a:latin typeface="宋体" panose="02010600030101010101" pitchFamily="2" charset="-122"/>
                  </a:rPr>
                  <a:t>银行数字化转型战略</a:t>
                </a:r>
                <a:r>
                  <a:rPr lang="en-US" altLang="zh-CN" sz="1100" b="0" kern="0" dirty="0">
                    <a:solidFill>
                      <a:srgbClr val="000000"/>
                    </a:solidFill>
                    <a:latin typeface="宋体" panose="02010600030101010101" pitchFamily="2" charset="-122"/>
                  </a:rPr>
                  <a:t>》</a:t>
                </a:r>
                <a:r>
                  <a:rPr lang="zh-CN" altLang="en-US" sz="1100" b="0" kern="0" dirty="0">
                    <a:solidFill>
                      <a:srgbClr val="000000"/>
                    </a:solidFill>
                    <a:latin typeface="宋体" panose="02010600030101010101" pitchFamily="2" charset="-122"/>
                  </a:rPr>
                  <a:t>、</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数字化营销</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数字化运营</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zh-CN" altLang="en-US" sz="1100" b="0" kern="0" dirty="0">
                    <a:latin typeface="宋体" panose="02010600030101010101" pitchFamily="2" charset="-122"/>
                    <a:sym typeface="+mn-ea"/>
                  </a:rPr>
                  <a:t>《人工智能应用》、《</a:t>
                </a:r>
                <a:r>
                  <a:rPr lang="en-US" altLang="zh-CN" sz="1100" b="0" kern="0" dirty="0">
                    <a:latin typeface="宋体" panose="02010600030101010101" pitchFamily="2" charset="-122"/>
                    <a:sym typeface="+mn-ea"/>
                  </a:rPr>
                  <a:t>AI</a:t>
                </a:r>
                <a:r>
                  <a:rPr lang="zh-CN" altLang="en-US" sz="1100" b="0" kern="0" dirty="0">
                    <a:latin typeface="宋体" panose="02010600030101010101" pitchFamily="2" charset="-122"/>
                    <a:sym typeface="+mn-ea"/>
                  </a:rPr>
                  <a:t>大模型应用》、</a:t>
                </a:r>
                <a:r>
                  <a:rPr lang="zh-CN" altLang="en-US" sz="1100" b="0" kern="0" dirty="0">
                    <a:solidFill>
                      <a:srgbClr val="000000"/>
                    </a:solidFill>
                    <a:latin typeface="宋体" panose="02010600030101010101" pitchFamily="2" charset="-122"/>
                    <a:sym typeface="+mn-ea"/>
                  </a:rPr>
                  <a:t>《</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智能体应用》、《知行学</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智脑应用》、</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战略规划</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rPr>
                  <a:t>《企业创新》、《网点转型》、《数字货币》、《股权激励》、</a:t>
                </a:r>
                <a:r>
                  <a:rPr lang="zh-CN" altLang="en-US" sz="1100" b="0" kern="0" dirty="0">
                    <a:solidFill>
                      <a:srgbClr val="000000"/>
                    </a:solidFill>
                    <a:latin typeface="宋体" panose="02010600030101010101" pitchFamily="2" charset="-122"/>
                    <a:sym typeface="+mn-ea"/>
                  </a:rPr>
                  <a:t>《知行果合一之道</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王阳明心学智慧》、《宏观经济分析》、《新质生产力打造》、《金融政策解读》、《科技金融》、</a:t>
                </a:r>
                <a:r>
                  <a:rPr lang="zh-CN" altLang="en-US" sz="1100" b="0" kern="0" dirty="0">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数据治理与数据资产</a:t>
                </a:r>
                <a:r>
                  <a:rPr lang="zh-CN" altLang="en-US" sz="1100" b="0" kern="0" dirty="0">
                    <a:latin typeface="宋体" panose="02010600030101010101" pitchFamily="2" charset="-122"/>
                    <a:sym typeface="+mn-ea"/>
                  </a:rPr>
                  <a:t>》、《银行开门红》</a:t>
                </a:r>
                <a:r>
                  <a:rPr lang="zh-CN" altLang="en-US" sz="1100" b="0" kern="0" dirty="0">
                    <a:solidFill>
                      <a:srgbClr val="FF0000"/>
                    </a:solidFill>
                    <a:latin typeface="宋体" panose="02010600030101010101" pitchFamily="2" charset="-122"/>
                    <a:sym typeface="+mn-ea"/>
                  </a:rPr>
                  <a:t>（包括</a:t>
                </a:r>
                <a:r>
                  <a:rPr lang="en-US" altLang="zh-CN" sz="1100" b="0" kern="0" dirty="0">
                    <a:solidFill>
                      <a:srgbClr val="FF0000"/>
                    </a:solidFill>
                    <a:latin typeface="宋体" panose="02010600030101010101" pitchFamily="2" charset="-122"/>
                    <a:sym typeface="+mn-ea"/>
                  </a:rPr>
                  <a:t>AI</a:t>
                </a:r>
                <a:r>
                  <a:rPr lang="zh-CN" altLang="en-US" sz="1100" b="0" kern="0" dirty="0">
                    <a:solidFill>
                      <a:srgbClr val="FF0000"/>
                    </a:solidFill>
                    <a:latin typeface="宋体" panose="02010600030101010101" pitchFamily="2" charset="-122"/>
                    <a:sym typeface="+mn-ea"/>
                  </a:rPr>
                  <a:t>智能体及数字化营销等</a:t>
                </a:r>
                <a:r>
                  <a:rPr lang="en-US" altLang="zh-CN" sz="1100" b="0" kern="0" dirty="0">
                    <a:solidFill>
                      <a:srgbClr val="FF0000"/>
                    </a:solidFill>
                    <a:latin typeface="宋体" panose="02010600030101010101" pitchFamily="2" charset="-122"/>
                    <a:sym typeface="+mn-ea"/>
                  </a:rPr>
                  <a:t>6</a:t>
                </a:r>
                <a:r>
                  <a:rPr lang="zh-CN" altLang="en-US" sz="1100" b="0" kern="0" dirty="0">
                    <a:solidFill>
                      <a:srgbClr val="FF0000"/>
                    </a:solidFill>
                    <a:latin typeface="宋体" panose="02010600030101010101" pitchFamily="2" charset="-122"/>
                    <a:sym typeface="+mn-ea"/>
                  </a:rPr>
                  <a:t>门版权课程）</a:t>
                </a:r>
                <a:endParaRPr lang="zh-CN" altLang="en-US" sz="1100" b="0" kern="0" dirty="0">
                  <a:solidFill>
                    <a:srgbClr val="FF0000"/>
                  </a:solidFill>
                  <a:latin typeface="宋体" panose="02010600030101010101" pitchFamily="2" charset="-122"/>
                </a:endParaRPr>
              </a:p>
              <a:p>
                <a:pPr marL="184150" indent="-184150" algn="l" defTabSz="371475">
                  <a:buFont typeface="Arial" panose="020B0604020202020204" pitchFamily="34" charset="0"/>
                  <a:buChar char="•"/>
                  <a:defRPr/>
                </a:pPr>
                <a:endParaRPr lang="zh-CN" altLang="en-US" sz="1100" b="0" kern="0" dirty="0">
                  <a:solidFill>
                    <a:srgbClr val="000000"/>
                  </a:solidFill>
                  <a:latin typeface="宋体" panose="02010600030101010101" pitchFamily="2" charset="-122"/>
                </a:endParaRPr>
              </a:p>
              <a:p>
                <a:pPr marL="184150" indent="-184150" algn="l" defTabSz="371475">
                  <a:buFont typeface="Arial" panose="020B0604020202020204" pitchFamily="34" charset="0"/>
                  <a:buChar char="•"/>
                  <a:defRPr/>
                </a:pPr>
                <a:endParaRPr lang="zh-CN" altLang="en-US" sz="1100" b="0" kern="0" dirty="0">
                  <a:solidFill>
                    <a:srgbClr val="000000"/>
                  </a:solidFill>
                  <a:latin typeface="宋体" panose="02010600030101010101" pitchFamily="2" charset="-122"/>
                </a:endParaRPr>
              </a:p>
            </p:txBody>
          </p:sp>
          <p:sp>
            <p:nvSpPr>
              <p:cNvPr id="14" name="Rectangle 18"/>
              <p:cNvSpPr>
                <a:spLocks noChangeArrowheads="1"/>
              </p:cNvSpPr>
              <p:nvPr/>
            </p:nvSpPr>
            <p:spPr bwMode="auto">
              <a:xfrm>
                <a:off x="1231" y="6319"/>
                <a:ext cx="4823" cy="784"/>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84150" indent="-184150" algn="l" defTabSz="371475">
                  <a:lnSpc>
                    <a:spcPct val="100000"/>
                  </a:lnSpc>
                  <a:buFont typeface="Arial" panose="020B0604020202020204" pitchFamily="34" charset="0"/>
                  <a:buChar char="•"/>
                  <a:defRPr/>
                </a:pPr>
                <a:r>
                  <a:rPr lang="zh-CN" altLang="en-US" sz="1200" b="0" kern="0" dirty="0">
                    <a:solidFill>
                      <a:srgbClr val="000000"/>
                    </a:solidFill>
                    <a:latin typeface="宋体" panose="02010600030101010101" pitchFamily="2" charset="-122"/>
                    <a:sym typeface="Arial" panose="020B0604020202020204" pitchFamily="34" charset="0"/>
                  </a:rPr>
                  <a:t>华中科技大学</a:t>
                </a:r>
                <a:r>
                  <a:rPr lang="en-US" altLang="zh-CN" sz="1200" b="0" kern="0" dirty="0">
                    <a:solidFill>
                      <a:srgbClr val="000000"/>
                    </a:solidFill>
                    <a:latin typeface="宋体" panose="02010600030101010101" pitchFamily="2" charset="-122"/>
                    <a:sym typeface="Arial" panose="020B0604020202020204" pitchFamily="34" charset="0"/>
                  </a:rPr>
                  <a:t>  MBA</a:t>
                </a:r>
                <a:endParaRPr lang="en-US" altLang="zh-CN" sz="1200" b="0" kern="0" dirty="0">
                  <a:solidFill>
                    <a:srgbClr val="000000"/>
                  </a:solidFill>
                  <a:latin typeface="宋体" panose="02010600030101010101" pitchFamily="2" charset="-122"/>
                  <a:sym typeface="Arial" panose="020B0604020202020204" pitchFamily="34" charset="0"/>
                </a:endParaRPr>
              </a:p>
              <a:p>
                <a:pPr marL="184150" indent="-184150" algn="l" defTabSz="371475">
                  <a:lnSpc>
                    <a:spcPct val="100000"/>
                  </a:lnSpc>
                  <a:buFont typeface="Arial" panose="020B0604020202020204" pitchFamily="34" charset="0"/>
                  <a:buChar char="•"/>
                  <a:defRPr/>
                </a:pPr>
                <a:r>
                  <a:rPr lang="zh-CN" altLang="en-US" sz="1200" b="0" kern="0" dirty="0">
                    <a:solidFill>
                      <a:srgbClr val="000000"/>
                    </a:solidFill>
                    <a:latin typeface="宋体" panose="02010600030101010101" pitchFamily="2" charset="-122"/>
                    <a:sym typeface="Arial" panose="020B0604020202020204" pitchFamily="34" charset="0"/>
                  </a:rPr>
                  <a:t>大连理工大学</a:t>
                </a:r>
                <a:r>
                  <a:rPr lang="en-US" altLang="zh-CN" sz="1200" b="0" kern="0" dirty="0">
                    <a:solidFill>
                      <a:srgbClr val="000000"/>
                    </a:solidFill>
                    <a:latin typeface="宋体" panose="02010600030101010101" pitchFamily="2" charset="-122"/>
                    <a:sym typeface="Arial" panose="020B0604020202020204" pitchFamily="34" charset="0"/>
                  </a:rPr>
                  <a:t>  </a:t>
                </a:r>
                <a:r>
                  <a:rPr lang="zh-CN" altLang="en-US" sz="1200" b="0" kern="0" dirty="0">
                    <a:solidFill>
                      <a:srgbClr val="000000"/>
                    </a:solidFill>
                    <a:latin typeface="宋体" panose="02010600030101010101" pitchFamily="2" charset="-122"/>
                    <a:sym typeface="Arial" panose="020B0604020202020204" pitchFamily="34" charset="0"/>
                  </a:rPr>
                  <a:t>电子工程</a:t>
                </a:r>
                <a:endParaRPr lang="zh-CN" altLang="en-US" sz="1200" b="0" kern="0" dirty="0">
                  <a:solidFill>
                    <a:srgbClr val="000000"/>
                  </a:solidFill>
                  <a:latin typeface="宋体" panose="02010600030101010101" pitchFamily="2" charset="-122"/>
                  <a:sym typeface="Arial" panose="020B0604020202020204" pitchFamily="34" charset="0"/>
                </a:endParaRPr>
              </a:p>
            </p:txBody>
          </p:sp>
          <p:sp>
            <p:nvSpPr>
              <p:cNvPr id="15" name="Rectangle 5"/>
              <p:cNvSpPr>
                <a:spLocks noChangeArrowheads="1"/>
              </p:cNvSpPr>
              <p:nvPr/>
            </p:nvSpPr>
            <p:spPr bwMode="auto">
              <a:xfrm>
                <a:off x="799" y="6917"/>
                <a:ext cx="5323" cy="529"/>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de-DE" sz="1600" b="1" kern="0" dirty="0">
                    <a:solidFill>
                      <a:schemeClr val="bg1"/>
                    </a:solidFill>
                    <a:latin typeface="宋体" panose="02010600030101010101" pitchFamily="2" charset="-122"/>
                    <a:ea typeface="宋体" panose="02010600030101010101" pitchFamily="2" charset="-122"/>
                  </a:rPr>
                  <a:t>能力领域</a:t>
                </a:r>
                <a:endParaRPr lang="en-US" altLang="de-DE" sz="1600" b="1" kern="0" dirty="0">
                  <a:solidFill>
                    <a:schemeClr val="bg1"/>
                  </a:solidFill>
                  <a:latin typeface="宋体" panose="02010600030101010101" pitchFamily="2" charset="-122"/>
                  <a:ea typeface="宋体" panose="02010600030101010101" pitchFamily="2" charset="-122"/>
                </a:endParaRPr>
              </a:p>
            </p:txBody>
          </p:sp>
          <p:sp>
            <p:nvSpPr>
              <p:cNvPr id="16" name="Rectangle 8"/>
              <p:cNvSpPr>
                <a:spLocks noChangeArrowheads="1"/>
              </p:cNvSpPr>
              <p:nvPr/>
            </p:nvSpPr>
            <p:spPr bwMode="auto">
              <a:xfrm>
                <a:off x="821" y="5838"/>
                <a:ext cx="5301" cy="480"/>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AU" sz="1600" b="1" kern="0" dirty="0">
                    <a:solidFill>
                      <a:schemeClr val="bg1"/>
                    </a:solidFill>
                    <a:latin typeface="宋体" panose="02010600030101010101" pitchFamily="2" charset="-122"/>
                    <a:ea typeface="宋体" panose="02010600030101010101" pitchFamily="2" charset="-122"/>
                  </a:rPr>
                  <a:t>教育背景</a:t>
                </a:r>
                <a:endParaRPr lang="zh-CN" altLang="en-AU" sz="1600" b="1" kern="0" dirty="0">
                  <a:solidFill>
                    <a:schemeClr val="bg1"/>
                  </a:solidFill>
                  <a:latin typeface="宋体" panose="02010600030101010101" pitchFamily="2" charset="-122"/>
                  <a:ea typeface="宋体" panose="02010600030101010101" pitchFamily="2" charset="-122"/>
                </a:endParaRPr>
              </a:p>
            </p:txBody>
          </p:sp>
          <p:sp>
            <p:nvSpPr>
              <p:cNvPr id="17" name="Rectangle 16"/>
              <p:cNvSpPr>
                <a:spLocks noChangeArrowheads="1"/>
              </p:cNvSpPr>
              <p:nvPr/>
            </p:nvSpPr>
            <p:spPr bwMode="auto">
              <a:xfrm>
                <a:off x="6694" y="8000"/>
                <a:ext cx="5495" cy="144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indent="-171450" algn="just" defTabSz="371475">
                  <a:lnSpc>
                    <a:spcPct val="125000"/>
                  </a:lnSpc>
                  <a:buFont typeface="Arial" panose="020B0604020202020204" pitchFamily="34" charset="0"/>
                  <a:buChar char="•"/>
                  <a:defRPr/>
                </a:pPr>
                <a:endParaRPr lang="zh-CN" altLang="en-US" sz="1200" b="0" kern="0" dirty="0">
                  <a:solidFill>
                    <a:srgbClr val="000000"/>
                  </a:solidFill>
                  <a:latin typeface="宋体" panose="02010600030101010101" pitchFamily="2" charset="-122"/>
                  <a:sym typeface="华文细黑" panose="02010600040101010101" pitchFamily="2" charset="-122"/>
                </a:endParaRPr>
              </a:p>
            </p:txBody>
          </p:sp>
          <p:sp>
            <p:nvSpPr>
              <p:cNvPr id="21" name="Rectangle 9"/>
              <p:cNvSpPr>
                <a:spLocks noChangeArrowheads="1"/>
              </p:cNvSpPr>
              <p:nvPr/>
            </p:nvSpPr>
            <p:spPr bwMode="auto">
              <a:xfrm>
                <a:off x="14265" y="2557"/>
                <a:ext cx="4137" cy="613"/>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AU" sz="1600" b="1" kern="0" dirty="0">
                    <a:solidFill>
                      <a:schemeClr val="bg1"/>
                    </a:solidFill>
                    <a:latin typeface="宋体" panose="02010600030101010101" pitchFamily="2" charset="-122"/>
                    <a:ea typeface="宋体" panose="02010600030101010101" pitchFamily="2" charset="-122"/>
                  </a:rPr>
                  <a:t>经手案例</a:t>
                </a:r>
                <a:r>
                  <a:rPr lang="zh-CN" altLang="en-US" sz="1600" b="1" kern="0" dirty="0">
                    <a:solidFill>
                      <a:schemeClr val="bg1"/>
                    </a:solidFill>
                    <a:latin typeface="宋体" panose="02010600030101010101" pitchFamily="2" charset="-122"/>
                    <a:ea typeface="宋体" panose="02010600030101010101" pitchFamily="2" charset="-122"/>
                  </a:rPr>
                  <a:t>（选摘）</a:t>
                </a:r>
                <a:endParaRPr lang="zh-CN" altLang="de-DE" sz="1600" b="1" kern="0" dirty="0">
                  <a:solidFill>
                    <a:schemeClr val="bg1"/>
                  </a:solidFill>
                  <a:latin typeface="宋体" panose="02010600030101010101" pitchFamily="2" charset="-122"/>
                  <a:ea typeface="宋体" panose="02010600030101010101" pitchFamily="2" charset="-122"/>
                </a:endParaRPr>
              </a:p>
            </p:txBody>
          </p:sp>
          <p:sp>
            <p:nvSpPr>
              <p:cNvPr id="22" name="Rectangle 17"/>
              <p:cNvSpPr>
                <a:spLocks noChangeArrowheads="1"/>
              </p:cNvSpPr>
              <p:nvPr/>
            </p:nvSpPr>
            <p:spPr bwMode="auto">
              <a:xfrm>
                <a:off x="14422" y="3155"/>
                <a:ext cx="4274" cy="500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indent="0" algn="l" defTabSz="371475">
                  <a:lnSpc>
                    <a:spcPct val="125000"/>
                  </a:lnSpc>
                  <a:defRPr/>
                </a:pPr>
                <a:r>
                  <a:rPr lang="zh-CN" altLang="en-US" sz="1200" b="0" kern="0" dirty="0">
                    <a:solidFill>
                      <a:srgbClr val="000000"/>
                    </a:solidFill>
                    <a:latin typeface="宋体" panose="02010600030101010101" pitchFamily="2" charset="-122"/>
                    <a:sym typeface="华文细黑" panose="02010600040101010101" pitchFamily="2" charset="-122"/>
                  </a:rPr>
                  <a:t>中国邮政集团、南方电网、粤电集团、深圳市投资控股有限公司、深圳市特区建设发展集团、中国人民银行、中国工商银行、中国建设银行、中国农业银行、中国银行、中国邮政储蓄银行、招商银行、兴业银行、北京银行、众邦银行、湖北省联社、苏州银行、山西山阴农村商业银行、中国人寿、平安集团、山西省融资担保行业协会、</a:t>
                </a:r>
                <a:r>
                  <a:rPr lang="zh-CN" altLang="en-US" sz="1200" b="0" kern="0" dirty="0">
                    <a:solidFill>
                      <a:srgbClr val="000000"/>
                    </a:solidFill>
                    <a:latin typeface="宋体" panose="02010600030101010101" pitchFamily="2" charset="-122"/>
                    <a:sym typeface="+mn-ea"/>
                  </a:rPr>
                  <a:t>浙江浙商金控公司、江西金融控股集团、</a:t>
                </a:r>
                <a:r>
                  <a:rPr lang="zh-CN" altLang="en-US" sz="1200" b="0" kern="0" dirty="0">
                    <a:solidFill>
                      <a:srgbClr val="000000"/>
                    </a:solidFill>
                    <a:latin typeface="宋体" panose="02010600030101010101" pitchFamily="2" charset="-122"/>
                    <a:sym typeface="华文细黑" panose="02010600040101010101" pitchFamily="2" charset="-122"/>
                  </a:rPr>
                  <a:t>深圳市政府、百色市国资委、济宁市国资委、温氏食品集团、海尔集团、广东格兰仕集团、美的集团、合肥卷烟厂、湖北中烟、深业车城、比亚迪集团等 </a:t>
                </a:r>
                <a:endParaRPr lang="zh-CN" altLang="en-US" sz="1200" b="0" kern="0" dirty="0">
                  <a:solidFill>
                    <a:srgbClr val="000000"/>
                  </a:solidFill>
                  <a:latin typeface="宋体" panose="02010600030101010101" pitchFamily="2" charset="-122"/>
                  <a:sym typeface="华文细黑" panose="02010600040101010101" pitchFamily="2" charset="-122"/>
                </a:endParaRPr>
              </a:p>
              <a:p>
                <a:pPr marL="0" indent="0" algn="l" defTabSz="371475">
                  <a:lnSpc>
                    <a:spcPct val="125000"/>
                  </a:lnSpc>
                  <a:defRPr/>
                </a:pPr>
                <a:endParaRPr lang="zh-CN" altLang="zh-CN" sz="1200" b="0" kern="0" dirty="0">
                  <a:solidFill>
                    <a:prstClr val="black"/>
                  </a:solidFill>
                  <a:latin typeface="宋体" panose="02010600030101010101" pitchFamily="2" charset="-122"/>
                </a:endParaRPr>
              </a:p>
            </p:txBody>
          </p:sp>
          <p:sp>
            <p:nvSpPr>
              <p:cNvPr id="20" name="Rectangle 4"/>
              <p:cNvSpPr>
                <a:spLocks noChangeArrowheads="1"/>
              </p:cNvSpPr>
              <p:nvPr/>
            </p:nvSpPr>
            <p:spPr bwMode="auto">
              <a:xfrm>
                <a:off x="6536" y="8485"/>
                <a:ext cx="7510" cy="441"/>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lvl1pPr marL="92075"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defTabSz="371475">
                  <a:defRPr/>
                </a:pPr>
                <a:r>
                  <a:rPr lang="zh-CN" altLang="en-US" sz="1600" kern="0" dirty="0">
                    <a:solidFill>
                      <a:schemeClr val="bg1"/>
                    </a:solidFill>
                    <a:latin typeface="宋体" panose="02010600030101010101" pitchFamily="2" charset="-122"/>
                    <a:sym typeface="华文细黑" panose="02010600040101010101" pitchFamily="2" charset="-122"/>
                  </a:rPr>
                  <a:t>社会职务</a:t>
                </a:r>
                <a:endParaRPr lang="zh-CN" altLang="en-US" sz="1600" kern="0" dirty="0">
                  <a:solidFill>
                    <a:schemeClr val="bg1"/>
                  </a:solidFill>
                  <a:latin typeface="宋体" panose="02010600030101010101" pitchFamily="2" charset="-122"/>
                </a:endParaRPr>
              </a:p>
            </p:txBody>
          </p:sp>
          <p:sp>
            <p:nvSpPr>
              <p:cNvPr id="23" name="Rectangle 16"/>
              <p:cNvSpPr txBox="1">
                <a:spLocks noChangeArrowheads="1"/>
              </p:cNvSpPr>
              <p:nvPr/>
            </p:nvSpPr>
            <p:spPr bwMode="auto">
              <a:xfrm>
                <a:off x="6548" y="8851"/>
                <a:ext cx="7637" cy="1810"/>
              </a:xfrm>
              <a:prstGeom prst="rect">
                <a:avLst/>
              </a:prstGeom>
              <a:noFill/>
            </p:spPr>
            <p:txBody>
              <a:bodyPr wrap="square" lIns="91440" tIns="45720" rIns="91440" bIns="45720" rtlCol="0" anchor="t">
                <a:spAutoFit/>
              </a:bodyPr>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lvl="0" indent="-171450" algn="l" defTabSz="0">
                  <a:lnSpc>
                    <a:spcPct val="125000"/>
                  </a:lnSpc>
                  <a:buClrTx/>
                  <a:buSzTx/>
                  <a:buChar char="•"/>
                  <a:defRPr/>
                </a:pPr>
                <a:r>
                  <a:rPr lang="en-US" altLang="zh-CN" sz="1100" b="0" kern="0" dirty="0">
                    <a:solidFill>
                      <a:srgbClr val="000000"/>
                    </a:solidFill>
                    <a:latin typeface="宋体" panose="02010600030101010101" pitchFamily="2" charset="-122"/>
                    <a:ea typeface="+mn-ea"/>
                    <a:sym typeface="+mn-ea"/>
                  </a:rPr>
                  <a:t>中国银行业协会特聘讲师、中国人民银行郑州培训学院特聘讲师、</a:t>
                </a:r>
                <a:r>
                  <a:rPr lang="zh-CN" altLang="en-US" sz="1100" b="0" kern="0" dirty="0">
                    <a:solidFill>
                      <a:srgbClr val="000000"/>
                    </a:solidFill>
                    <a:latin typeface="宋体" panose="02010600030101010101" pitchFamily="2" charset="-122"/>
                    <a:ea typeface="+mn-ea"/>
                    <a:sym typeface="+mn-ea"/>
                  </a:rPr>
                  <a:t>工信部特聘讲师、中国人寿保险职业学院特聘讲师、</a:t>
                </a:r>
                <a:r>
                  <a:rPr lang="en-US" altLang="zh-CN" sz="1100" b="0" kern="0" dirty="0">
                    <a:solidFill>
                      <a:srgbClr val="000000"/>
                    </a:solidFill>
                    <a:latin typeface="宋体" panose="02010600030101010101" pitchFamily="2" charset="-122"/>
                    <a:ea typeface="+mn-ea"/>
                    <a:sym typeface="+mn-ea"/>
                  </a:rPr>
                  <a:t>清华大学总裁班特聘讲师、</a:t>
                </a:r>
                <a:r>
                  <a:rPr lang="zh-CN" altLang="en-US" sz="1100" b="0" kern="0" dirty="0">
                    <a:solidFill>
                      <a:srgbClr val="000000"/>
                    </a:solidFill>
                    <a:latin typeface="宋体" panose="02010600030101010101" pitchFamily="2" charset="-122"/>
                    <a:ea typeface="+mn-ea"/>
                    <a:sym typeface="+mn-ea"/>
                  </a:rPr>
                  <a:t>北京大学银行数字化转型培训班特聘讲师、武汉</a:t>
                </a:r>
                <a:r>
                  <a:rPr lang="en-US" altLang="zh-CN" sz="1100" b="0" kern="0" dirty="0">
                    <a:solidFill>
                      <a:srgbClr val="000000"/>
                    </a:solidFill>
                    <a:latin typeface="宋体" panose="02010600030101010101" pitchFamily="2" charset="-122"/>
                    <a:ea typeface="+mn-ea"/>
                    <a:sym typeface="+mn-ea"/>
                  </a:rPr>
                  <a:t>大学总裁班特聘讲师、总裁网特聘专家、深圳市金融商会特聘专家、平安知鸟特聘讲师</a:t>
                </a:r>
                <a:r>
                  <a:rPr lang="zh-CN" altLang="en-US" sz="1100" b="0" kern="0" dirty="0">
                    <a:solidFill>
                      <a:srgbClr val="000000"/>
                    </a:solidFill>
                    <a:latin typeface="宋体" panose="02010600030101010101" pitchFamily="2" charset="-122"/>
                    <a:ea typeface="+mn-ea"/>
                    <a:sym typeface="+mn-ea"/>
                  </a:rPr>
                  <a:t>、盈天地金融数字化研究院名誉院长、数字化转型研究院院长、</a:t>
                </a:r>
                <a:r>
                  <a:rPr lang="en-US" altLang="zh-CN" sz="1100" b="0" kern="0" dirty="0">
                    <a:solidFill>
                      <a:srgbClr val="000000"/>
                    </a:solidFill>
                    <a:latin typeface="宋体" panose="02010600030101010101" pitchFamily="2" charset="-122"/>
                    <a:ea typeface="+mn-ea"/>
                    <a:sym typeface="+mn-ea"/>
                  </a:rPr>
                  <a:t>AI</a:t>
                </a:r>
                <a:r>
                  <a:rPr lang="zh-CN" altLang="en-US" sz="1100" b="0" kern="0" dirty="0">
                    <a:solidFill>
                      <a:srgbClr val="000000"/>
                    </a:solidFill>
                    <a:latin typeface="宋体" panose="02010600030101010101" pitchFamily="2" charset="-122"/>
                    <a:ea typeface="+mn-ea"/>
                    <a:sym typeface="+mn-ea"/>
                  </a:rPr>
                  <a:t>智能体研究院院长</a:t>
                </a:r>
                <a:endParaRPr lang="zh-CN" altLang="en-US" sz="1100" b="0" kern="0" dirty="0">
                  <a:solidFill>
                    <a:srgbClr val="000000"/>
                  </a:solidFill>
                  <a:latin typeface="宋体" panose="02010600030101010101" pitchFamily="2" charset="-122"/>
                  <a:ea typeface="+mn-ea"/>
                  <a:sym typeface="+mn-ea"/>
                </a:endParaRPr>
              </a:p>
            </p:txBody>
          </p:sp>
          <p:sp>
            <p:nvSpPr>
              <p:cNvPr id="3" name="Rectangle 9"/>
              <p:cNvSpPr>
                <a:spLocks noChangeArrowheads="1"/>
              </p:cNvSpPr>
              <p:nvPr/>
            </p:nvSpPr>
            <p:spPr bwMode="auto">
              <a:xfrm>
                <a:off x="14335" y="8162"/>
                <a:ext cx="4137" cy="613"/>
              </a:xfrm>
              <a:prstGeom prst="rect">
                <a:avLst/>
              </a:prstGeom>
              <a:solidFill>
                <a:srgbClr val="0070C0"/>
              </a:solidFill>
              <a:ln w="9525">
                <a:solidFill>
                  <a:srgbClr val="5B9AB4">
                    <a:lumMod val="40000"/>
                    <a:lumOff val="60000"/>
                  </a:srgbClr>
                </a:solidFill>
                <a:miter lim="800000"/>
              </a:ln>
            </p:spPr>
            <p:txBody>
              <a:bodyPr lIns="67425" tIns="0" rIns="0" bIns="0" anchor="ctr" anchorCtr="1"/>
              <a:p>
                <a:pPr algn="ctr" defTabSz="371475">
                  <a:defRPr/>
                </a:pPr>
                <a:r>
                  <a:rPr lang="zh-CN" altLang="de-DE" sz="1600" b="1" kern="0" dirty="0">
                    <a:solidFill>
                      <a:schemeClr val="bg1"/>
                    </a:solidFill>
                    <a:latin typeface="宋体" panose="02010600030101010101" pitchFamily="2" charset="-122"/>
                    <a:ea typeface="宋体" panose="02010600030101010101" pitchFamily="2" charset="-122"/>
                  </a:rPr>
                  <a:t>出版书籍</a:t>
                </a:r>
                <a:endParaRPr lang="zh-CN" altLang="de-DE" sz="1600" b="1" kern="0" dirty="0">
                  <a:solidFill>
                    <a:schemeClr val="bg1"/>
                  </a:solidFill>
                  <a:latin typeface="宋体" panose="02010600030101010101" pitchFamily="2" charset="-122"/>
                  <a:ea typeface="宋体" panose="02010600030101010101" pitchFamily="2" charset="-122"/>
                </a:endParaRPr>
              </a:p>
            </p:txBody>
          </p:sp>
          <p:sp>
            <p:nvSpPr>
              <p:cNvPr id="4" name="文本框 3"/>
              <p:cNvSpPr txBox="1"/>
              <p:nvPr/>
            </p:nvSpPr>
            <p:spPr>
              <a:xfrm>
                <a:off x="14366" y="8733"/>
                <a:ext cx="4131" cy="1961"/>
              </a:xfrm>
              <a:prstGeom prst="rect">
                <a:avLst/>
              </a:prstGeom>
              <a:noFill/>
            </p:spPr>
            <p:txBody>
              <a:bodyPr wrap="square" rtlCol="0" anchor="t">
                <a:spAutoFit/>
              </a:bodyPr>
              <a:p>
                <a:pPr marL="171450" indent="-171450" algn="l" defTabSz="0">
                  <a:lnSpc>
                    <a:spcPct val="125000"/>
                  </a:lnSpc>
                  <a:buFont typeface="Arial" panose="020B0604020202020204" pitchFamily="34" charset="0"/>
                  <a:buChar char="•"/>
                  <a:defRPr/>
                </a:pP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互联网金融</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新金融模式</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走出融资的误区</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每天五分钟、学会理财经济学</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玩转微信小店</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移动支付</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互联网金融路线图</a:t>
                </a:r>
                <a:r>
                  <a:rPr lang="en-US" altLang="zh-CN" sz="1200" kern="0" dirty="0">
                    <a:solidFill>
                      <a:srgbClr val="000000"/>
                    </a:solidFill>
                    <a:latin typeface="宋体" panose="02010600030101010101" pitchFamily="2" charset="-122"/>
                    <a:sym typeface="黑体" panose="02010609060101010101" pitchFamily="49" charset="-122"/>
                  </a:rPr>
                  <a:t>》</a:t>
                </a:r>
                <a:endParaRPr lang="en-US" altLang="zh-CN" sz="1200" kern="0" dirty="0">
                  <a:solidFill>
                    <a:srgbClr val="000000"/>
                  </a:solidFill>
                  <a:latin typeface="宋体" panose="02010600030101010101" pitchFamily="2" charset="-122"/>
                  <a:sym typeface="黑体" panose="02010609060101010101" pitchFamily="49" charset="-122"/>
                </a:endParaRPr>
              </a:p>
            </p:txBody>
          </p:sp>
          <p:sp>
            <p:nvSpPr>
              <p:cNvPr id="5" name="文本框 4"/>
              <p:cNvSpPr txBox="1"/>
              <p:nvPr/>
            </p:nvSpPr>
            <p:spPr>
              <a:xfrm>
                <a:off x="6606" y="6072"/>
                <a:ext cx="7455" cy="2245"/>
              </a:xfrm>
              <a:prstGeom prst="rect">
                <a:avLst/>
              </a:prstGeom>
              <a:noFill/>
            </p:spPr>
            <p:txBody>
              <a:bodyPr wrap="square" rtlCol="0" anchor="t">
                <a:noAutofit/>
              </a:bodyPr>
              <a:p>
                <a:pPr marL="171450" indent="-171450" algn="l" defTabSz="0">
                  <a:lnSpc>
                    <a:spcPct val="125000"/>
                  </a:lnSpc>
                  <a:buFont typeface="Arial" panose="020B0604020202020204" pitchFamily="34" charset="0"/>
                  <a:buChar char="•"/>
                  <a:defRPr/>
                </a:pPr>
                <a:r>
                  <a:rPr lang="en-US" altLang="zh-CN" sz="1100" kern="0" dirty="0">
                    <a:solidFill>
                      <a:srgbClr val="000000"/>
                    </a:solidFill>
                    <a:latin typeface="宋体" panose="02010600030101010101" pitchFamily="2" charset="-122"/>
                    <a:sym typeface="+mn-ea"/>
                  </a:rPr>
                  <a:t>2022</a:t>
                </a:r>
                <a:r>
                  <a:rPr lang="zh-CN" altLang="en-US" sz="1100" kern="0" dirty="0">
                    <a:solidFill>
                      <a:srgbClr val="000000"/>
                    </a:solidFill>
                    <a:latin typeface="宋体" panose="02010600030101010101" pitchFamily="2" charset="-122"/>
                    <a:sym typeface="+mn-ea"/>
                  </a:rPr>
                  <a:t>年度培训行业领军人物、</a:t>
                </a:r>
                <a:r>
                  <a:rPr lang="en-US" altLang="zh-CN" sz="1100" kern="0" dirty="0">
                    <a:solidFill>
                      <a:srgbClr val="000000"/>
                    </a:solidFill>
                    <a:latin typeface="宋体" panose="02010600030101010101" pitchFamily="2" charset="-122"/>
                    <a:sym typeface="+mn-ea"/>
                  </a:rPr>
                  <a:t>2021</a:t>
                </a:r>
                <a:r>
                  <a:rPr lang="zh-CN" altLang="en-US" sz="1100" kern="0" dirty="0">
                    <a:solidFill>
                      <a:srgbClr val="000000"/>
                    </a:solidFill>
                    <a:latin typeface="宋体" panose="02010600030101010101" pitchFamily="2" charset="-122"/>
                    <a:sym typeface="+mn-ea"/>
                  </a:rPr>
                  <a:t>年深圳市共享金融研究院客座教授；</a:t>
                </a:r>
                <a:r>
                  <a:rPr lang="en-US" altLang="zh-CN" sz="1100" kern="0" dirty="0">
                    <a:solidFill>
                      <a:srgbClr val="000000"/>
                    </a:solidFill>
                    <a:latin typeface="宋体" panose="02010600030101010101" pitchFamily="2" charset="-122"/>
                    <a:sym typeface="黑体" panose="02010609060101010101" pitchFamily="49" charset="-122"/>
                  </a:rPr>
                  <a:t>2020</a:t>
                </a:r>
                <a:r>
                  <a:rPr lang="zh-CN" altLang="en-US" sz="1100" kern="0" dirty="0">
                    <a:solidFill>
                      <a:srgbClr val="000000"/>
                    </a:solidFill>
                    <a:latin typeface="宋体" panose="02010600030101010101" pitchFamily="2" charset="-122"/>
                    <a:sym typeface="黑体" panose="02010609060101010101" pitchFamily="49" charset="-122"/>
                  </a:rPr>
                  <a:t>年中国管理技能专业十大名师；</a:t>
                </a:r>
                <a:r>
                  <a:rPr lang="en-US" altLang="zh-CN" sz="1100" kern="0" dirty="0">
                    <a:solidFill>
                      <a:srgbClr val="000000"/>
                    </a:solidFill>
                    <a:latin typeface="宋体" panose="02010600030101010101" pitchFamily="2" charset="-122"/>
                    <a:sym typeface="黑体" panose="02010609060101010101" pitchFamily="49" charset="-122"/>
                  </a:rPr>
                  <a:t>2017</a:t>
                </a:r>
                <a:r>
                  <a:rPr lang="zh-CN" altLang="en-US" sz="1100" kern="0" dirty="0">
                    <a:solidFill>
                      <a:srgbClr val="000000"/>
                    </a:solidFill>
                    <a:latin typeface="宋体" panose="02010600030101010101" pitchFamily="2" charset="-122"/>
                    <a:sym typeface="黑体" panose="02010609060101010101" pitchFamily="49" charset="-122"/>
                  </a:rPr>
                  <a:t>年</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互联网金融与商业银行转型</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获得中国企业培训十佳精品课程；</a:t>
                </a:r>
                <a:r>
                  <a:rPr lang="en-US" altLang="zh-CN" sz="1100" kern="0" dirty="0">
                    <a:solidFill>
                      <a:srgbClr val="000000"/>
                    </a:solidFill>
                    <a:latin typeface="宋体" panose="02010600030101010101" pitchFamily="2" charset="-122"/>
                    <a:sym typeface="黑体" panose="02010609060101010101" pitchFamily="49" charset="-122"/>
                  </a:rPr>
                  <a:t>2015</a:t>
                </a:r>
                <a:r>
                  <a:rPr lang="zh-CN" altLang="en-US" sz="1100" kern="0" dirty="0">
                    <a:solidFill>
                      <a:srgbClr val="000000"/>
                    </a:solidFill>
                    <a:latin typeface="宋体" panose="02010600030101010101" pitchFamily="2" charset="-122"/>
                    <a:sym typeface="黑体" panose="02010609060101010101" pitchFamily="49" charset="-122"/>
                  </a:rPr>
                  <a:t>年互联网</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专业中国十大最具价值培训师、中国百强讲师；</a:t>
                </a:r>
                <a:r>
                  <a:rPr lang="en-US" altLang="zh-CN" sz="1100" kern="0" dirty="0">
                    <a:solidFill>
                      <a:srgbClr val="000000"/>
                    </a:solidFill>
                    <a:latin typeface="宋体" panose="02010600030101010101" pitchFamily="2" charset="-122"/>
                    <a:sym typeface="黑体" panose="02010609060101010101" pitchFamily="49" charset="-122"/>
                  </a:rPr>
                  <a:t>2014</a:t>
                </a:r>
                <a:r>
                  <a:rPr lang="zh-CN" altLang="en-US" sz="1100" kern="0" dirty="0">
                    <a:solidFill>
                      <a:srgbClr val="000000"/>
                    </a:solidFill>
                    <a:latin typeface="宋体" panose="02010600030101010101" pitchFamily="2" charset="-122"/>
                    <a:sym typeface="黑体" panose="02010609060101010101" pitchFamily="49" charset="-122"/>
                  </a:rPr>
                  <a:t>年北大纵横管理咨询集团度优秀内训师；</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年企业战略专业中国十大培训专家；</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年最佳战略管理专家；</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年北大纵横管理咨询集团优秀内训师；</a:t>
                </a:r>
                <a:r>
                  <a:rPr lang="en-US" altLang="zh-CN" sz="1100" kern="0" dirty="0">
                    <a:solidFill>
                      <a:srgbClr val="000000"/>
                    </a:solidFill>
                    <a:latin typeface="宋体" panose="02010600030101010101" pitchFamily="2" charset="-122"/>
                    <a:sym typeface="黑体" panose="02010609060101010101" pitchFamily="49" charset="-122"/>
                  </a:rPr>
                  <a:t>2012</a:t>
                </a:r>
                <a:r>
                  <a:rPr lang="zh-CN" altLang="en-US" sz="1100" kern="0" dirty="0">
                    <a:solidFill>
                      <a:srgbClr val="000000"/>
                    </a:solidFill>
                    <a:latin typeface="宋体" panose="02010600030101010101" pitchFamily="2" charset="-122"/>
                    <a:sym typeface="黑体" panose="02010609060101010101" pitchFamily="49" charset="-122"/>
                  </a:rPr>
                  <a:t>年精益生产专业中国十大培训专家</a:t>
                </a:r>
                <a:endParaRPr lang="zh-CN" altLang="en-US" sz="1100" kern="0" dirty="0">
                  <a:solidFill>
                    <a:srgbClr val="000000"/>
                  </a:solidFill>
                  <a:latin typeface="宋体" panose="02010600030101010101" pitchFamily="2" charset="-122"/>
                  <a:sym typeface="黑体" panose="02010609060101010101" pitchFamily="49" charset="-122"/>
                </a:endParaRPr>
              </a:p>
            </p:txBody>
          </p:sp>
          <p:sp>
            <p:nvSpPr>
              <p:cNvPr id="7" name="Rectangle 4"/>
              <p:cNvSpPr>
                <a:spLocks noChangeArrowheads="1"/>
              </p:cNvSpPr>
              <p:nvPr/>
            </p:nvSpPr>
            <p:spPr bwMode="auto">
              <a:xfrm>
                <a:off x="6554" y="5680"/>
                <a:ext cx="7538" cy="426"/>
              </a:xfrm>
              <a:prstGeom prst="rect">
                <a:avLst/>
              </a:prstGeom>
              <a:solidFill>
                <a:srgbClr val="0070C0"/>
              </a:solidFill>
              <a:ln w="9525">
                <a:solidFill>
                  <a:srgbClr val="5B9AB4">
                    <a:lumMod val="40000"/>
                    <a:lumOff val="60000"/>
                  </a:srgbClr>
                </a:solidFill>
                <a:miter lim="800000"/>
              </a:ln>
            </p:spPr>
            <p:txBody>
              <a:bodyPr lIns="67425" tIns="0" rIns="0" bIns="0" anchor="ctr" anchorCtr="1"/>
              <a:p>
                <a:pPr algn="ctr" defTabSz="371475">
                  <a:defRPr/>
                </a:pPr>
                <a:r>
                  <a:rPr lang="zh-CN" altLang="en-US" sz="1600" b="1" kern="0" dirty="0">
                    <a:solidFill>
                      <a:schemeClr val="bg1"/>
                    </a:solidFill>
                    <a:latin typeface="宋体" panose="02010600030101010101" pitchFamily="2" charset="-122"/>
                    <a:ea typeface="宋体" panose="02010600030101010101" pitchFamily="2" charset="-122"/>
                  </a:rPr>
                  <a:t>获得荣誉</a:t>
                </a:r>
                <a:endParaRPr lang="zh-CN" altLang="en-US" sz="1600" b="1" kern="0" dirty="0">
                  <a:solidFill>
                    <a:schemeClr val="bg1"/>
                  </a:solidFill>
                  <a:latin typeface="宋体" panose="02010600030101010101" pitchFamily="2" charset="-122"/>
                  <a:ea typeface="宋体" panose="02010600030101010101" pitchFamily="2" charset="-122"/>
                </a:endParaRPr>
              </a:p>
            </p:txBody>
          </p:sp>
          <p:sp>
            <p:nvSpPr>
              <p:cNvPr id="100" name="文本框 99"/>
              <p:cNvSpPr txBox="1"/>
              <p:nvPr/>
            </p:nvSpPr>
            <p:spPr>
              <a:xfrm>
                <a:off x="821" y="1647"/>
                <a:ext cx="17476" cy="1016"/>
              </a:xfrm>
              <a:prstGeom prst="rect">
                <a:avLst/>
              </a:prstGeom>
              <a:noFill/>
              <a:ln w="9525">
                <a:noFill/>
              </a:ln>
            </p:spPr>
            <p:txBody>
              <a:bodyPr wrap="square">
                <a:spAutoFit/>
              </a:bodyPr>
              <a:p>
                <a:pPr indent="0"/>
                <a:r>
                  <a:rPr lang="en-US" altLang="zh-CN" sz="1200" b="1">
                    <a:solidFill>
                      <a:srgbClr val="FF0000"/>
                    </a:solidFill>
                    <a:latin typeface="Calibri" panose="020F0502020204030204" charset="0"/>
                    <a:ea typeface="宋体" panose="02010600030101010101" pitchFamily="2" charset="-122"/>
                  </a:rPr>
                  <a:t>        在数字化转型领域，</a:t>
                </a:r>
                <a:r>
                  <a:rPr lang="zh-CN" altLang="en-US" sz="1200" b="1">
                    <a:solidFill>
                      <a:srgbClr val="FF0000"/>
                    </a:solidFill>
                    <a:latin typeface="Calibri" panose="020F0502020204030204" charset="0"/>
                    <a:ea typeface="宋体" panose="02010600030101010101" pitchFamily="2" charset="-122"/>
                  </a:rPr>
                  <a:t>坚鹏导师拥有</a:t>
                </a:r>
                <a:r>
                  <a:rPr lang="en-US" altLang="zh-CN" sz="1200" b="1">
                    <a:solidFill>
                      <a:srgbClr val="FF0000"/>
                    </a:solidFill>
                    <a:latin typeface="Calibri" panose="020F0502020204030204" charset="0"/>
                    <a:ea typeface="宋体" panose="02010600030101010101" pitchFamily="2" charset="-122"/>
                  </a:rPr>
                  <a:t>5</a:t>
                </a:r>
                <a:r>
                  <a:rPr lang="zh-CN" altLang="en-US" sz="1200" b="1">
                    <a:solidFill>
                      <a:srgbClr val="FF0000"/>
                    </a:solidFill>
                    <a:latin typeface="Calibri" panose="020F0502020204030204" charset="0"/>
                    <a:ea typeface="宋体" panose="02010600030101010101" pitchFamily="2" charset="-122"/>
                  </a:rPr>
                  <a:t>项第一！</a:t>
                </a:r>
                <a:r>
                  <a:rPr lang="en-US" altLang="zh-CN" sz="1200" b="1">
                    <a:solidFill>
                      <a:srgbClr val="FF0000"/>
                    </a:solidFill>
                    <a:latin typeface="Calibri" panose="020F0502020204030204" charset="0"/>
                    <a:ea typeface="宋体" panose="02010600030101010101" pitchFamily="2" charset="-122"/>
                  </a:rPr>
                  <a:t>全网粉丝第一、原创文章最多、培训视频最多、培训课程最多、培训大纲最多。</a:t>
                </a:r>
                <a:r>
                  <a:rPr lang="zh-CN" sz="1200" b="1">
                    <a:solidFill>
                      <a:schemeClr val="tx1"/>
                    </a:solidFill>
                    <a:latin typeface="Calibri" panose="020F0502020204030204" charset="0"/>
                    <a:ea typeface="宋体" panose="02010600030101010101" pitchFamily="2" charset="-122"/>
                  </a:rPr>
                  <a:t>坚持知行果合一、赋能数字化转型！利用</a:t>
                </a:r>
                <a:r>
                  <a:rPr lang="en-US" altLang="zh-CN" sz="1200" b="1">
                    <a:solidFill>
                      <a:schemeClr val="tx1"/>
                    </a:solidFill>
                    <a:latin typeface="Calibri" panose="020F0502020204030204" charset="0"/>
                    <a:ea typeface="宋体" panose="02010600030101010101" pitchFamily="2" charset="-122"/>
                  </a:rPr>
                  <a:t>AI</a:t>
                </a:r>
                <a:r>
                  <a:rPr lang="zh-CN" altLang="en-US" sz="1200" b="1">
                    <a:solidFill>
                      <a:schemeClr val="tx1"/>
                    </a:solidFill>
                    <a:latin typeface="Calibri" panose="020F0502020204030204" charset="0"/>
                    <a:ea typeface="宋体" panose="02010600030101010101" pitchFamily="2" charset="-122"/>
                  </a:rPr>
                  <a:t>，重塑未来！</a:t>
                </a:r>
                <a:r>
                  <a:rPr lang="zh-CN" sz="1200" b="1">
                    <a:solidFill>
                      <a:schemeClr val="tx1"/>
                    </a:solidFill>
                    <a:latin typeface="Calibri" panose="020F0502020204030204" charset="0"/>
                    <a:ea typeface="宋体" panose="02010600030101010101" pitchFamily="2" charset="-122"/>
                  </a:rPr>
                  <a:t>实施一体两翼战略，以服务金融机构为主体，以服务政府与企业为两翼，连接金融、产业与企业，提供研究、培训、咨询、软件及辅导五位一体解决方案，</a:t>
                </a:r>
                <a:r>
                  <a:rPr lang="zh-CN" altLang="en-US"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先后服务</a:t>
                </a:r>
                <a:r>
                  <a:rPr lang="en-US" altLang="zh-CN"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500</a:t>
                </a:r>
                <a:r>
                  <a:rPr lang="zh-CN" altLang="en-US"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多家市值万亿级、千亿级、百亿级银行及中大型企业，</a:t>
                </a:r>
                <a:r>
                  <a:rPr lang="zh-CN" sz="1200" b="1">
                    <a:solidFill>
                      <a:schemeClr val="tx1"/>
                    </a:solidFill>
                    <a:latin typeface="Calibri" panose="020F0502020204030204" charset="0"/>
                    <a:ea typeface="宋体" panose="02010600030101010101" pitchFamily="2" charset="-122"/>
                  </a:rPr>
                  <a:t>帮助客户创建平台、创造价值、创新引领！</a:t>
                </a:r>
                <a:endParaRPr lang="zh-CN" altLang="en-US" sz="1200" b="1">
                  <a:solidFill>
                    <a:schemeClr val="tx1"/>
                  </a:solidFill>
                  <a:latin typeface="Calibri" panose="020F0502020204030204" charset="0"/>
                  <a:ea typeface="宋体" panose="02010600030101010101" pitchFamily="2" charset="-122"/>
                </a:endParaRPr>
              </a:p>
            </p:txBody>
          </p:sp>
          <p:pic>
            <p:nvPicPr>
              <p:cNvPr id="6" name="图片 5"/>
              <p:cNvPicPr>
                <a:picLocks noChangeAspect="1"/>
              </p:cNvPicPr>
              <p:nvPr>
                <p:custDataLst>
                  <p:tags r:id="rId1"/>
                </p:custDataLst>
              </p:nvPr>
            </p:nvPicPr>
            <p:blipFill>
              <a:blip r:embed="rId2"/>
              <a:stretch>
                <a:fillRect/>
              </a:stretch>
            </p:blipFill>
            <p:spPr>
              <a:xfrm>
                <a:off x="1956" y="2599"/>
                <a:ext cx="2580" cy="3174"/>
              </a:xfrm>
              <a:prstGeom prst="rect">
                <a:avLst/>
              </a:prstGeom>
            </p:spPr>
          </p:pic>
        </p:grpSp>
        <p:sp>
          <p:nvSpPr>
            <p:cNvPr id="12" name="矩形 23"/>
            <p:cNvSpPr>
              <a:spLocks noChangeArrowheads="1"/>
            </p:cNvSpPr>
            <p:nvPr/>
          </p:nvSpPr>
          <p:spPr bwMode="auto">
            <a:xfrm>
              <a:off x="6456" y="3125"/>
              <a:ext cx="7791" cy="1990"/>
            </a:xfrm>
            <a:prstGeom prst="rect">
              <a:avLst/>
            </a:prstGeom>
            <a:noFill/>
            <a:ln>
              <a:noFill/>
            </a:ln>
          </p:spPr>
          <p:txBody>
            <a:bodyPr/>
            <a:lstStyle>
              <a:lvl1pPr marL="2857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indent="-171450" algn="l" defTabSz="0">
                <a:lnSpc>
                  <a:spcPct val="125000"/>
                </a:lnSpc>
                <a:buFont typeface="Arial" panose="020B0604020202020204" pitchFamily="34" charset="0"/>
                <a:buChar char="•"/>
                <a:defRPr/>
              </a:pPr>
              <a:r>
                <a:rPr lang="zh-CN" altLang="en-US" sz="1000" b="0" kern="0" dirty="0">
                  <a:solidFill>
                    <a:srgbClr val="000000"/>
                  </a:solidFill>
                  <a:latin typeface="宋体" panose="02010600030101010101" pitchFamily="2" charset="-122"/>
                  <a:sym typeface="黑体" panose="02010609060101010101" pitchFamily="49" charset="-122"/>
                </a:rPr>
                <a:t>先后担任：</a:t>
              </a:r>
              <a:r>
                <a:rPr lang="zh-CN" altLang="en-US" sz="1000" b="0" kern="0" dirty="0">
                  <a:solidFill>
                    <a:srgbClr val="000000"/>
                  </a:solidFill>
                  <a:latin typeface="宋体" panose="02010600030101010101" pitchFamily="2" charset="-122"/>
                  <a:sym typeface="黑体" panose="02010609060101010101" pitchFamily="49" charset="-122"/>
                </a:rPr>
                <a:t>研发工程师、中大型企业部门经理、副总经理、总经理，北大纵横管理咨询集团深圳运营中心总经理、金融行业中心总经理、高级合伙人，和君集团业务合伙人、深圳华夏易道管理咨询公司首席顾问、深圳知行学教育科技公司董事长、</a:t>
              </a:r>
              <a:r>
                <a:rPr lang="zh-CN" altLang="en-US" sz="1000" b="0" kern="0" dirty="0">
                  <a:latin typeface="宋体" panose="02010600030101010101" pitchFamily="2" charset="-122"/>
                  <a:sym typeface="黑体" panose="02010609060101010101" pitchFamily="49" charset="-122"/>
                </a:rPr>
                <a:t>数字化转型传习社创始人、</a:t>
              </a:r>
              <a:r>
                <a:rPr lang="zh-CN" altLang="en-US" sz="1000" b="0" kern="0" dirty="0">
                  <a:solidFill>
                    <a:srgbClr val="000000"/>
                  </a:solidFill>
                  <a:latin typeface="宋体" panose="02010600030101010101" pitchFamily="2" charset="-122"/>
                  <a:sym typeface="黑体" panose="02010609060101010101" pitchFamily="49" charset="-122"/>
                </a:rPr>
                <a:t>数字化转型大讲堂创办人、</a:t>
              </a:r>
              <a:r>
                <a:rPr lang="en-US" altLang="zh-CN" sz="1000" b="0" kern="0" dirty="0">
                  <a:latin typeface="宋体" panose="02010600030101010101" pitchFamily="2" charset="-122"/>
                  <a:sym typeface="黑体" panose="02010609060101010101" pitchFamily="49" charset="-122"/>
                </a:rPr>
                <a:t>AI</a:t>
              </a:r>
              <a:r>
                <a:rPr lang="zh-CN" altLang="en-US" sz="1000" b="0" kern="0" dirty="0">
                  <a:latin typeface="宋体" panose="02010600030101010101" pitchFamily="2" charset="-122"/>
                  <a:sym typeface="黑体" panose="02010609060101010101" pitchFamily="49" charset="-122"/>
                </a:rPr>
                <a:t>智能体大讲堂创办人</a:t>
              </a:r>
              <a:endParaRPr lang="zh-CN" altLang="en-US" sz="1000" b="0" kern="0" dirty="0">
                <a:latin typeface="宋体" panose="02010600030101010101" pitchFamily="2" charset="-122"/>
                <a:sym typeface="黑体" panose="02010609060101010101" pitchFamily="49" charset="-122"/>
              </a:endParaRPr>
            </a:p>
            <a:p>
              <a:pPr marL="171450" indent="-171450" algn="l" defTabSz="0">
                <a:lnSpc>
                  <a:spcPct val="125000"/>
                </a:lnSpc>
                <a:buFont typeface="Arial" panose="020B0604020202020204" pitchFamily="34" charset="0"/>
                <a:buChar char="•"/>
                <a:defRPr/>
              </a:pPr>
              <a:r>
                <a:rPr lang="zh-CN" altLang="en-US" sz="1000" b="0" kern="0" dirty="0">
                  <a:solidFill>
                    <a:srgbClr val="000000"/>
                  </a:solidFill>
                  <a:latin typeface="宋体" panose="02010600030101010101" pitchFamily="2" charset="-122"/>
                  <a:sym typeface="黑体" panose="02010609060101010101" pitchFamily="49" charset="-122"/>
                </a:rPr>
                <a:t>从事咨询培训行业十余年，深度融合中西管理方法与哲学智慧，原创</a:t>
              </a:r>
              <a:r>
                <a:rPr lang="en-US" altLang="zh-CN" sz="1000" b="0" kern="0" dirty="0">
                  <a:solidFill>
                    <a:srgbClr val="000000"/>
                  </a:solidFill>
                  <a:latin typeface="宋体" panose="02010600030101010101" pitchFamily="2" charset="-122"/>
                  <a:sym typeface="黑体" panose="02010609060101010101" pitchFamily="49" charset="-122"/>
                </a:rPr>
                <a:t>BLM</a:t>
              </a:r>
              <a:r>
                <a:rPr lang="zh-CN" altLang="en-US" sz="1000" b="0" kern="0" dirty="0">
                  <a:solidFill>
                    <a:srgbClr val="000000"/>
                  </a:solidFill>
                  <a:latin typeface="宋体" panose="02010600030101010101" pitchFamily="2" charset="-122"/>
                  <a:sym typeface="黑体" panose="02010609060101010101" pitchFamily="49" charset="-122"/>
                </a:rPr>
                <a:t>银行数字化转型模型、</a:t>
              </a:r>
              <a:r>
                <a:rPr lang="zh-CN" altLang="en-US" sz="1000" b="0" kern="0" dirty="0">
                  <a:solidFill>
                    <a:srgbClr val="000000"/>
                  </a:solidFill>
                  <a:latin typeface="宋体" panose="02010600030101010101" pitchFamily="2" charset="-122"/>
                  <a:sym typeface="+mn-ea"/>
                </a:rPr>
                <a:t>知行果时（</a:t>
              </a:r>
              <a:r>
                <a:rPr lang="en-US" altLang="zh-CN" sz="1000" b="0" kern="0" dirty="0">
                  <a:solidFill>
                    <a:srgbClr val="000000"/>
                  </a:solidFill>
                  <a:latin typeface="宋体" panose="02010600030101010101" pitchFamily="2" charset="-122"/>
                  <a:sym typeface="+mn-ea"/>
                </a:rPr>
                <a:t>KART</a:t>
              </a:r>
              <a:r>
                <a:rPr lang="zh-CN" altLang="en-US" sz="1000" b="0" kern="0" dirty="0">
                  <a:solidFill>
                    <a:srgbClr val="000000"/>
                  </a:solidFill>
                  <a:latin typeface="宋体" panose="02010600030101010101" pitchFamily="2" charset="-122"/>
                  <a:sym typeface="+mn-ea"/>
                </a:rPr>
                <a:t>）数字化转型方法论、</a:t>
              </a:r>
              <a:r>
                <a:rPr lang="en-US" altLang="zh-CN" sz="1000" b="0" kern="0" dirty="0">
                  <a:solidFill>
                    <a:srgbClr val="000000"/>
                  </a:solidFill>
                  <a:latin typeface="宋体" panose="02010600030101010101" pitchFamily="2" charset="-122"/>
                  <a:sym typeface="黑体" panose="02010609060101010101" pitchFamily="49" charset="-122"/>
                </a:rPr>
                <a:t>TCC</a:t>
              </a:r>
              <a:r>
                <a:rPr lang="zh-CN" altLang="en-US" sz="1000" b="0" kern="0" dirty="0">
                  <a:solidFill>
                    <a:srgbClr val="000000"/>
                  </a:solidFill>
                  <a:latin typeface="宋体" panose="02010600030101010101" pitchFamily="2" charset="-122"/>
                  <a:sym typeface="黑体" panose="02010609060101010101" pitchFamily="49" charset="-122"/>
                </a:rPr>
                <a:t>战略落地系统、“三定法</a:t>
              </a:r>
              <a:r>
                <a:rPr lang="en-US" altLang="zh-CN" sz="1000" b="0" kern="0" dirty="0">
                  <a:solidFill>
                    <a:srgbClr val="000000"/>
                  </a:solidFill>
                  <a:latin typeface="宋体" panose="02010600030101010101" pitchFamily="2" charset="-122"/>
                  <a:sym typeface="黑体" panose="02010609060101010101" pitchFamily="49" charset="-122"/>
                </a:rPr>
                <a:t>”</a:t>
              </a:r>
              <a:r>
                <a:rPr lang="zh-CN" altLang="en-US" sz="1000" b="0" kern="0" dirty="0">
                  <a:solidFill>
                    <a:srgbClr val="000000"/>
                  </a:solidFill>
                  <a:latin typeface="宋体" panose="02010600030101010101" pitchFamily="2" charset="-122"/>
                  <a:sym typeface="黑体" panose="02010609060101010101" pitchFamily="49" charset="-122"/>
                </a:rPr>
                <a:t>股权激励模型、</a:t>
              </a:r>
              <a:r>
                <a:rPr lang="en-US" altLang="zh-CN" sz="1000" b="0" kern="0" dirty="0">
                  <a:solidFill>
                    <a:srgbClr val="000000"/>
                  </a:solidFill>
                  <a:latin typeface="宋体" panose="02010600030101010101" pitchFamily="2" charset="-122"/>
                  <a:sym typeface="黑体" panose="02010609060101010101" pitchFamily="49" charset="-122"/>
                </a:rPr>
                <a:t>“263”</a:t>
              </a:r>
              <a:r>
                <a:rPr lang="zh-CN" altLang="en-US" sz="1000" b="0" kern="0" dirty="0">
                  <a:solidFill>
                    <a:srgbClr val="000000"/>
                  </a:solidFill>
                  <a:latin typeface="宋体" panose="02010600030101010101" pitchFamily="2" charset="-122"/>
                  <a:sym typeface="黑体" panose="02010609060101010101" pitchFamily="49" charset="-122"/>
                </a:rPr>
                <a:t>企业转型升级模型、“三层六方”产业转型升级模型、</a:t>
              </a:r>
              <a:r>
                <a:rPr lang="en-US" altLang="zh-CN" sz="1000" b="0" kern="0" dirty="0">
                  <a:solidFill>
                    <a:srgbClr val="000000"/>
                  </a:solidFill>
                  <a:latin typeface="宋体" panose="02010600030101010101" pitchFamily="2" charset="-122"/>
                  <a:sym typeface="黑体" panose="02010609060101010101" pitchFamily="49" charset="-122"/>
                </a:rPr>
                <a:t>TCC</a:t>
              </a:r>
              <a:r>
                <a:rPr lang="zh-CN" altLang="en-US" sz="1000" b="0" kern="0" dirty="0">
                  <a:solidFill>
                    <a:srgbClr val="000000"/>
                  </a:solidFill>
                  <a:latin typeface="宋体" panose="02010600030101010101" pitchFamily="2" charset="-122"/>
                  <a:sym typeface="黑体" panose="02010609060101010101" pitchFamily="49" charset="-122"/>
                </a:rPr>
                <a:t>业绩倍增微咨询方法论、</a:t>
              </a:r>
              <a:r>
                <a:rPr lang="zh-CN" altLang="en-US" sz="1000" b="0" kern="0" dirty="0">
                  <a:solidFill>
                    <a:srgbClr val="000000"/>
                  </a:solidFill>
                  <a:latin typeface="宋体" panose="02010600030101010101" pitchFamily="2" charset="-122"/>
                  <a:sym typeface="+mn-ea"/>
                </a:rPr>
                <a:t>知行果合一方法论</a:t>
              </a:r>
              <a:r>
                <a:rPr lang="zh-CN" altLang="en-US" sz="1000" b="0" kern="0" dirty="0">
                  <a:solidFill>
                    <a:schemeClr val="tx1"/>
                  </a:solidFill>
                  <a:latin typeface="宋体" panose="02010600030101010101" pitchFamily="2" charset="-122"/>
                  <a:sym typeface="+mn-ea"/>
                </a:rPr>
                <a:t>、AI智能体RTCSC应用方法论</a:t>
              </a:r>
              <a:endParaRPr lang="zh-CN" altLang="en-US" sz="1000" b="0" kern="0" dirty="0">
                <a:solidFill>
                  <a:schemeClr val="tx1"/>
                </a:solidFill>
                <a:latin typeface="宋体" panose="02010600030101010101" pitchFamily="2" charset="-122"/>
                <a:sym typeface="+mn-ea"/>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nvSpPr>
        <p:spPr>
          <a:xfrm>
            <a:off x="678815" y="464185"/>
            <a:ext cx="11257280" cy="424180"/>
          </a:xfrm>
          <a:prstGeom prst="rect">
            <a:avLst/>
          </a:prstGeom>
        </p:spPr>
        <p:txBody>
          <a:bodyPr vert="horz" wrap="square" lIns="91440" tIns="45720" rIns="91440" bIns="45720" rtlCol="0" anchor="b" anchorCtr="0"/>
          <a:lstStyle>
            <a:lvl1pPr algn="l" rtl="0" eaLnBrk="0" fontAlgn="base" hangingPunct="0">
              <a:lnSpc>
                <a:spcPct val="90000"/>
              </a:lnSpc>
              <a:spcBef>
                <a:spcPct val="0"/>
              </a:spcBef>
              <a:spcAft>
                <a:spcPct val="0"/>
              </a:spcAft>
              <a:defRPr sz="2000" b="1" kern="1200">
                <a:solidFill>
                  <a:schemeClr val="tx1"/>
                </a:solidFill>
                <a:latin typeface="楷体" panose="02010609060101010101" pitchFamily="49" charset="-122"/>
                <a:ea typeface="楷体" panose="02010609060101010101" pitchFamily="49" charset="-122"/>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lvl="0" indent="-228600" algn="l" eaLnBrk="1" fontAlgn="auto" hangingPunct="1">
              <a:lnSpc>
                <a:spcPct val="100000"/>
              </a:lnSpc>
              <a:buClrTx/>
              <a:buSzTx/>
              <a:buFontTx/>
            </a:pPr>
            <a:r>
              <a:rPr lang="zh-CN" altLang="en-US" smtClean="0">
                <a:latin typeface="微软雅黑" panose="020B0503020204020204" pitchFamily="34" charset="-122"/>
                <a:ea typeface="微软雅黑" panose="020B0503020204020204" pitchFamily="34" charset="-122"/>
                <a:sym typeface="+mn-ea"/>
              </a:rPr>
              <a:t>数字化转型导师坚鹏四</a:t>
            </a:r>
            <a:r>
              <a:rPr lang="zh-CN" altLang="en-US" smtClean="0">
                <a:latin typeface="微软雅黑" panose="020B0503020204020204" pitchFamily="34" charset="-122"/>
                <a:ea typeface="微软雅黑" panose="020B0503020204020204" pitchFamily="34" charset="-122"/>
                <a:sym typeface="Arial" panose="020B0604020202020204" pitchFamily="34" charset="0"/>
              </a:rPr>
              <a:t>大战略定位：努力成为</a:t>
            </a:r>
            <a:r>
              <a:rPr lang="zh-CN" altLang="en-US" smtClean="0">
                <a:latin typeface="微软雅黑" panose="020B0503020204020204" pitchFamily="34" charset="-122"/>
                <a:ea typeface="微软雅黑" panose="020B0503020204020204" pitchFamily="34" charset="-122"/>
                <a:sym typeface="+mn-ea"/>
              </a:rPr>
              <a:t>数字化转型战略引领者、数字化转型价值塑造者、</a:t>
            </a:r>
            <a:r>
              <a:rPr lang="en-US" altLang="zh-CN" smtClean="0">
                <a:latin typeface="微软雅黑" panose="020B0503020204020204" pitchFamily="34" charset="-122"/>
                <a:ea typeface="微软雅黑" panose="020B0503020204020204" pitchFamily="34" charset="-122"/>
                <a:sym typeface="+mn-ea"/>
              </a:rPr>
              <a:t>AI</a:t>
            </a:r>
            <a:r>
              <a:rPr lang="zh-CN" altLang="en-US" smtClean="0">
                <a:latin typeface="微软雅黑" panose="020B0503020204020204" pitchFamily="34" charset="-122"/>
                <a:ea typeface="微软雅黑" panose="020B0503020204020204" pitchFamily="34" charset="-122"/>
                <a:sym typeface="+mn-ea"/>
              </a:rPr>
              <a:t>智能体解决</a:t>
            </a:r>
            <a:r>
              <a:rPr lang="zh-CN" altLang="en-US" smtClean="0">
                <a:latin typeface="微软雅黑" panose="020B0503020204020204" pitchFamily="34" charset="-122"/>
                <a:ea typeface="微软雅黑" panose="020B0503020204020204" pitchFamily="34" charset="-122"/>
                <a:sym typeface="+mn-ea"/>
              </a:rPr>
              <a:t>方案赋能者、</a:t>
            </a:r>
            <a:r>
              <a:rPr lang="en-US" altLang="zh-CN" smtClean="0">
                <a:latin typeface="微软雅黑" panose="020B0503020204020204" pitchFamily="34" charset="-122"/>
                <a:ea typeface="微软雅黑" panose="020B0503020204020204" pitchFamily="34" charset="-122"/>
                <a:sym typeface="+mn-ea"/>
              </a:rPr>
              <a:t>AI</a:t>
            </a:r>
            <a:r>
              <a:rPr lang="zh-CN" altLang="en-US" smtClean="0">
                <a:latin typeface="微软雅黑" panose="020B0503020204020204" pitchFamily="34" charset="-122"/>
                <a:ea typeface="微软雅黑" panose="020B0503020204020204" pitchFamily="34" charset="-122"/>
                <a:sym typeface="+mn-ea"/>
              </a:rPr>
              <a:t>智能体创新应用推动者，帮助客户成为数字化转型先知先行者</a:t>
            </a:r>
            <a:endParaRPr lang="zh-CN" altLang="en-US" smtClean="0">
              <a:latin typeface="微软雅黑" panose="020B0503020204020204" pitchFamily="34" charset="-122"/>
              <a:ea typeface="微软雅黑" panose="020B0503020204020204" pitchFamily="34" charset="-122"/>
              <a:sym typeface="+mn-ea"/>
            </a:endParaRPr>
          </a:p>
        </p:txBody>
      </p:sp>
      <p:sp>
        <p:nvSpPr>
          <p:cNvPr id="10" name="文本框 9"/>
          <p:cNvSpPr txBox="1"/>
          <p:nvPr>
            <p:custDataLst>
              <p:tags r:id="rId1"/>
            </p:custDataLst>
          </p:nvPr>
        </p:nvSpPr>
        <p:spPr>
          <a:xfrm>
            <a:off x="8084820" y="4093845"/>
            <a:ext cx="3686175" cy="539750"/>
          </a:xfrm>
          <a:prstGeom prst="rect">
            <a:avLst/>
          </a:prstGeom>
          <a:noFill/>
        </p:spPr>
        <p:txBody>
          <a:bodyPr wrap="square" rtlCol="0"/>
          <a:lstStyle/>
          <a:p>
            <a:pPr algn="l">
              <a:lnSpc>
                <a:spcPct val="140000"/>
              </a:lnSpc>
            </a:pPr>
            <a:r>
              <a:rPr lang="en-US" altLang="zh-CN" sz="2400" b="1" dirty="0">
                <a:solidFill>
                  <a:srgbClr val="FF0000"/>
                </a:solidFill>
                <a:latin typeface="楷体" panose="02010609060101010101" pitchFamily="49" charset="-122"/>
                <a:ea typeface="楷体" panose="02010609060101010101" pitchFamily="49" charset="-122"/>
                <a:sym typeface="+mn-ea"/>
              </a:rPr>
              <a:t>AI</a:t>
            </a:r>
            <a:r>
              <a:rPr lang="zh-CN" altLang="en-US" sz="2400" b="1" dirty="0">
                <a:solidFill>
                  <a:srgbClr val="FF0000"/>
                </a:solidFill>
                <a:latin typeface="楷体" panose="02010609060101010101" pitchFamily="49" charset="-122"/>
                <a:ea typeface="楷体" panose="02010609060101010101" pitchFamily="49" charset="-122"/>
                <a:sym typeface="+mn-ea"/>
              </a:rPr>
              <a:t>智能体解决方案赋能者</a:t>
            </a:r>
            <a:endParaRPr lang="zh-CN" altLang="en-US" sz="2400" b="1" dirty="0">
              <a:solidFill>
                <a:srgbClr val="FF0000"/>
              </a:solidFill>
              <a:latin typeface="楷体" panose="02010609060101010101" pitchFamily="49" charset="-122"/>
              <a:ea typeface="楷体" panose="02010609060101010101" pitchFamily="49" charset="-122"/>
            </a:endParaRPr>
          </a:p>
          <a:p>
            <a:pPr algn="l">
              <a:lnSpc>
                <a:spcPct val="140000"/>
              </a:lnSpc>
            </a:pPr>
            <a:endParaRPr lang="zh-CN" altLang="en-US" sz="2400" b="1" spc="300" dirty="0">
              <a:solidFill>
                <a:srgbClr val="FF0000"/>
              </a:solidFill>
              <a:latin typeface="楷体" panose="02010609060101010101" pitchFamily="49" charset="-122"/>
              <a:ea typeface="楷体" panose="02010609060101010101" pitchFamily="49" charset="-122"/>
              <a:cs typeface="+mn-ea"/>
            </a:endParaRPr>
          </a:p>
        </p:txBody>
      </p:sp>
      <p:sp>
        <p:nvSpPr>
          <p:cNvPr id="45" name="文本框 44"/>
          <p:cNvSpPr txBox="1"/>
          <p:nvPr>
            <p:custDataLst>
              <p:tags r:id="rId2"/>
            </p:custDataLst>
          </p:nvPr>
        </p:nvSpPr>
        <p:spPr>
          <a:xfrm>
            <a:off x="494030" y="1137920"/>
            <a:ext cx="3469640" cy="539750"/>
          </a:xfrm>
          <a:prstGeom prst="rect">
            <a:avLst/>
          </a:prstGeom>
          <a:noFill/>
        </p:spPr>
        <p:txBody>
          <a:bodyPr wrap="square" rtlCol="0">
            <a:noAutofit/>
          </a:bodyPr>
          <a:lstStyle/>
          <a:p>
            <a:pPr lvl="0" algn="l">
              <a:lnSpc>
                <a:spcPct val="140000"/>
              </a:lnSpc>
              <a:buClrTx/>
              <a:buSzTx/>
              <a:buFontTx/>
            </a:pPr>
            <a:r>
              <a:rPr lang="zh-CN" altLang="en-US" sz="2400" b="1" dirty="0">
                <a:solidFill>
                  <a:srgbClr val="FF0000"/>
                </a:solidFill>
                <a:latin typeface="楷体" panose="02010609060101010101" pitchFamily="49" charset="-122"/>
                <a:ea typeface="楷体" panose="02010609060101010101" pitchFamily="49" charset="-122"/>
                <a:sym typeface="+mn-ea"/>
              </a:rPr>
              <a:t>数字化转型战略引领者</a:t>
            </a:r>
            <a:endParaRPr lang="zh-CN" altLang="en-US" sz="2400" b="1" dirty="0">
              <a:solidFill>
                <a:srgbClr val="FF0000"/>
              </a:solidFill>
              <a:latin typeface="楷体" panose="02010609060101010101" pitchFamily="49" charset="-122"/>
              <a:ea typeface="楷体" panose="02010609060101010101" pitchFamily="49" charset="-122"/>
              <a:sym typeface="+mn-ea"/>
            </a:endParaRPr>
          </a:p>
          <a:p>
            <a:pPr lvl="0" algn="l">
              <a:lnSpc>
                <a:spcPct val="140000"/>
              </a:lnSpc>
              <a:buClrTx/>
              <a:buSzTx/>
              <a:buFontTx/>
            </a:pP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
        <p:nvSpPr>
          <p:cNvPr id="48" name="文本框 47"/>
          <p:cNvSpPr txBox="1"/>
          <p:nvPr>
            <p:custDataLst>
              <p:tags r:id="rId3"/>
            </p:custDataLst>
          </p:nvPr>
        </p:nvSpPr>
        <p:spPr>
          <a:xfrm>
            <a:off x="8028940" y="1956435"/>
            <a:ext cx="3663950" cy="1156335"/>
          </a:xfrm>
          <a:prstGeom prst="rect">
            <a:avLst/>
          </a:prstGeom>
          <a:noFill/>
        </p:spPr>
        <p:txBody>
          <a:bodyPr wrap="square" rtlCol="0">
            <a:noAutofit/>
          </a:bodyPr>
          <a:lstStyle/>
          <a:p>
            <a:pPr>
              <a:lnSpc>
                <a:spcPct val="120000"/>
              </a:lnSpc>
            </a:pPr>
            <a:r>
              <a:rPr lang="zh-CN" altLang="en-US" dirty="0">
                <a:latin typeface="楷体" panose="02010609060101010101" pitchFamily="49" charset="-122"/>
                <a:ea typeface="楷体" panose="02010609060101010101" pitchFamily="49" charset="-122"/>
                <a:sym typeface="+mn-ea"/>
              </a:rPr>
              <a:t>占领银行数字化转型</a:t>
            </a:r>
            <a:r>
              <a:rPr lang="zh-CN" altLang="en-US" dirty="0" smtClean="0">
                <a:latin typeface="楷体" panose="02010609060101010101" pitchFamily="49" charset="-122"/>
                <a:ea typeface="楷体" panose="02010609060101010101" pitchFamily="49" charset="-122"/>
                <a:sym typeface="+mn-ea"/>
              </a:rPr>
              <a:t>制高点，</a:t>
            </a:r>
            <a:r>
              <a:rPr lang="zh-CN" altLang="en-US" dirty="0" smtClean="0">
                <a:solidFill>
                  <a:sysClr val="windowText" lastClr="000000"/>
                </a:solidFill>
                <a:latin typeface="楷体" panose="02010609060101010101" pitchFamily="49" charset="-122"/>
                <a:ea typeface="楷体" panose="02010609060101010101" pitchFamily="49" charset="-122"/>
                <a:sym typeface="+mn-ea"/>
              </a:rPr>
              <a:t>整合</a:t>
            </a:r>
            <a:r>
              <a:rPr lang="zh-CN" altLang="en-US" dirty="0">
                <a:solidFill>
                  <a:sysClr val="windowText" lastClr="000000"/>
                </a:solidFill>
                <a:latin typeface="楷体" panose="02010609060101010101" pitchFamily="49" charset="-122"/>
                <a:ea typeface="楷体" panose="02010609060101010101" pitchFamily="49" charset="-122"/>
                <a:sym typeface="+mn-ea"/>
              </a:rPr>
              <a:t>银行数字化转型多方资源及利益相关者，塑造银行、企业及政府数字化转型价值，提升银行、企业及政府数字化转型产业链整体价值</a:t>
            </a:r>
            <a:endParaRPr lang="zh-CN" altLang="en-US" dirty="0">
              <a:solidFill>
                <a:sysClr val="windowText" lastClr="000000"/>
              </a:solidFill>
              <a:latin typeface="楷体" panose="02010609060101010101" pitchFamily="49" charset="-122"/>
              <a:ea typeface="楷体" panose="02010609060101010101" pitchFamily="49" charset="-122"/>
              <a:sym typeface="+mn-ea"/>
            </a:endParaRPr>
          </a:p>
        </p:txBody>
      </p:sp>
      <p:sp>
        <p:nvSpPr>
          <p:cNvPr id="49" name="文本框 48"/>
          <p:cNvSpPr txBox="1"/>
          <p:nvPr>
            <p:custDataLst>
              <p:tags r:id="rId4"/>
            </p:custDataLst>
          </p:nvPr>
        </p:nvSpPr>
        <p:spPr>
          <a:xfrm>
            <a:off x="8084820" y="1188720"/>
            <a:ext cx="3764280" cy="574675"/>
          </a:xfrm>
          <a:prstGeom prst="rect">
            <a:avLst/>
          </a:prstGeom>
          <a:noFill/>
        </p:spPr>
        <p:txBody>
          <a:bodyPr wrap="square" rtlCol="0">
            <a:noAutofit/>
          </a:bodyPr>
          <a:lstStyle/>
          <a:p>
            <a:pPr lvl="0" algn="l">
              <a:lnSpc>
                <a:spcPct val="140000"/>
              </a:lnSpc>
              <a:buClrTx/>
              <a:buSzTx/>
              <a:buFontTx/>
            </a:pPr>
            <a:r>
              <a:rPr lang="zh-CN" altLang="en-US" sz="2400" b="1" dirty="0">
                <a:solidFill>
                  <a:srgbClr val="FF0000"/>
                </a:solidFill>
                <a:latin typeface="楷体" panose="02010609060101010101" pitchFamily="49" charset="-122"/>
                <a:ea typeface="楷体" panose="02010609060101010101" pitchFamily="49" charset="-122"/>
                <a:sym typeface="+mn-ea"/>
              </a:rPr>
              <a:t>数字化转型价值塑造者</a:t>
            </a:r>
            <a:endParaRPr lang="zh-CN" altLang="en-US" sz="2400" b="1" dirty="0">
              <a:solidFill>
                <a:srgbClr val="FF0000"/>
              </a:solidFill>
              <a:latin typeface="楷体" panose="02010609060101010101" pitchFamily="49" charset="-122"/>
              <a:ea typeface="楷体" panose="02010609060101010101" pitchFamily="49" charset="-122"/>
              <a:sym typeface="+mn-ea"/>
            </a:endParaRPr>
          </a:p>
          <a:p>
            <a:pPr lvl="0" algn="l">
              <a:lnSpc>
                <a:spcPct val="140000"/>
              </a:lnSpc>
              <a:buClrTx/>
              <a:buSzTx/>
              <a:buFontTx/>
            </a:pP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pic>
        <p:nvPicPr>
          <p:cNvPr id="16" name="图片 15"/>
          <p:cNvPicPr>
            <a:picLocks noChangeAspect="1"/>
          </p:cNvPicPr>
          <p:nvPr>
            <p:custDataLst>
              <p:tags r:id="rId5"/>
            </p:custDataLst>
          </p:nvPr>
        </p:nvPicPr>
        <p:blipFill rotWithShape="1">
          <a:blip r:embed="rId6"/>
          <a:srcRect/>
          <a:stretch>
            <a:fillRect/>
          </a:stretch>
        </p:blipFill>
        <p:spPr>
          <a:xfrm rot="317943">
            <a:off x="-116885" y="5055289"/>
            <a:ext cx="1930067" cy="997985"/>
          </a:xfrm>
          <a:custGeom>
            <a:avLst/>
            <a:gdLst>
              <a:gd name="connsiteX0" fmla="*/ 0 w 1447550"/>
              <a:gd name="connsiteY0" fmla="*/ 0 h 748489"/>
              <a:gd name="connsiteX1" fmla="*/ 1447550 w 1447550"/>
              <a:gd name="connsiteY1" fmla="*/ 0 h 748489"/>
              <a:gd name="connsiteX2" fmla="*/ 1447550 w 1447550"/>
              <a:gd name="connsiteY2" fmla="*/ 748489 h 748489"/>
              <a:gd name="connsiteX3" fmla="*/ 69423 w 1447550"/>
              <a:gd name="connsiteY3" fmla="*/ 748489 h 748489"/>
            </a:gdLst>
            <a:ahLst/>
            <a:cxnLst>
              <a:cxn ang="0">
                <a:pos x="connsiteX0" y="connsiteY0"/>
              </a:cxn>
              <a:cxn ang="0">
                <a:pos x="connsiteX1" y="connsiteY1"/>
              </a:cxn>
              <a:cxn ang="0">
                <a:pos x="connsiteX2" y="connsiteY2"/>
              </a:cxn>
              <a:cxn ang="0">
                <a:pos x="connsiteX3" y="connsiteY3"/>
              </a:cxn>
            </a:cxnLst>
            <a:rect l="l" t="t" r="r" b="b"/>
            <a:pathLst>
              <a:path w="1447550" h="748489">
                <a:moveTo>
                  <a:pt x="0" y="0"/>
                </a:moveTo>
                <a:lnTo>
                  <a:pt x="1447550" y="0"/>
                </a:lnTo>
                <a:lnTo>
                  <a:pt x="1447550" y="748489"/>
                </a:lnTo>
                <a:lnTo>
                  <a:pt x="69423" y="748489"/>
                </a:lnTo>
                <a:close/>
              </a:path>
            </a:pathLst>
          </a:custGeom>
        </p:spPr>
      </p:pic>
      <p:sp>
        <p:nvSpPr>
          <p:cNvPr id="21" name="文本框 20"/>
          <p:cNvSpPr txBox="1"/>
          <p:nvPr>
            <p:custDataLst>
              <p:tags r:id="rId7"/>
            </p:custDataLst>
          </p:nvPr>
        </p:nvSpPr>
        <p:spPr>
          <a:xfrm>
            <a:off x="380365" y="1742440"/>
            <a:ext cx="3743325" cy="1370330"/>
          </a:xfrm>
          <a:prstGeom prst="rect">
            <a:avLst/>
          </a:prstGeom>
          <a:noFill/>
        </p:spPr>
        <p:txBody>
          <a:bodyPr wrap="square" rtlCol="0"/>
          <a:lstStyle/>
          <a:p>
            <a:pPr lvl="0">
              <a:lnSpc>
                <a:spcPct val="120000"/>
              </a:lnSpc>
            </a:pPr>
            <a:r>
              <a:rPr lang="zh-CN" altLang="en-US" dirty="0">
                <a:solidFill>
                  <a:sysClr val="windowText" lastClr="000000"/>
                </a:solidFill>
                <a:latin typeface="楷体" panose="02010609060101010101" pitchFamily="49" charset="-122"/>
                <a:ea typeface="楷体" panose="02010609060101010101" pitchFamily="49" charset="-122"/>
              </a:rPr>
              <a:t>原创银行</a:t>
            </a:r>
            <a:r>
              <a:rPr lang="zh-CN" altLang="en-US" dirty="0">
                <a:solidFill>
                  <a:sysClr val="windowText" lastClr="000000"/>
                </a:solidFill>
                <a:latin typeface="楷体" panose="02010609060101010101" pitchFamily="49" charset="-122"/>
                <a:ea typeface="楷体" panose="02010609060101010101" pitchFamily="49" charset="-122"/>
                <a:sym typeface="+mn-ea"/>
              </a:rPr>
              <a:t>、企业及政府</a:t>
            </a:r>
            <a:r>
              <a:rPr lang="zh-CN" altLang="en-US" dirty="0">
                <a:solidFill>
                  <a:sysClr val="windowText" lastClr="000000"/>
                </a:solidFill>
                <a:latin typeface="楷体" panose="02010609060101010101" pitchFamily="49" charset="-122"/>
                <a:ea typeface="楷体" panose="02010609060101010101" pitchFamily="49" charset="-122"/>
              </a:rPr>
              <a:t>数字化转型思想、模型、方法、工具，持续提升银行数字化转型思想领导力</a:t>
            </a:r>
            <a:r>
              <a:rPr lang="zh-CN" altLang="en-US" dirty="0" smtClean="0">
                <a:solidFill>
                  <a:sysClr val="windowText" lastClr="000000"/>
                </a:solidFill>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sym typeface="+mn-ea"/>
              </a:rPr>
              <a:t>提升银行数字化转型话语</a:t>
            </a:r>
            <a:r>
              <a:rPr lang="zh-CN" altLang="en-US" dirty="0" smtClean="0">
                <a:latin typeface="楷体" panose="02010609060101010101" pitchFamily="49" charset="-122"/>
                <a:ea typeface="楷体" panose="02010609060101010101" pitchFamily="49" charset="-122"/>
                <a:sym typeface="+mn-ea"/>
              </a:rPr>
              <a:t>权，</a:t>
            </a:r>
            <a:r>
              <a:rPr lang="zh-CN" altLang="en-US" dirty="0" smtClean="0">
                <a:solidFill>
                  <a:sysClr val="windowText" lastClr="000000"/>
                </a:solidFill>
                <a:latin typeface="楷体" panose="02010609060101010101" pitchFamily="49" charset="-122"/>
                <a:ea typeface="楷体" panose="02010609060101010101" pitchFamily="49" charset="-122"/>
              </a:rPr>
              <a:t>引领</a:t>
            </a:r>
            <a:r>
              <a:rPr lang="zh-CN" altLang="en-US" dirty="0">
                <a:solidFill>
                  <a:sysClr val="windowText" lastClr="000000"/>
                </a:solidFill>
                <a:latin typeface="楷体" panose="02010609060101010101" pitchFamily="49" charset="-122"/>
                <a:ea typeface="楷体" panose="02010609060101010101" pitchFamily="49" charset="-122"/>
              </a:rPr>
              <a:t>银行、企业及政府数字化转型的发展与未来</a:t>
            </a:r>
            <a:endParaRPr lang="zh-CN" altLang="en-US" dirty="0">
              <a:solidFill>
                <a:sysClr val="windowText" lastClr="000000"/>
              </a:solidFill>
              <a:latin typeface="楷体" panose="02010609060101010101" pitchFamily="49" charset="-122"/>
              <a:ea typeface="楷体" panose="02010609060101010101" pitchFamily="49" charset="-122"/>
            </a:endParaRPr>
          </a:p>
        </p:txBody>
      </p:sp>
      <p:sp>
        <p:nvSpPr>
          <p:cNvPr id="9" name="文本框 8"/>
          <p:cNvSpPr txBox="1"/>
          <p:nvPr>
            <p:custDataLst>
              <p:tags r:id="rId8"/>
            </p:custDataLst>
          </p:nvPr>
        </p:nvSpPr>
        <p:spPr>
          <a:xfrm>
            <a:off x="7797800" y="4699635"/>
            <a:ext cx="3896995" cy="1395095"/>
          </a:xfrm>
          <a:prstGeom prst="rect">
            <a:avLst/>
          </a:prstGeom>
          <a:noFill/>
        </p:spPr>
        <p:txBody>
          <a:bodyPr wrap="square" rtlCol="0"/>
          <a:lstStyle/>
          <a:p>
            <a:pPr lvl="0">
              <a:lnSpc>
                <a:spcPct val="120000"/>
              </a:lnSpc>
            </a:pPr>
            <a:r>
              <a:rPr lang="zh-CN" altLang="en-US" dirty="0">
                <a:solidFill>
                  <a:sysClr val="windowText" lastClr="000000"/>
                </a:solidFill>
                <a:latin typeface="楷体" panose="02010609060101010101" pitchFamily="49" charset="-122"/>
                <a:ea typeface="楷体" panose="02010609060101010101" pitchFamily="49" charset="-122"/>
              </a:rPr>
              <a:t>针对不同类型银行、企业及政府数字化转型的实际发展阶段及急需解决的问题，创新银行</a:t>
            </a:r>
            <a:r>
              <a:rPr lang="zh-CN" altLang="en-US" dirty="0">
                <a:solidFill>
                  <a:sysClr val="windowText" lastClr="000000"/>
                </a:solidFill>
                <a:latin typeface="楷体" panose="02010609060101010101" pitchFamily="49" charset="-122"/>
                <a:ea typeface="楷体" panose="02010609060101010101" pitchFamily="49" charset="-122"/>
                <a:sym typeface="+mn-ea"/>
              </a:rPr>
              <a:t>、企业及政府制定</a:t>
            </a:r>
            <a:r>
              <a:rPr lang="en-US" altLang="zh-CN" dirty="0">
                <a:solidFill>
                  <a:sysClr val="windowText" lastClr="000000"/>
                </a:solidFill>
                <a:latin typeface="楷体" panose="02010609060101010101" pitchFamily="49" charset="-122"/>
                <a:ea typeface="楷体" panose="02010609060101010101" pitchFamily="49" charset="-122"/>
                <a:sym typeface="+mn-ea"/>
              </a:rPr>
              <a:t>AI</a:t>
            </a:r>
            <a:r>
              <a:rPr lang="zh-CN" altLang="en-US" dirty="0">
                <a:solidFill>
                  <a:sysClr val="windowText" lastClr="000000"/>
                </a:solidFill>
                <a:latin typeface="楷体" panose="02010609060101010101" pitchFamily="49" charset="-122"/>
                <a:ea typeface="楷体" panose="02010609060101010101" pitchFamily="49" charset="-122"/>
                <a:sym typeface="+mn-ea"/>
              </a:rPr>
              <a:t>智能体</a:t>
            </a:r>
            <a:r>
              <a:rPr lang="zh-CN" altLang="en-US" dirty="0">
                <a:solidFill>
                  <a:sysClr val="windowText" lastClr="000000"/>
                </a:solidFill>
                <a:latin typeface="楷体" panose="02010609060101010101" pitchFamily="49" charset="-122"/>
                <a:ea typeface="楷体" panose="02010609060101010101" pitchFamily="49" charset="-122"/>
              </a:rPr>
              <a:t>解决方案，帮助银行</a:t>
            </a:r>
            <a:r>
              <a:rPr lang="zh-CN" altLang="en-US" dirty="0">
                <a:solidFill>
                  <a:sysClr val="windowText" lastClr="000000"/>
                </a:solidFill>
                <a:latin typeface="楷体" panose="02010609060101010101" pitchFamily="49" charset="-122"/>
                <a:ea typeface="楷体" panose="02010609060101010101" pitchFamily="49" charset="-122"/>
                <a:sym typeface="+mn-ea"/>
              </a:rPr>
              <a:t>、企业及政府</a:t>
            </a:r>
            <a:r>
              <a:rPr lang="zh-CN" altLang="en-US" dirty="0">
                <a:solidFill>
                  <a:sysClr val="windowText" lastClr="000000"/>
                </a:solidFill>
                <a:latin typeface="楷体" panose="02010609060101010101" pitchFamily="49" charset="-122"/>
                <a:ea typeface="楷体" panose="02010609060101010101" pitchFamily="49" charset="-122"/>
              </a:rPr>
              <a:t>快速实现数字化</a:t>
            </a:r>
            <a:r>
              <a:rPr lang="zh-CN" altLang="en-US" dirty="0" smtClean="0">
                <a:solidFill>
                  <a:sysClr val="windowText" lastClr="000000"/>
                </a:solidFill>
                <a:latin typeface="楷体" panose="02010609060101010101" pitchFamily="49" charset="-122"/>
                <a:ea typeface="楷体" panose="02010609060101010101" pitchFamily="49" charset="-122"/>
              </a:rPr>
              <a:t>转型，</a:t>
            </a:r>
            <a:r>
              <a:rPr lang="zh-CN" altLang="en-US" dirty="0">
                <a:latin typeface="楷体" panose="02010609060101010101" pitchFamily="49" charset="-122"/>
                <a:ea typeface="楷体" panose="02010609060101010101" pitchFamily="49" charset="-122"/>
                <a:sym typeface="+mn-ea"/>
              </a:rPr>
              <a:t>打造银行</a:t>
            </a:r>
            <a:r>
              <a:rPr lang="zh-CN" altLang="en-US" dirty="0">
                <a:solidFill>
                  <a:sysClr val="windowText" lastClr="000000"/>
                </a:solidFill>
                <a:latin typeface="楷体" panose="02010609060101010101" pitchFamily="49" charset="-122"/>
                <a:ea typeface="楷体" panose="02010609060101010101" pitchFamily="49" charset="-122"/>
                <a:sym typeface="+mn-ea"/>
              </a:rPr>
              <a:t>、企业及政府新质生产</a:t>
            </a:r>
            <a:r>
              <a:rPr lang="zh-CN" altLang="en-US" dirty="0">
                <a:latin typeface="楷体" panose="02010609060101010101" pitchFamily="49" charset="-122"/>
                <a:ea typeface="楷体" panose="02010609060101010101" pitchFamily="49" charset="-122"/>
                <a:sym typeface="+mn-ea"/>
              </a:rPr>
              <a:t>力</a:t>
            </a:r>
            <a:endParaRPr lang="zh-CN" altLang="en-US" dirty="0">
              <a:latin typeface="楷体" panose="02010609060101010101" pitchFamily="49" charset="-122"/>
              <a:ea typeface="楷体" panose="02010609060101010101" pitchFamily="49" charset="-122"/>
              <a:sym typeface="+mn-ea"/>
            </a:endParaRPr>
          </a:p>
          <a:p>
            <a:pPr algn="l">
              <a:lnSpc>
                <a:spcPct val="120000"/>
              </a:lnSpc>
            </a:pPr>
            <a:endParaRPr lang="zh-CN" altLang="en-US" dirty="0">
              <a:solidFill>
                <a:sysClr val="windowText" lastClr="000000"/>
              </a:solidFill>
              <a:latin typeface="楷体" panose="02010609060101010101" pitchFamily="49" charset="-122"/>
              <a:ea typeface="楷体" panose="02010609060101010101" pitchFamily="49" charset="-122"/>
              <a:sym typeface="+mn-ea"/>
            </a:endParaRPr>
          </a:p>
        </p:txBody>
      </p:sp>
      <p:sp>
        <p:nvSpPr>
          <p:cNvPr id="14297" name="任意多边形: 形状 14296"/>
          <p:cNvSpPr/>
          <p:nvPr>
            <p:custDataLst>
              <p:tags r:id="rId9"/>
            </p:custDataLst>
          </p:nvPr>
        </p:nvSpPr>
        <p:spPr>
          <a:xfrm rot="1800000">
            <a:off x="4228466" y="222535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1">
                  <a:alpha val="100000"/>
                </a:schemeClr>
              </a:gs>
              <a:gs pos="0">
                <a:schemeClr val="accent1">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 name="任意多边形: 形状 14296"/>
          <p:cNvSpPr/>
          <p:nvPr>
            <p:custDataLst>
              <p:tags r:id="rId10"/>
            </p:custDataLst>
          </p:nvPr>
        </p:nvSpPr>
        <p:spPr>
          <a:xfrm rot="1800000">
            <a:off x="4188461" y="218281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2" name="任意多边形: 形状 14296"/>
          <p:cNvSpPr/>
          <p:nvPr>
            <p:custDataLst>
              <p:tags r:id="rId11"/>
            </p:custDataLst>
          </p:nvPr>
        </p:nvSpPr>
        <p:spPr>
          <a:xfrm rot="1800000">
            <a:off x="4202431" y="418560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3" name="任意多边形: 形状 14296"/>
          <p:cNvSpPr/>
          <p:nvPr>
            <p:custDataLst>
              <p:tags r:id="rId12"/>
            </p:custDataLst>
          </p:nvPr>
        </p:nvSpPr>
        <p:spPr>
          <a:xfrm rot="1800000">
            <a:off x="4242436" y="422814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1">
                  <a:alpha val="100000"/>
                </a:schemeClr>
              </a:gs>
              <a:gs pos="0">
                <a:schemeClr val="accent1">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4" name="任意多边形: 形状 14296"/>
          <p:cNvSpPr/>
          <p:nvPr>
            <p:custDataLst>
              <p:tags r:id="rId13"/>
            </p:custDataLst>
          </p:nvPr>
        </p:nvSpPr>
        <p:spPr>
          <a:xfrm rot="1800000">
            <a:off x="7379336" y="218281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5" name="任意多边形: 形状 14296"/>
          <p:cNvSpPr/>
          <p:nvPr>
            <p:custDataLst>
              <p:tags r:id="rId14"/>
            </p:custDataLst>
          </p:nvPr>
        </p:nvSpPr>
        <p:spPr>
          <a:xfrm rot="1800000">
            <a:off x="7419341" y="222535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2">
                  <a:alpha val="100000"/>
                </a:schemeClr>
              </a:gs>
              <a:gs pos="0">
                <a:schemeClr val="accent2">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6" name="任意多边形: 形状 14296"/>
          <p:cNvSpPr/>
          <p:nvPr>
            <p:custDataLst>
              <p:tags r:id="rId15"/>
            </p:custDataLst>
          </p:nvPr>
        </p:nvSpPr>
        <p:spPr>
          <a:xfrm rot="1800000">
            <a:off x="7380606" y="418560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7" name="任意多边形: 形状 14296"/>
          <p:cNvSpPr/>
          <p:nvPr>
            <p:custDataLst>
              <p:tags r:id="rId16"/>
            </p:custDataLst>
          </p:nvPr>
        </p:nvSpPr>
        <p:spPr>
          <a:xfrm rot="1800000">
            <a:off x="7420611" y="422814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2">
                  <a:alpha val="100000"/>
                </a:schemeClr>
              </a:gs>
              <a:gs pos="0">
                <a:schemeClr val="accent2">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pic>
        <p:nvPicPr>
          <p:cNvPr id="32" name="图片 5" descr="343435383036303b343532343134393bcdb7c4d4b7e7b1a9"/>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4325621" y="2291398"/>
            <a:ext cx="205105" cy="205105"/>
          </a:xfrm>
          <a:prstGeom prst="rect">
            <a:avLst/>
          </a:prstGeom>
        </p:spPr>
      </p:pic>
      <p:pic>
        <p:nvPicPr>
          <p:cNvPr id="38" name="图片 15" descr="343439383331313b343532303033313bd3a6d3c3c9ccb3c7"/>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7532371" y="2307273"/>
            <a:ext cx="172720" cy="172720"/>
          </a:xfrm>
          <a:prstGeom prst="rect">
            <a:avLst/>
          </a:prstGeom>
        </p:spPr>
      </p:pic>
      <p:pic>
        <p:nvPicPr>
          <p:cNvPr id="39" name="图片 12" descr="343439383331313b343532303032383bbfcdbba7b9dcc0ed"/>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4333876" y="4288473"/>
            <a:ext cx="215900" cy="215900"/>
          </a:xfrm>
          <a:prstGeom prst="rect">
            <a:avLst/>
          </a:prstGeom>
        </p:spPr>
      </p:pic>
      <p:pic>
        <p:nvPicPr>
          <p:cNvPr id="40" name="图片 14" descr="343439383331313b343532303033303bd2d1b9bad3a6d3c3"/>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7533641" y="4310063"/>
            <a:ext cx="172720" cy="172720"/>
          </a:xfrm>
          <a:prstGeom prst="rect">
            <a:avLst/>
          </a:prstGeom>
        </p:spPr>
      </p:pic>
      <p:sp>
        <p:nvSpPr>
          <p:cNvPr id="41" name="圆角矩形 40"/>
          <p:cNvSpPr/>
          <p:nvPr>
            <p:custDataLst>
              <p:tags r:id="rId29"/>
            </p:custDataLst>
          </p:nvPr>
        </p:nvSpPr>
        <p:spPr>
          <a:xfrm>
            <a:off x="5184776" y="2557463"/>
            <a:ext cx="1678940" cy="1678940"/>
          </a:xfrm>
          <a:prstGeom prst="roundRect">
            <a:avLst>
              <a:gd name="adj" fmla="val 26744"/>
            </a:avLst>
          </a:prstGeom>
          <a:gradFill>
            <a:gsLst>
              <a:gs pos="0">
                <a:schemeClr val="accent1">
                  <a:alpha val="17000"/>
                </a:schemeClr>
              </a:gs>
              <a:gs pos="100000">
                <a:schemeClr val="accent1">
                  <a:alpha val="23000"/>
                </a:schemeClr>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2" name="圆角矩形 41"/>
          <p:cNvSpPr/>
          <p:nvPr>
            <p:custDataLst>
              <p:tags r:id="rId30"/>
            </p:custDataLst>
          </p:nvPr>
        </p:nvSpPr>
        <p:spPr>
          <a:xfrm rot="2700000">
            <a:off x="4869181" y="2241868"/>
            <a:ext cx="2310130" cy="2310130"/>
          </a:xfrm>
          <a:prstGeom prst="roundRect">
            <a:avLst>
              <a:gd name="adj" fmla="val 26744"/>
            </a:avLst>
          </a:prstGeom>
          <a:noFill/>
          <a:ln w="38100">
            <a:gradFill>
              <a:gsLst>
                <a:gs pos="100000">
                  <a:schemeClr val="accent1">
                    <a:alpha val="25000"/>
                  </a:schemeClr>
                </a:gs>
                <a:gs pos="0">
                  <a:schemeClr val="accent1">
                    <a:alpha val="28000"/>
                  </a:schemeClr>
                </a:gs>
              </a:gsLst>
              <a:lin ang="19560000" scaled="1"/>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3" name="圆角矩形 42"/>
          <p:cNvSpPr/>
          <p:nvPr>
            <p:custDataLst>
              <p:tags r:id="rId31"/>
            </p:custDataLst>
          </p:nvPr>
        </p:nvSpPr>
        <p:spPr>
          <a:xfrm rot="2700000">
            <a:off x="4754246" y="2126933"/>
            <a:ext cx="2540000" cy="2540000"/>
          </a:xfrm>
          <a:prstGeom prst="roundRect">
            <a:avLst>
              <a:gd name="adj" fmla="val 26744"/>
            </a:avLst>
          </a:prstGeom>
          <a:noFill/>
          <a:ln w="12700">
            <a:gradFill>
              <a:gsLst>
                <a:gs pos="100000">
                  <a:schemeClr val="accent1">
                    <a:alpha val="54000"/>
                  </a:schemeClr>
                </a:gs>
                <a:gs pos="0">
                  <a:schemeClr val="accent1">
                    <a:alpha val="55000"/>
                  </a:schemeClr>
                </a:gs>
              </a:gsLst>
              <a:lin ang="19560000" scaled="1"/>
            </a:gra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4" name="任意多边形 43"/>
          <p:cNvSpPr/>
          <p:nvPr>
            <p:custDataLst>
              <p:tags r:id="rId32"/>
            </p:custDataLst>
          </p:nvPr>
        </p:nvSpPr>
        <p:spPr>
          <a:xfrm>
            <a:off x="5022216" y="2395538"/>
            <a:ext cx="2002790" cy="2002790"/>
          </a:xfrm>
          <a:custGeom>
            <a:avLst/>
            <a:gdLst/>
            <a:ahLst/>
            <a:cxnLst>
              <a:cxn ang="3">
                <a:pos x="hc" y="t"/>
              </a:cxn>
              <a:cxn ang="cd2">
                <a:pos x="l" y="vc"/>
              </a:cxn>
              <a:cxn ang="cd4">
                <a:pos x="hc" y="b"/>
              </a:cxn>
              <a:cxn ang="0">
                <a:pos x="r" y="vc"/>
              </a:cxn>
            </a:cxnLst>
            <a:rect l="l" t="t" r="r" b="b"/>
            <a:pathLst>
              <a:path w="4096" h="4096">
                <a:moveTo>
                  <a:pt x="2048" y="0"/>
                </a:moveTo>
                <a:cubicBezTo>
                  <a:pt x="2283" y="0"/>
                  <a:pt x="2518" y="90"/>
                  <a:pt x="2697" y="269"/>
                </a:cubicBezTo>
                <a:lnTo>
                  <a:pt x="3827" y="1398"/>
                </a:lnTo>
                <a:cubicBezTo>
                  <a:pt x="4185" y="1757"/>
                  <a:pt x="4185" y="2339"/>
                  <a:pt x="3827" y="2697"/>
                </a:cubicBezTo>
                <a:lnTo>
                  <a:pt x="2697" y="3827"/>
                </a:lnTo>
                <a:cubicBezTo>
                  <a:pt x="2339" y="4185"/>
                  <a:pt x="1757" y="4185"/>
                  <a:pt x="1398" y="3827"/>
                </a:cubicBezTo>
                <a:lnTo>
                  <a:pt x="269" y="2697"/>
                </a:lnTo>
                <a:cubicBezTo>
                  <a:pt x="-90" y="2339"/>
                  <a:pt x="-90" y="1757"/>
                  <a:pt x="269" y="1398"/>
                </a:cubicBezTo>
                <a:lnTo>
                  <a:pt x="1398" y="269"/>
                </a:lnTo>
                <a:cubicBezTo>
                  <a:pt x="1578" y="90"/>
                  <a:pt x="1813" y="0"/>
                  <a:pt x="2048" y="0"/>
                </a:cubicBezTo>
                <a:close/>
              </a:path>
            </a:pathLst>
          </a:custGeom>
          <a:gradFill>
            <a:gsLst>
              <a:gs pos="0">
                <a:schemeClr val="accent1">
                  <a:alpha val="100000"/>
                </a:schemeClr>
              </a:gs>
              <a:gs pos="100000">
                <a:schemeClr val="accent1">
                  <a:lumMod val="80000"/>
                  <a:lumOff val="20000"/>
                  <a:alpha val="100000"/>
                </a:schemeClr>
              </a:gs>
            </a:gsLst>
            <a:lin ang="13500000"/>
          </a:gradFill>
          <a:ln>
            <a:noFill/>
          </a:ln>
          <a:effectLst>
            <a:outerShdw blurRad="215900" dist="114300" dir="540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60045" tIns="323850" rIns="360045" bIns="288290" numCol="1" spcCol="0" rtlCol="0" fromWordArt="0" anchor="ctr" anchorCtr="0" forceAA="0" compatLnSpc="1">
            <a:noAutofit/>
          </a:bodyPr>
          <a:lstStyle/>
          <a:p>
            <a:pPr lvl="0" algn="ctr">
              <a:spcBef>
                <a:spcPct val="0"/>
              </a:spcBef>
              <a:spcAft>
                <a:spcPct val="0"/>
              </a:spcAft>
              <a:buClrTx/>
              <a:buSzTx/>
              <a:buFontTx/>
            </a:pPr>
            <a:r>
              <a:rPr lang="zh-CN" altLang="en-US" sz="2400" b="1" dirty="0">
                <a:solidFill>
                  <a:schemeClr val="lt1">
                    <a:lumMod val="100000"/>
                  </a:schemeClr>
                </a:solidFill>
                <a:uFillTx/>
                <a:latin typeface="+mn-ea"/>
                <a:cs typeface="+mn-ea"/>
                <a:sym typeface="+mn-ea"/>
              </a:rPr>
              <a:t>四大</a:t>
            </a:r>
            <a:endParaRPr lang="zh-CN" altLang="en-US" sz="2400" b="1" dirty="0">
              <a:solidFill>
                <a:schemeClr val="lt1">
                  <a:lumMod val="100000"/>
                </a:schemeClr>
              </a:solidFill>
              <a:uFillTx/>
              <a:latin typeface="+mn-ea"/>
              <a:cs typeface="+mn-ea"/>
              <a:sym typeface="+mn-ea"/>
            </a:endParaRPr>
          </a:p>
          <a:p>
            <a:pPr lvl="0" algn="ctr">
              <a:spcBef>
                <a:spcPct val="0"/>
              </a:spcBef>
              <a:spcAft>
                <a:spcPct val="0"/>
              </a:spcAft>
              <a:buClrTx/>
              <a:buSzTx/>
              <a:buFontTx/>
            </a:pPr>
            <a:r>
              <a:rPr lang="zh-CN" altLang="en-US" sz="2400" b="1" dirty="0">
                <a:solidFill>
                  <a:schemeClr val="lt1">
                    <a:lumMod val="100000"/>
                  </a:schemeClr>
                </a:solidFill>
                <a:uFillTx/>
                <a:latin typeface="+mn-ea"/>
                <a:cs typeface="+mn-ea"/>
                <a:sym typeface="+mn-ea"/>
              </a:rPr>
              <a:t>战略定位</a:t>
            </a:r>
            <a:endParaRPr lang="zh-CN" altLang="en-US" sz="2400" b="1" dirty="0">
              <a:solidFill>
                <a:schemeClr val="lt1">
                  <a:lumMod val="100000"/>
                </a:schemeClr>
              </a:solidFill>
              <a:uFillTx/>
              <a:latin typeface="+mn-ea"/>
              <a:cs typeface="+mn-ea"/>
              <a:sym typeface="+mn-ea"/>
            </a:endParaRPr>
          </a:p>
        </p:txBody>
      </p:sp>
      <p:sp>
        <p:nvSpPr>
          <p:cNvPr id="50" name="文本框 49"/>
          <p:cNvSpPr txBox="1"/>
          <p:nvPr>
            <p:custDataLst>
              <p:tags r:id="rId33"/>
            </p:custDataLst>
          </p:nvPr>
        </p:nvSpPr>
        <p:spPr>
          <a:xfrm>
            <a:off x="492760" y="4102735"/>
            <a:ext cx="3636010" cy="539750"/>
          </a:xfrm>
          <a:prstGeom prst="rect">
            <a:avLst/>
          </a:prstGeom>
          <a:noFill/>
        </p:spPr>
        <p:txBody>
          <a:bodyPr wrap="square" rtlCol="0">
            <a:noAutofit/>
          </a:bodyPr>
          <a:p>
            <a:pPr lvl="0" algn="l">
              <a:lnSpc>
                <a:spcPct val="140000"/>
              </a:lnSpc>
              <a:buClrTx/>
              <a:buSzTx/>
              <a:buFontTx/>
            </a:pPr>
            <a:r>
              <a:rPr lang="en-US" altLang="zh-CN" sz="2400" b="1" dirty="0">
                <a:solidFill>
                  <a:srgbClr val="FF0000"/>
                </a:solidFill>
                <a:latin typeface="楷体" panose="02010609060101010101" pitchFamily="49" charset="-122"/>
                <a:ea typeface="楷体" panose="02010609060101010101" pitchFamily="49" charset="-122"/>
                <a:sym typeface="+mn-ea"/>
              </a:rPr>
              <a:t>AI</a:t>
            </a:r>
            <a:r>
              <a:rPr lang="zh-CN" altLang="en-US" sz="2400" b="1" dirty="0">
                <a:solidFill>
                  <a:srgbClr val="FF0000"/>
                </a:solidFill>
                <a:latin typeface="楷体" panose="02010609060101010101" pitchFamily="49" charset="-122"/>
                <a:ea typeface="楷体" panose="02010609060101010101" pitchFamily="49" charset="-122"/>
                <a:sym typeface="+mn-ea"/>
              </a:rPr>
              <a:t>智能体创新应用推动者</a:t>
            </a:r>
            <a:endParaRPr lang="zh-CN" altLang="en-US" sz="2400" b="1" dirty="0">
              <a:solidFill>
                <a:srgbClr val="FF0000"/>
              </a:solidFill>
              <a:latin typeface="楷体" panose="02010609060101010101" pitchFamily="49" charset="-122"/>
              <a:ea typeface="楷体" panose="02010609060101010101" pitchFamily="49" charset="-122"/>
              <a:sym typeface="+mn-ea"/>
            </a:endParaRPr>
          </a:p>
          <a:p>
            <a:pPr lvl="0" algn="l">
              <a:lnSpc>
                <a:spcPct val="140000"/>
              </a:lnSpc>
              <a:buClrTx/>
              <a:buSzTx/>
              <a:buFontTx/>
            </a:pPr>
            <a:endParaRPr lang="zh-CN" altLang="en-US" sz="2400" b="1" dirty="0">
              <a:solidFill>
                <a:srgbClr val="FF0000"/>
              </a:solidFill>
              <a:latin typeface="楷体" panose="02010609060101010101" pitchFamily="49" charset="-122"/>
              <a:ea typeface="楷体" panose="02010609060101010101" pitchFamily="49" charset="-122"/>
              <a:sym typeface="+mn-ea"/>
            </a:endParaRPr>
          </a:p>
        </p:txBody>
      </p:sp>
      <p:sp>
        <p:nvSpPr>
          <p:cNvPr id="51" name="文本框 50"/>
          <p:cNvSpPr txBox="1"/>
          <p:nvPr>
            <p:custDataLst>
              <p:tags r:id="rId34"/>
            </p:custDataLst>
          </p:nvPr>
        </p:nvSpPr>
        <p:spPr>
          <a:xfrm>
            <a:off x="507365" y="4699635"/>
            <a:ext cx="4098925" cy="1370330"/>
          </a:xfrm>
          <a:prstGeom prst="rect">
            <a:avLst/>
          </a:prstGeom>
          <a:noFill/>
        </p:spPr>
        <p:txBody>
          <a:bodyPr wrap="square" rtlCol="0"/>
          <a:p>
            <a:pPr lvl="0">
              <a:lnSpc>
                <a:spcPct val="120000"/>
              </a:lnSpc>
            </a:pPr>
            <a:r>
              <a:rPr lang="zh-CN" altLang="en-US" dirty="0">
                <a:solidFill>
                  <a:sysClr val="windowText" lastClr="000000"/>
                </a:solidFill>
                <a:latin typeface="楷体" panose="02010609060101010101" pitchFamily="49" charset="-122"/>
                <a:ea typeface="楷体" panose="02010609060101010101" pitchFamily="49" charset="-122"/>
              </a:rPr>
              <a:t>提供</a:t>
            </a:r>
            <a:r>
              <a:rPr lang="en-US" altLang="zh-CN" dirty="0">
                <a:solidFill>
                  <a:sysClr val="windowText" lastClr="000000"/>
                </a:solidFill>
                <a:latin typeface="楷体" panose="02010609060101010101" pitchFamily="49" charset="-122"/>
                <a:ea typeface="楷体" panose="02010609060101010101" pitchFamily="49" charset="-122"/>
              </a:rPr>
              <a:t>AI</a:t>
            </a:r>
            <a:r>
              <a:rPr lang="zh-CN" altLang="en-US" dirty="0">
                <a:solidFill>
                  <a:sysClr val="windowText" lastClr="000000"/>
                </a:solidFill>
                <a:latin typeface="楷体" panose="02010609060101010101" pitchFamily="49" charset="-122"/>
                <a:ea typeface="楷体" panose="02010609060101010101" pitchFamily="49" charset="-122"/>
              </a:rPr>
              <a:t>智能体研究、培训、咨询、软件及辅导等五位一体的一站式服务，成为</a:t>
            </a:r>
            <a:r>
              <a:rPr lang="en-US" altLang="zh-CN" dirty="0">
                <a:solidFill>
                  <a:sysClr val="windowText" lastClr="000000"/>
                </a:solidFill>
                <a:latin typeface="楷体" panose="02010609060101010101" pitchFamily="49" charset="-122"/>
                <a:ea typeface="楷体" panose="02010609060101010101" pitchFamily="49" charset="-122"/>
              </a:rPr>
              <a:t>AI</a:t>
            </a:r>
            <a:r>
              <a:rPr lang="zh-CN" altLang="en-US" dirty="0">
                <a:solidFill>
                  <a:sysClr val="windowText" lastClr="000000"/>
                </a:solidFill>
                <a:latin typeface="楷体" panose="02010609060101010101" pitchFamily="49" charset="-122"/>
                <a:ea typeface="楷体" panose="02010609060101010101" pitchFamily="49" charset="-122"/>
              </a:rPr>
              <a:t>智能体一站式解决方案服务商、成为</a:t>
            </a:r>
            <a:r>
              <a:rPr lang="en-US" altLang="zh-CN" dirty="0">
                <a:solidFill>
                  <a:sysClr val="windowText" lastClr="000000"/>
                </a:solidFill>
                <a:latin typeface="楷体" panose="02010609060101010101" pitchFamily="49" charset="-122"/>
                <a:ea typeface="楷体" panose="02010609060101010101" pitchFamily="49" charset="-122"/>
              </a:rPr>
              <a:t>AI</a:t>
            </a:r>
            <a:r>
              <a:rPr lang="zh-CN" altLang="en-US" dirty="0">
                <a:solidFill>
                  <a:sysClr val="windowText" lastClr="000000"/>
                </a:solidFill>
                <a:latin typeface="楷体" panose="02010609060101010101" pitchFamily="49" charset="-122"/>
                <a:ea typeface="楷体" panose="02010609060101010101" pitchFamily="49" charset="-122"/>
              </a:rPr>
              <a:t>智能体创新应用推动者。帮助客户更好地利用</a:t>
            </a:r>
            <a:r>
              <a:rPr lang="en-US" altLang="zh-CN" dirty="0">
                <a:solidFill>
                  <a:sysClr val="windowText" lastClr="000000"/>
                </a:solidFill>
                <a:latin typeface="楷体" panose="02010609060101010101" pitchFamily="49" charset="-122"/>
                <a:ea typeface="楷体" panose="02010609060101010101" pitchFamily="49" charset="-122"/>
              </a:rPr>
              <a:t>AI</a:t>
            </a:r>
            <a:r>
              <a:rPr lang="zh-CN" altLang="en-US" dirty="0">
                <a:solidFill>
                  <a:sysClr val="windowText" lastClr="000000"/>
                </a:solidFill>
                <a:latin typeface="楷体" panose="02010609060101010101" pitchFamily="49" charset="-122"/>
                <a:ea typeface="楷体" panose="02010609060101010101" pitchFamily="49" charset="-122"/>
              </a:rPr>
              <a:t>工具提高工作效率、工作质量，解决问题、创造价值。</a:t>
            </a:r>
            <a:endParaRPr lang="zh-CN" altLang="en-US" dirty="0">
              <a:solidFill>
                <a:sysClr val="windowText" lastClr="000000"/>
              </a:solidFill>
              <a:latin typeface="楷体" panose="02010609060101010101" pitchFamily="49" charset="-122"/>
              <a:ea typeface="楷体" panose="0201060906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a:xfrm>
            <a:off x="551180" y="152400"/>
            <a:ext cx="11115675" cy="713105"/>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pitchFamily="34" charset="-122"/>
                <a:ea typeface="微软雅黑" panose="020B0503020204020204" pitchFamily="34" charset="-122"/>
                <a:cs typeface="+mj-cs"/>
                <a:sym typeface="+mn-ea"/>
              </a:rPr>
              <a:t>部分学员及客户评价</a:t>
            </a:r>
            <a:endParaRPr sz="2800" smtClean="0">
              <a:solidFill>
                <a:schemeClr val="tx1"/>
              </a:solidFill>
              <a:latin typeface="微软雅黑" panose="020B0503020204020204" pitchFamily="34" charset="-122"/>
              <a:ea typeface="微软雅黑" panose="020B0503020204020204" pitchFamily="34" charset="-122"/>
              <a:cs typeface="+mj-cs"/>
              <a:sym typeface="+mn-ea"/>
            </a:endParaRPr>
          </a:p>
        </p:txBody>
      </p:sp>
      <p:grpSp>
        <p:nvGrpSpPr>
          <p:cNvPr id="9" name="组合 8"/>
          <p:cNvGrpSpPr/>
          <p:nvPr/>
        </p:nvGrpSpPr>
        <p:grpSpPr>
          <a:xfrm>
            <a:off x="327660" y="1422400"/>
            <a:ext cx="11470005" cy="4782820"/>
            <a:chOff x="516" y="2240"/>
            <a:chExt cx="18063" cy="7532"/>
          </a:xfrm>
        </p:grpSpPr>
        <p:pic>
          <p:nvPicPr>
            <p:cNvPr id="3" name="图片 2" descr="建设银行数字化用户体验管理提升课程客户评价"/>
            <p:cNvPicPr>
              <a:picLocks noChangeAspect="1"/>
            </p:cNvPicPr>
            <p:nvPr>
              <p:custDataLst>
                <p:tags r:id="rId1"/>
              </p:custDataLst>
            </p:nvPr>
          </p:nvPicPr>
          <p:blipFill>
            <a:blip r:embed="rId2"/>
            <a:stretch>
              <a:fillRect/>
            </a:stretch>
          </p:blipFill>
          <p:spPr>
            <a:xfrm>
              <a:off x="516" y="2240"/>
              <a:ext cx="3364" cy="7290"/>
            </a:xfrm>
            <a:prstGeom prst="rect">
              <a:avLst/>
            </a:prstGeom>
          </p:spPr>
        </p:pic>
        <p:pic>
          <p:nvPicPr>
            <p:cNvPr id="4" name="图片 3" descr="人民银行郑州培训学院银行及保险机构数据治理线上直播课程客户评价"/>
            <p:cNvPicPr>
              <a:picLocks noChangeAspect="1"/>
            </p:cNvPicPr>
            <p:nvPr/>
          </p:nvPicPr>
          <p:blipFill>
            <a:blip r:embed="rId3"/>
            <a:stretch>
              <a:fillRect/>
            </a:stretch>
          </p:blipFill>
          <p:spPr>
            <a:xfrm>
              <a:off x="4080" y="2373"/>
              <a:ext cx="3384" cy="7337"/>
            </a:xfrm>
            <a:prstGeom prst="rect">
              <a:avLst/>
            </a:prstGeom>
          </p:spPr>
        </p:pic>
        <p:pic>
          <p:nvPicPr>
            <p:cNvPr id="5" name="图片 4" descr="坚鹏老师客户评价"/>
            <p:cNvPicPr>
              <a:picLocks noChangeAspect="1"/>
            </p:cNvPicPr>
            <p:nvPr/>
          </p:nvPicPr>
          <p:blipFill>
            <a:blip r:embed="rId4"/>
            <a:stretch>
              <a:fillRect/>
            </a:stretch>
          </p:blipFill>
          <p:spPr>
            <a:xfrm>
              <a:off x="7664" y="2293"/>
              <a:ext cx="4349" cy="7185"/>
            </a:xfrm>
            <a:prstGeom prst="rect">
              <a:avLst/>
            </a:prstGeom>
          </p:spPr>
        </p:pic>
        <p:pic>
          <p:nvPicPr>
            <p:cNvPr id="6" name="图片 5" descr="570a838664e171d062fdcdbd52a07ea"/>
            <p:cNvPicPr>
              <a:picLocks noChangeAspect="1"/>
            </p:cNvPicPr>
            <p:nvPr/>
          </p:nvPicPr>
          <p:blipFill>
            <a:blip r:embed="rId5"/>
            <a:stretch>
              <a:fillRect/>
            </a:stretch>
          </p:blipFill>
          <p:spPr>
            <a:xfrm>
              <a:off x="11703" y="2293"/>
              <a:ext cx="3400" cy="7372"/>
            </a:xfrm>
            <a:prstGeom prst="rect">
              <a:avLst/>
            </a:prstGeom>
          </p:spPr>
        </p:pic>
        <p:pic>
          <p:nvPicPr>
            <p:cNvPr id="8" name="图片 7" descr="平安科技敏捷教练团队负责人评价"/>
            <p:cNvPicPr>
              <a:picLocks noChangeAspect="1"/>
            </p:cNvPicPr>
            <p:nvPr/>
          </p:nvPicPr>
          <p:blipFill>
            <a:blip r:embed="rId6"/>
            <a:stretch>
              <a:fillRect/>
            </a:stretch>
          </p:blipFill>
          <p:spPr>
            <a:xfrm>
              <a:off x="15103" y="2240"/>
              <a:ext cx="3476" cy="753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中国银行茂名市分行金融科技培训课程好评"/>
          <p:cNvPicPr>
            <a:picLocks noChangeAspect="1"/>
          </p:cNvPicPr>
          <p:nvPr/>
        </p:nvPicPr>
        <p:blipFill>
          <a:blip r:embed="rId1"/>
          <a:stretch>
            <a:fillRect/>
          </a:stretch>
        </p:blipFill>
        <p:spPr>
          <a:xfrm>
            <a:off x="5836920" y="4775200"/>
            <a:ext cx="4552950" cy="1838325"/>
          </a:xfrm>
          <a:prstGeom prst="rect">
            <a:avLst/>
          </a:prstGeom>
        </p:spPr>
      </p:pic>
      <p:sp>
        <p:nvSpPr>
          <p:cNvPr id="2" name="文本占位符 1"/>
          <p:cNvSpPr>
            <a:spLocks noGrp="1"/>
          </p:cNvSpPr>
          <p:nvPr>
            <p:ph type="body" sz="quarter" idx="16"/>
          </p:nvPr>
        </p:nvSpPr>
        <p:spPr>
          <a:xfrm>
            <a:off x="551180" y="152400"/>
            <a:ext cx="11115675" cy="685800"/>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pitchFamily="34" charset="-122"/>
                <a:ea typeface="微软雅黑" panose="020B0503020204020204" pitchFamily="34" charset="-122"/>
                <a:cs typeface="+mj-cs"/>
                <a:sym typeface="+mn-ea"/>
              </a:rPr>
              <a:t>部分</a:t>
            </a:r>
            <a:r>
              <a:rPr sz="2800" smtClean="0">
                <a:solidFill>
                  <a:schemeClr val="tx1"/>
                </a:solidFill>
                <a:latin typeface="微软雅黑" panose="020B0503020204020204" pitchFamily="34" charset="-122"/>
                <a:ea typeface="微软雅黑" panose="020B0503020204020204" pitchFamily="34" charset="-122"/>
                <a:cs typeface="+mj-cs"/>
                <a:sym typeface="+mn-ea"/>
              </a:rPr>
              <a:t>学员及客户</a:t>
            </a:r>
            <a:r>
              <a:rPr sz="2800" smtClean="0">
                <a:solidFill>
                  <a:schemeClr val="tx1"/>
                </a:solidFill>
                <a:latin typeface="微软雅黑" panose="020B0503020204020204" pitchFamily="34" charset="-122"/>
                <a:ea typeface="微软雅黑" panose="020B0503020204020204" pitchFamily="34" charset="-122"/>
                <a:cs typeface="+mj-cs"/>
                <a:sym typeface="+mn-ea"/>
              </a:rPr>
              <a:t>评价</a:t>
            </a:r>
            <a:endParaRPr sz="2800" smtClean="0">
              <a:solidFill>
                <a:schemeClr val="tx1"/>
              </a:solidFill>
              <a:latin typeface="微软雅黑" panose="020B0503020204020204" pitchFamily="34" charset="-122"/>
              <a:ea typeface="微软雅黑" panose="020B0503020204020204" pitchFamily="34" charset="-122"/>
              <a:cs typeface="+mj-cs"/>
              <a:sym typeface="+mn-ea"/>
            </a:endParaRPr>
          </a:p>
        </p:txBody>
      </p:sp>
      <p:pic>
        <p:nvPicPr>
          <p:cNvPr id="11" name="图片 10" descr="建设银行数字化用户体验管理提升课程学员评价"/>
          <p:cNvPicPr>
            <a:picLocks noChangeAspect="1"/>
          </p:cNvPicPr>
          <p:nvPr/>
        </p:nvPicPr>
        <p:blipFill>
          <a:blip r:embed="rId2"/>
          <a:stretch>
            <a:fillRect/>
          </a:stretch>
        </p:blipFill>
        <p:spPr>
          <a:xfrm>
            <a:off x="4688840" y="1212850"/>
            <a:ext cx="4250055" cy="3187700"/>
          </a:xfrm>
          <a:prstGeom prst="rect">
            <a:avLst/>
          </a:prstGeom>
        </p:spPr>
      </p:pic>
      <p:pic>
        <p:nvPicPr>
          <p:cNvPr id="7" name="图片 6" descr="3c60ecd860078d53b3e17de5c0a5563"/>
          <p:cNvPicPr>
            <a:picLocks noChangeAspect="1"/>
          </p:cNvPicPr>
          <p:nvPr/>
        </p:nvPicPr>
        <p:blipFill>
          <a:blip r:embed="rId3"/>
          <a:stretch>
            <a:fillRect/>
          </a:stretch>
        </p:blipFill>
        <p:spPr>
          <a:xfrm>
            <a:off x="551180" y="1212850"/>
            <a:ext cx="2388870" cy="5179060"/>
          </a:xfrm>
          <a:prstGeom prst="rect">
            <a:avLst/>
          </a:prstGeom>
        </p:spPr>
      </p:pic>
      <p:pic>
        <p:nvPicPr>
          <p:cNvPr id="9" name="图片 8"/>
          <p:cNvPicPr>
            <a:picLocks noChangeAspect="1"/>
          </p:cNvPicPr>
          <p:nvPr/>
        </p:nvPicPr>
        <p:blipFill>
          <a:blip r:embed="rId4"/>
          <a:stretch>
            <a:fillRect/>
          </a:stretch>
        </p:blipFill>
        <p:spPr>
          <a:xfrm>
            <a:off x="3300730" y="1297305"/>
            <a:ext cx="2740025" cy="3841750"/>
          </a:xfrm>
          <a:prstGeom prst="rect">
            <a:avLst/>
          </a:prstGeom>
        </p:spPr>
      </p:pic>
      <p:pic>
        <p:nvPicPr>
          <p:cNvPr id="14" name="图片 13"/>
          <p:cNvPicPr>
            <a:picLocks noChangeAspect="1"/>
          </p:cNvPicPr>
          <p:nvPr/>
        </p:nvPicPr>
        <p:blipFill>
          <a:blip r:embed="rId5"/>
          <a:stretch>
            <a:fillRect/>
          </a:stretch>
        </p:blipFill>
        <p:spPr>
          <a:xfrm>
            <a:off x="3300730" y="4527550"/>
            <a:ext cx="2175510" cy="2096770"/>
          </a:xfrm>
          <a:prstGeom prst="rect">
            <a:avLst/>
          </a:prstGeom>
        </p:spPr>
      </p:pic>
      <p:pic>
        <p:nvPicPr>
          <p:cNvPr id="15" name="图片 14"/>
          <p:cNvPicPr>
            <a:picLocks noChangeAspect="1"/>
          </p:cNvPicPr>
          <p:nvPr/>
        </p:nvPicPr>
        <p:blipFill>
          <a:blip r:embed="rId6"/>
          <a:stretch>
            <a:fillRect/>
          </a:stretch>
        </p:blipFill>
        <p:spPr>
          <a:xfrm>
            <a:off x="6161405" y="1212850"/>
            <a:ext cx="3438525" cy="1098550"/>
          </a:xfrm>
          <a:prstGeom prst="rect">
            <a:avLst/>
          </a:prstGeom>
        </p:spPr>
      </p:pic>
      <p:pic>
        <p:nvPicPr>
          <p:cNvPr id="3" name="图片 2" descr="华为数字化转型架构师平安知鸟公开课好评"/>
          <p:cNvPicPr>
            <a:picLocks noChangeAspect="1"/>
          </p:cNvPicPr>
          <p:nvPr/>
        </p:nvPicPr>
        <p:blipFill>
          <a:blip r:embed="rId7"/>
          <a:stretch>
            <a:fillRect/>
          </a:stretch>
        </p:blipFill>
        <p:spPr>
          <a:xfrm>
            <a:off x="9244330" y="1141730"/>
            <a:ext cx="2422525" cy="5250180"/>
          </a:xfrm>
          <a:prstGeom prst="rect">
            <a:avLst/>
          </a:prstGeom>
        </p:spPr>
      </p:pic>
      <p:pic>
        <p:nvPicPr>
          <p:cNvPr id="5" name="图片 4"/>
          <p:cNvPicPr>
            <a:picLocks noChangeAspect="1"/>
          </p:cNvPicPr>
          <p:nvPr/>
        </p:nvPicPr>
        <p:blipFill>
          <a:blip r:embed="rId8"/>
          <a:stretch>
            <a:fillRect/>
          </a:stretch>
        </p:blipFill>
        <p:spPr>
          <a:xfrm>
            <a:off x="138430" y="4963160"/>
            <a:ext cx="3162300" cy="14287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a:xfrm>
            <a:off x="551180" y="152400"/>
            <a:ext cx="11115675" cy="685800"/>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pitchFamily="34" charset="-122"/>
                <a:ea typeface="微软雅黑" panose="020B0503020204020204" pitchFamily="34" charset="-122"/>
                <a:cs typeface="+mj-cs"/>
                <a:sym typeface="+mn-ea"/>
              </a:rPr>
              <a:t>部分</a:t>
            </a:r>
            <a:r>
              <a:rPr sz="2800" smtClean="0">
                <a:solidFill>
                  <a:schemeClr val="tx1"/>
                </a:solidFill>
                <a:latin typeface="微软雅黑" panose="020B0503020204020204" pitchFamily="34" charset="-122"/>
                <a:ea typeface="微软雅黑" panose="020B0503020204020204" pitchFamily="34" charset="-122"/>
                <a:cs typeface="+mj-cs"/>
                <a:sym typeface="+mn-ea"/>
              </a:rPr>
              <a:t>学员及客户</a:t>
            </a:r>
            <a:r>
              <a:rPr sz="2800" smtClean="0">
                <a:solidFill>
                  <a:schemeClr val="tx1"/>
                </a:solidFill>
                <a:latin typeface="微软雅黑" panose="020B0503020204020204" pitchFamily="34" charset="-122"/>
                <a:ea typeface="微软雅黑" panose="020B0503020204020204" pitchFamily="34" charset="-122"/>
                <a:cs typeface="+mj-cs"/>
                <a:sym typeface="+mn-ea"/>
              </a:rPr>
              <a:t>评价</a:t>
            </a:r>
            <a:endParaRPr sz="2800" smtClean="0">
              <a:solidFill>
                <a:schemeClr val="tx1"/>
              </a:solidFill>
              <a:latin typeface="微软雅黑" panose="020B0503020204020204" pitchFamily="34" charset="-122"/>
              <a:ea typeface="微软雅黑" panose="020B0503020204020204" pitchFamily="34" charset="-122"/>
              <a:cs typeface="+mj-cs"/>
              <a:sym typeface="+mn-ea"/>
            </a:endParaRPr>
          </a:p>
        </p:txBody>
      </p:sp>
      <p:pic>
        <p:nvPicPr>
          <p:cNvPr id="6" name="图片 5" descr="兴业银行信用卡中心线上引流平台流量经营与变现学员好评"/>
          <p:cNvPicPr>
            <a:picLocks noChangeAspect="1"/>
          </p:cNvPicPr>
          <p:nvPr/>
        </p:nvPicPr>
        <p:blipFill>
          <a:blip r:embed="rId1"/>
          <a:stretch>
            <a:fillRect/>
          </a:stretch>
        </p:blipFill>
        <p:spPr>
          <a:xfrm>
            <a:off x="285115" y="1205230"/>
            <a:ext cx="4710430" cy="5264785"/>
          </a:xfrm>
          <a:prstGeom prst="rect">
            <a:avLst/>
          </a:prstGeom>
        </p:spPr>
      </p:pic>
      <p:pic>
        <p:nvPicPr>
          <p:cNvPr id="8" name="图片 7" descr="苏州银行网金部金一松"/>
          <p:cNvPicPr>
            <a:picLocks noChangeAspect="1"/>
          </p:cNvPicPr>
          <p:nvPr/>
        </p:nvPicPr>
        <p:blipFill>
          <a:blip r:embed="rId2"/>
          <a:stretch>
            <a:fillRect/>
          </a:stretch>
        </p:blipFill>
        <p:spPr>
          <a:xfrm>
            <a:off x="4995545" y="1205230"/>
            <a:ext cx="4610100" cy="4629150"/>
          </a:xfrm>
          <a:prstGeom prst="rect">
            <a:avLst/>
          </a:prstGeom>
        </p:spPr>
      </p:pic>
      <p:pic>
        <p:nvPicPr>
          <p:cNvPr id="13" name="图片 12" descr="兴业银行上海市分行数字化运营创新课程好评"/>
          <p:cNvPicPr>
            <a:picLocks noChangeAspect="1"/>
          </p:cNvPicPr>
          <p:nvPr/>
        </p:nvPicPr>
        <p:blipFill>
          <a:blip r:embed="rId3"/>
          <a:stretch>
            <a:fillRect/>
          </a:stretch>
        </p:blipFill>
        <p:spPr>
          <a:xfrm>
            <a:off x="9280525" y="1114425"/>
            <a:ext cx="2386330" cy="51714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sz="quarter" idx="16"/>
          </p:nvPr>
        </p:nvSpPr>
        <p:spPr>
          <a:xfrm>
            <a:off x="551180" y="152400"/>
            <a:ext cx="11115675" cy="685800"/>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pitchFamily="34" charset="-122"/>
                <a:ea typeface="微软雅黑" panose="020B0503020204020204" pitchFamily="34" charset="-122"/>
                <a:cs typeface="+mj-cs"/>
                <a:sym typeface="+mn-ea"/>
              </a:rPr>
              <a:t>部分</a:t>
            </a:r>
            <a:r>
              <a:rPr sz="2800" smtClean="0">
                <a:solidFill>
                  <a:schemeClr val="tx1"/>
                </a:solidFill>
                <a:latin typeface="微软雅黑" panose="020B0503020204020204" pitchFamily="34" charset="-122"/>
                <a:ea typeface="微软雅黑" panose="020B0503020204020204" pitchFamily="34" charset="-122"/>
                <a:cs typeface="+mj-cs"/>
                <a:sym typeface="+mn-ea"/>
              </a:rPr>
              <a:t>学员及客户</a:t>
            </a:r>
            <a:r>
              <a:rPr sz="2800" smtClean="0">
                <a:solidFill>
                  <a:schemeClr val="tx1"/>
                </a:solidFill>
                <a:latin typeface="微软雅黑" panose="020B0503020204020204" pitchFamily="34" charset="-122"/>
                <a:ea typeface="微软雅黑" panose="020B0503020204020204" pitchFamily="34" charset="-122"/>
                <a:cs typeface="+mj-cs"/>
                <a:sym typeface="+mn-ea"/>
              </a:rPr>
              <a:t>评价</a:t>
            </a:r>
            <a:endParaRPr sz="2800" smtClean="0">
              <a:solidFill>
                <a:schemeClr val="tx1"/>
              </a:solidFill>
              <a:latin typeface="微软雅黑" panose="020B0503020204020204" pitchFamily="34" charset="-122"/>
              <a:ea typeface="微软雅黑" panose="020B0503020204020204" pitchFamily="34" charset="-122"/>
              <a:cs typeface="+mj-cs"/>
              <a:sym typeface="+mn-ea"/>
            </a:endParaRPr>
          </a:p>
        </p:txBody>
      </p:sp>
      <p:pic>
        <p:nvPicPr>
          <p:cNvPr id="4" name="图片 3" descr="深圳工业总会数字化转型与商业模式升级"/>
          <p:cNvPicPr>
            <a:picLocks noChangeAspect="1"/>
          </p:cNvPicPr>
          <p:nvPr/>
        </p:nvPicPr>
        <p:blipFill>
          <a:blip r:embed="rId1"/>
          <a:stretch>
            <a:fillRect/>
          </a:stretch>
        </p:blipFill>
        <p:spPr>
          <a:xfrm>
            <a:off x="430530" y="1089025"/>
            <a:ext cx="3276600" cy="3657600"/>
          </a:xfrm>
          <a:prstGeom prst="rect">
            <a:avLst/>
          </a:prstGeom>
        </p:spPr>
      </p:pic>
      <p:pic>
        <p:nvPicPr>
          <p:cNvPr id="5" name="图片 4" descr="中油燃气集团副总裁数字化领导力课程好评"/>
          <p:cNvPicPr>
            <a:picLocks noChangeAspect="1"/>
          </p:cNvPicPr>
          <p:nvPr/>
        </p:nvPicPr>
        <p:blipFill>
          <a:blip r:embed="rId2"/>
          <a:stretch>
            <a:fillRect/>
          </a:stretch>
        </p:blipFill>
        <p:spPr>
          <a:xfrm>
            <a:off x="3872865" y="1192530"/>
            <a:ext cx="2425065" cy="5255895"/>
          </a:xfrm>
          <a:prstGeom prst="rect">
            <a:avLst/>
          </a:prstGeom>
        </p:spPr>
      </p:pic>
      <p:pic>
        <p:nvPicPr>
          <p:cNvPr id="6" name="图片 5" descr="中油燃气集团执行董事数字化领导力课程好评"/>
          <p:cNvPicPr>
            <a:picLocks noChangeAspect="1"/>
          </p:cNvPicPr>
          <p:nvPr/>
        </p:nvPicPr>
        <p:blipFill>
          <a:blip r:embed="rId3"/>
          <a:stretch>
            <a:fillRect/>
          </a:stretch>
        </p:blipFill>
        <p:spPr>
          <a:xfrm>
            <a:off x="6407785" y="1201420"/>
            <a:ext cx="2421255" cy="5247005"/>
          </a:xfrm>
          <a:prstGeom prst="rect">
            <a:avLst/>
          </a:prstGeom>
        </p:spPr>
      </p:pic>
      <p:pic>
        <p:nvPicPr>
          <p:cNvPr id="7" name="图片 6" descr="厦门火炬高新区数字化转型战略培训学员好评"/>
          <p:cNvPicPr>
            <a:picLocks noChangeAspect="1"/>
          </p:cNvPicPr>
          <p:nvPr/>
        </p:nvPicPr>
        <p:blipFill>
          <a:blip r:embed="rId4"/>
          <a:stretch>
            <a:fillRect/>
          </a:stretch>
        </p:blipFill>
        <p:spPr>
          <a:xfrm>
            <a:off x="8938895" y="3717290"/>
            <a:ext cx="2933065" cy="2929255"/>
          </a:xfrm>
          <a:prstGeom prst="rect">
            <a:avLst/>
          </a:prstGeom>
        </p:spPr>
      </p:pic>
      <p:pic>
        <p:nvPicPr>
          <p:cNvPr id="9" name="图片 8"/>
          <p:cNvPicPr>
            <a:picLocks noChangeAspect="1"/>
          </p:cNvPicPr>
          <p:nvPr/>
        </p:nvPicPr>
        <p:blipFill>
          <a:blip r:embed="rId5"/>
          <a:stretch>
            <a:fillRect/>
          </a:stretch>
        </p:blipFill>
        <p:spPr>
          <a:xfrm>
            <a:off x="9193530" y="1201420"/>
            <a:ext cx="2543175" cy="2331720"/>
          </a:xfrm>
          <a:prstGeom prst="rect">
            <a:avLst/>
          </a:prstGeom>
        </p:spPr>
      </p:pic>
      <p:pic>
        <p:nvPicPr>
          <p:cNvPr id="10" name="图片 9"/>
          <p:cNvPicPr>
            <a:picLocks noChangeAspect="1"/>
          </p:cNvPicPr>
          <p:nvPr/>
        </p:nvPicPr>
        <p:blipFill>
          <a:blip r:embed="rId6"/>
          <a:stretch>
            <a:fillRect/>
          </a:stretch>
        </p:blipFill>
        <p:spPr>
          <a:xfrm>
            <a:off x="430530" y="4798060"/>
            <a:ext cx="3143885" cy="18484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sz="quarter" idx="16"/>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人工智能、</a:t>
            </a:r>
            <a:r>
              <a:rPr lang="en-US" altLang="zh-CN" noProof="0">
                <a:ln>
                  <a:noFill/>
                </a:ln>
                <a:effectLst/>
                <a:uLnTx/>
                <a:uFillTx/>
                <a:latin typeface="微软雅黑" panose="020B0503020204020204" pitchFamily="34" charset="-122"/>
                <a:ea typeface="微软雅黑" panose="020B0503020204020204" pitchFamily="34" charset="-122"/>
                <a:sym typeface="+mn-ea"/>
              </a:rPr>
              <a:t>AI</a:t>
            </a:r>
            <a:r>
              <a:rPr noProof="0">
                <a:ln>
                  <a:noFill/>
                </a:ln>
                <a:effectLst/>
                <a:uLnTx/>
                <a:uFillTx/>
                <a:latin typeface="微软雅黑" panose="020B0503020204020204" pitchFamily="34" charset="-122"/>
                <a:ea typeface="微软雅黑" panose="020B0503020204020204" pitchFamily="34" charset="-122"/>
                <a:sym typeface="+mn-ea"/>
              </a:rPr>
              <a:t>大模型以及</a:t>
            </a:r>
            <a:r>
              <a:rPr lang="en-US" altLang="zh-CN" noProof="0">
                <a:ln>
                  <a:noFill/>
                </a:ln>
                <a:effectLst/>
                <a:uLnTx/>
                <a:uFillTx/>
                <a:latin typeface="微软雅黑" panose="020B0503020204020204" pitchFamily="34" charset="-122"/>
                <a:ea typeface="微软雅黑" panose="020B0503020204020204" pitchFamily="34" charset="-122"/>
                <a:sym typeface="+mn-ea"/>
              </a:rPr>
              <a:t>AI</a:t>
            </a:r>
            <a:r>
              <a:rPr noProof="0">
                <a:ln>
                  <a:noFill/>
                </a:ln>
                <a:effectLst/>
                <a:uLnTx/>
                <a:uFillTx/>
                <a:latin typeface="微软雅黑" panose="020B0503020204020204" pitchFamily="34" charset="-122"/>
                <a:ea typeface="微软雅黑" panose="020B0503020204020204" pitchFamily="34" charset="-122"/>
                <a:sym typeface="+mn-ea"/>
              </a:rPr>
              <a:t>智能体培训案例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4" name="图片 3" descr="坚鹏工行AI助力办公提效上课照片"/>
          <p:cNvPicPr>
            <a:picLocks noChangeAspect="1"/>
          </p:cNvPicPr>
          <p:nvPr/>
        </p:nvPicPr>
        <p:blipFill>
          <a:blip r:embed="rId1"/>
          <a:stretch>
            <a:fillRect/>
          </a:stretch>
        </p:blipFill>
        <p:spPr>
          <a:xfrm>
            <a:off x="579755" y="1170940"/>
            <a:ext cx="3718560" cy="2479675"/>
          </a:xfrm>
          <a:prstGeom prst="rect">
            <a:avLst/>
          </a:prstGeom>
        </p:spPr>
      </p:pic>
      <p:pic>
        <p:nvPicPr>
          <p:cNvPr id="5" name="图片 4" descr="微信图片_20250413214940"/>
          <p:cNvPicPr>
            <a:picLocks noChangeAspect="1"/>
          </p:cNvPicPr>
          <p:nvPr/>
        </p:nvPicPr>
        <p:blipFill>
          <a:blip r:embed="rId2"/>
          <a:stretch>
            <a:fillRect/>
          </a:stretch>
        </p:blipFill>
        <p:spPr>
          <a:xfrm>
            <a:off x="7567295" y="1170940"/>
            <a:ext cx="4074795" cy="2649220"/>
          </a:xfrm>
          <a:prstGeom prst="rect">
            <a:avLst/>
          </a:prstGeom>
        </p:spPr>
      </p:pic>
      <p:pic>
        <p:nvPicPr>
          <p:cNvPr id="6" name="图片 5" descr="坚鹏工行AI大模型上课照片"/>
          <p:cNvPicPr>
            <a:picLocks noChangeAspect="1"/>
          </p:cNvPicPr>
          <p:nvPr/>
        </p:nvPicPr>
        <p:blipFill>
          <a:blip r:embed="rId3"/>
          <a:stretch>
            <a:fillRect/>
          </a:stretch>
        </p:blipFill>
        <p:spPr>
          <a:xfrm>
            <a:off x="579755" y="3873500"/>
            <a:ext cx="3718560" cy="2789555"/>
          </a:xfrm>
          <a:prstGeom prst="rect">
            <a:avLst/>
          </a:prstGeom>
        </p:spPr>
      </p:pic>
      <p:pic>
        <p:nvPicPr>
          <p:cNvPr id="7" name="图片 6" descr="微信图片_20250413214403"/>
          <p:cNvPicPr>
            <a:picLocks noChangeAspect="1"/>
          </p:cNvPicPr>
          <p:nvPr/>
        </p:nvPicPr>
        <p:blipFill>
          <a:blip r:embed="rId4"/>
          <a:stretch>
            <a:fillRect/>
          </a:stretch>
        </p:blipFill>
        <p:spPr>
          <a:xfrm>
            <a:off x="7552055" y="4063365"/>
            <a:ext cx="4090035" cy="2527300"/>
          </a:xfrm>
          <a:prstGeom prst="rect">
            <a:avLst/>
          </a:prstGeom>
        </p:spPr>
      </p:pic>
      <p:sp>
        <p:nvSpPr>
          <p:cNvPr id="8" name="文本占位符 1"/>
          <p:cNvSpPr>
            <a:spLocks noGrp="1"/>
          </p:cNvSpPr>
          <p:nvPr>
            <p:custDataLst>
              <p:tags r:id="rId5"/>
            </p:custDataLst>
          </p:nvPr>
        </p:nvSpPr>
        <p:spPr bwMode="auto">
          <a:xfrm>
            <a:off x="4522470" y="1635760"/>
            <a:ext cx="835660"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深圳市分行《</a:t>
            </a:r>
            <a:r>
              <a:rPr lang="en-US" altLang="zh-CN" sz="1600" noProof="0">
                <a:ln>
                  <a:noFill/>
                </a:ln>
                <a:effectLst/>
                <a:uLnTx/>
                <a:uFillTx/>
                <a:latin typeface="微软雅黑" panose="020B0503020204020204" pitchFamily="34" charset="-122"/>
                <a:ea typeface="微软雅黑" panose="020B0503020204020204" pitchFamily="34" charset="-122"/>
                <a:sym typeface="+mn-ea"/>
              </a:rPr>
              <a:t>AI</a:t>
            </a:r>
            <a:r>
              <a:rPr lang="zh-CN" altLang="en-US" sz="1600" noProof="0">
                <a:ln>
                  <a:noFill/>
                </a:ln>
                <a:effectLst/>
                <a:uLnTx/>
                <a:uFillTx/>
                <a:latin typeface="微软雅黑" panose="020B0503020204020204" pitchFamily="34" charset="-122"/>
                <a:ea typeface="微软雅黑" panose="020B0503020204020204" pitchFamily="34" charset="-122"/>
                <a:sym typeface="+mn-ea"/>
              </a:rPr>
              <a:t>助力办公提效</a:t>
            </a:r>
            <a:r>
              <a:rPr lang="zh-CN" sz="1600" noProof="0">
                <a:ln>
                  <a:noFill/>
                </a:ln>
                <a:effectLst/>
                <a:uLnTx/>
                <a:uFillTx/>
                <a:latin typeface="微软雅黑" panose="020B0503020204020204" pitchFamily="34" charset="-122"/>
                <a:ea typeface="微软雅黑" panose="020B0503020204020204" pitchFamily="34" charset="-122"/>
                <a:sym typeface="+mn-ea"/>
              </a:rPr>
              <a:t>》</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9" name="文本占位符 1"/>
          <p:cNvSpPr>
            <a:spLocks noGrp="1"/>
          </p:cNvSpPr>
          <p:nvPr>
            <p:custDataLst>
              <p:tags r:id="rId6"/>
            </p:custDataLst>
          </p:nvPr>
        </p:nvSpPr>
        <p:spPr bwMode="auto">
          <a:xfrm>
            <a:off x="4578350" y="4391660"/>
            <a:ext cx="835660"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深圳市分行《</a:t>
            </a:r>
            <a:r>
              <a:rPr lang="en-US" altLang="zh-CN" sz="1600" noProof="0">
                <a:ln>
                  <a:noFill/>
                </a:ln>
                <a:effectLst/>
                <a:uLnTx/>
                <a:uFillTx/>
                <a:latin typeface="微软雅黑" panose="020B0503020204020204" pitchFamily="34" charset="-122"/>
                <a:ea typeface="微软雅黑" panose="020B0503020204020204" pitchFamily="34" charset="-122"/>
                <a:sym typeface="+mn-ea"/>
              </a:rPr>
              <a:t>AI</a:t>
            </a:r>
            <a:r>
              <a:rPr lang="zh-CN" altLang="en-US" sz="1600" noProof="0">
                <a:ln>
                  <a:noFill/>
                </a:ln>
                <a:effectLst/>
                <a:uLnTx/>
                <a:uFillTx/>
                <a:latin typeface="微软雅黑" panose="020B0503020204020204" pitchFamily="34" charset="-122"/>
                <a:ea typeface="微软雅黑" panose="020B0503020204020204" pitchFamily="34" charset="-122"/>
                <a:sym typeface="+mn-ea"/>
              </a:rPr>
              <a:t>赋能数字化人才培养</a:t>
            </a:r>
            <a:r>
              <a:rPr lang="zh-CN" sz="1600" noProof="0">
                <a:ln>
                  <a:noFill/>
                </a:ln>
                <a:effectLst/>
                <a:uLnTx/>
                <a:uFillTx/>
                <a:latin typeface="微软雅黑" panose="020B0503020204020204" pitchFamily="34" charset="-122"/>
                <a:ea typeface="微软雅黑" panose="020B0503020204020204" pitchFamily="34" charset="-122"/>
                <a:sym typeface="+mn-ea"/>
              </a:rPr>
              <a:t>》</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0" name="文本占位符 1"/>
          <p:cNvSpPr>
            <a:spLocks noGrp="1"/>
          </p:cNvSpPr>
          <p:nvPr>
            <p:custDataLst>
              <p:tags r:id="rId7"/>
            </p:custDataLst>
          </p:nvPr>
        </p:nvSpPr>
        <p:spPr bwMode="auto">
          <a:xfrm>
            <a:off x="6012180" y="1635760"/>
            <a:ext cx="1320165"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上海市分行《</a:t>
            </a:r>
            <a:r>
              <a:rPr lang="en-US" altLang="zh-CN" sz="1600" noProof="0">
                <a:ln>
                  <a:noFill/>
                </a:ln>
                <a:effectLst/>
                <a:uLnTx/>
                <a:uFillTx/>
                <a:latin typeface="微软雅黑" panose="020B0503020204020204" pitchFamily="34" charset="-122"/>
                <a:ea typeface="微软雅黑" panose="020B0503020204020204" pitchFamily="34" charset="-122"/>
                <a:sym typeface="+mn-ea"/>
              </a:rPr>
              <a:t>DEEPSEEK</a:t>
            </a:r>
            <a:r>
              <a:rPr lang="zh-CN" altLang="en-US" sz="1600" noProof="0">
                <a:ln>
                  <a:noFill/>
                </a:ln>
                <a:effectLst/>
                <a:uLnTx/>
                <a:uFillTx/>
                <a:latin typeface="微软雅黑" panose="020B0503020204020204" pitchFamily="34" charset="-122"/>
                <a:ea typeface="微软雅黑" panose="020B0503020204020204" pitchFamily="34" charset="-122"/>
                <a:sym typeface="+mn-ea"/>
              </a:rPr>
              <a:t>赋能银行智能办公及数字化营销服务</a:t>
            </a:r>
            <a:r>
              <a:rPr lang="zh-CN" sz="1600" noProof="0">
                <a:ln>
                  <a:noFill/>
                </a:ln>
                <a:effectLst/>
                <a:uLnTx/>
                <a:uFillTx/>
                <a:latin typeface="微软雅黑" panose="020B0503020204020204" pitchFamily="34" charset="-122"/>
                <a:ea typeface="微软雅黑" panose="020B0503020204020204" pitchFamily="34" charset="-122"/>
                <a:sym typeface="+mn-ea"/>
              </a:rPr>
              <a:t>》</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1" name="文本占位符 1"/>
          <p:cNvSpPr>
            <a:spLocks noGrp="1"/>
          </p:cNvSpPr>
          <p:nvPr>
            <p:custDataLst>
              <p:tags r:id="rId8"/>
            </p:custDataLst>
          </p:nvPr>
        </p:nvSpPr>
        <p:spPr bwMode="auto">
          <a:xfrm>
            <a:off x="6047740" y="4391660"/>
            <a:ext cx="1284605"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a:t>
            </a:r>
            <a:r>
              <a:rPr lang="zh-CN" sz="1600" noProof="0">
                <a:ln>
                  <a:noFill/>
                </a:ln>
                <a:effectLst/>
                <a:uLnTx/>
                <a:uFillTx/>
                <a:latin typeface="微软雅黑" panose="020B0503020204020204" pitchFamily="34" charset="-122"/>
                <a:ea typeface="微软雅黑" panose="020B0503020204020204" pitchFamily="34" charset="-122"/>
                <a:sym typeface="+mn-ea"/>
              </a:rPr>
              <a:t>平安保险集团《</a:t>
            </a:r>
            <a:r>
              <a:rPr lang="zh-CN" altLang="en-US" sz="1600" noProof="0">
                <a:ln>
                  <a:noFill/>
                </a:ln>
                <a:effectLst/>
                <a:uLnTx/>
                <a:uFillTx/>
                <a:latin typeface="微软雅黑" panose="020B0503020204020204" pitchFamily="34" charset="-122"/>
                <a:ea typeface="微软雅黑" panose="020B0503020204020204" pitchFamily="34" charset="-122"/>
                <a:sym typeface="+mn-ea"/>
              </a:rPr>
              <a:t>保险行业发展趋势与</a:t>
            </a:r>
            <a:r>
              <a:rPr lang="en-US" altLang="zh-CN" sz="1600" noProof="0">
                <a:ln>
                  <a:noFill/>
                </a:ln>
                <a:effectLst/>
                <a:uLnTx/>
                <a:uFillTx/>
                <a:latin typeface="微软雅黑" panose="020B0503020204020204" pitchFamily="34" charset="-122"/>
                <a:ea typeface="微软雅黑" panose="020B0503020204020204" pitchFamily="34" charset="-122"/>
                <a:sym typeface="+mn-ea"/>
              </a:rPr>
              <a:t>AI</a:t>
            </a:r>
            <a:r>
              <a:rPr lang="zh-CN" altLang="en-US" sz="1600" noProof="0">
                <a:ln>
                  <a:noFill/>
                </a:ln>
                <a:effectLst/>
                <a:uLnTx/>
                <a:uFillTx/>
                <a:latin typeface="微软雅黑" panose="020B0503020204020204" pitchFamily="34" charset="-122"/>
                <a:ea typeface="微软雅黑" panose="020B0503020204020204" pitchFamily="34" charset="-122"/>
                <a:sym typeface="+mn-ea"/>
              </a:rPr>
              <a:t>在保险公司的应用方法及案例</a:t>
            </a:r>
            <a:r>
              <a:rPr lang="zh-CN" sz="1600" noProof="0">
                <a:ln>
                  <a:noFill/>
                </a:ln>
                <a:effectLst/>
                <a:uLnTx/>
                <a:uFillTx/>
                <a:latin typeface="微软雅黑" panose="020B0503020204020204" pitchFamily="34" charset="-122"/>
                <a:ea typeface="微软雅黑" panose="020B0503020204020204" pitchFamily="34" charset="-122"/>
                <a:sym typeface="+mn-ea"/>
              </a:rPr>
              <a:t>》</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中国工商银行</a:t>
            </a:r>
            <a:r>
              <a:rPr noProof="0">
                <a:ln>
                  <a:noFill/>
                </a:ln>
                <a:effectLst/>
                <a:uLnTx/>
                <a:uFillTx/>
                <a:latin typeface="微软雅黑" panose="020B0503020204020204" pitchFamily="34" charset="-122"/>
                <a:ea typeface="微软雅黑" panose="020B0503020204020204" pitchFamily="34" charset="-122"/>
                <a:sym typeface="+mn-ea"/>
              </a:rPr>
              <a:t>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坚鹏中国工商银行吉林市分行数字化营销培训照片"/>
          <p:cNvPicPr>
            <a:picLocks noChangeAspect="1"/>
          </p:cNvPicPr>
          <p:nvPr/>
        </p:nvPicPr>
        <p:blipFill>
          <a:blip r:embed="rId1"/>
          <a:stretch>
            <a:fillRect/>
          </a:stretch>
        </p:blipFill>
        <p:spPr>
          <a:xfrm>
            <a:off x="579755" y="1210945"/>
            <a:ext cx="3990975" cy="2675890"/>
          </a:xfrm>
          <a:prstGeom prst="rect">
            <a:avLst/>
          </a:prstGeom>
        </p:spPr>
      </p:pic>
      <p:sp>
        <p:nvSpPr>
          <p:cNvPr id="4" name="文本占位符 1"/>
          <p:cNvSpPr>
            <a:spLocks noGrp="1"/>
          </p:cNvSpPr>
          <p:nvPr>
            <p:custDataLst>
              <p:tags r:id="rId2"/>
            </p:custDataLst>
          </p:nvPr>
        </p:nvSpPr>
        <p:spPr bwMode="auto">
          <a:xfrm>
            <a:off x="4739005" y="1690370"/>
            <a:ext cx="8356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吉林省分行《银行数字化营销》</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5" name="图片 4" descr="深圳工行11月8号培训照片(1)"/>
          <p:cNvPicPr>
            <a:picLocks noChangeAspect="1"/>
          </p:cNvPicPr>
          <p:nvPr/>
        </p:nvPicPr>
        <p:blipFill>
          <a:blip r:embed="rId3"/>
          <a:stretch>
            <a:fillRect/>
          </a:stretch>
        </p:blipFill>
        <p:spPr>
          <a:xfrm>
            <a:off x="7691120" y="1083945"/>
            <a:ext cx="3736975" cy="2802890"/>
          </a:xfrm>
          <a:prstGeom prst="rect">
            <a:avLst/>
          </a:prstGeom>
        </p:spPr>
      </p:pic>
      <p:sp>
        <p:nvSpPr>
          <p:cNvPr id="6" name="文本占位符 1"/>
          <p:cNvSpPr>
            <a:spLocks noGrp="1"/>
          </p:cNvSpPr>
          <p:nvPr>
            <p:custDataLst>
              <p:tags r:id="rId4"/>
            </p:custDataLst>
          </p:nvPr>
        </p:nvSpPr>
        <p:spPr bwMode="auto">
          <a:xfrm>
            <a:off x="6523355" y="1690370"/>
            <a:ext cx="8356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深圳分行《宏观经济分析》</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8" name="文本占位符 1"/>
          <p:cNvSpPr>
            <a:spLocks noGrp="1"/>
          </p:cNvSpPr>
          <p:nvPr>
            <p:custDataLst>
              <p:tags r:id="rId5"/>
            </p:custDataLst>
          </p:nvPr>
        </p:nvSpPr>
        <p:spPr bwMode="auto">
          <a:xfrm>
            <a:off x="4739005" y="4198620"/>
            <a:ext cx="835660" cy="214439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北京市分行《人工智能与金融业数字化转型》</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9" name="图片 8" descr="614865e037e5484eb60cf8944a553d17"/>
          <p:cNvPicPr>
            <a:picLocks noChangeAspect="1"/>
          </p:cNvPicPr>
          <p:nvPr/>
        </p:nvPicPr>
        <p:blipFill>
          <a:blip r:embed="rId6"/>
          <a:stretch>
            <a:fillRect/>
          </a:stretch>
        </p:blipFill>
        <p:spPr>
          <a:xfrm>
            <a:off x="7691120" y="4074795"/>
            <a:ext cx="3737610" cy="2654300"/>
          </a:xfrm>
          <a:prstGeom prst="rect">
            <a:avLst/>
          </a:prstGeom>
        </p:spPr>
      </p:pic>
      <p:sp>
        <p:nvSpPr>
          <p:cNvPr id="10" name="文本占位符 1"/>
          <p:cNvSpPr>
            <a:spLocks noGrp="1"/>
          </p:cNvSpPr>
          <p:nvPr>
            <p:custDataLst>
              <p:tags r:id="rId7"/>
            </p:custDataLst>
          </p:nvPr>
        </p:nvSpPr>
        <p:spPr bwMode="auto">
          <a:xfrm>
            <a:off x="6096000" y="4716780"/>
            <a:ext cx="12630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中国工商银行</a:t>
            </a:r>
            <a:r>
              <a:rPr lang="zh-CN" sz="1600" noProof="0">
                <a:ln>
                  <a:noFill/>
                </a:ln>
                <a:effectLst/>
                <a:uLnTx/>
                <a:uFillTx/>
                <a:latin typeface="微软雅黑" panose="020B0503020204020204" pitchFamily="34" charset="-122"/>
                <a:ea typeface="微软雅黑" panose="020B0503020204020204" pitchFamily="34" charset="-122"/>
                <a:sym typeface="+mn-ea"/>
              </a:rPr>
              <a:t>唐山市分行《数字化转型下的金融场景搭建与场景营销活动策略》线上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12" name="图片 11" descr="工商银行北京市分行培训照片"/>
          <p:cNvPicPr>
            <a:picLocks noChangeAspect="1"/>
          </p:cNvPicPr>
          <p:nvPr/>
        </p:nvPicPr>
        <p:blipFill>
          <a:blip r:embed="rId8"/>
          <a:stretch>
            <a:fillRect/>
          </a:stretch>
        </p:blipFill>
        <p:spPr>
          <a:xfrm>
            <a:off x="579755" y="3940810"/>
            <a:ext cx="3990340" cy="266001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706120" y="152400"/>
            <a:ext cx="10960735" cy="62420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兴业银行培训案例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4b6cdc76ab522b1028d94e34456aa43"/>
          <p:cNvPicPr>
            <a:picLocks noChangeAspect="1"/>
          </p:cNvPicPr>
          <p:nvPr/>
        </p:nvPicPr>
        <p:blipFill>
          <a:blip r:embed="rId1"/>
          <a:stretch>
            <a:fillRect/>
          </a:stretch>
        </p:blipFill>
        <p:spPr>
          <a:xfrm>
            <a:off x="577850" y="1231900"/>
            <a:ext cx="4164330" cy="2338070"/>
          </a:xfrm>
          <a:prstGeom prst="rect">
            <a:avLst/>
          </a:prstGeom>
        </p:spPr>
      </p:pic>
      <p:sp>
        <p:nvSpPr>
          <p:cNvPr id="4" name="文本占位符 1"/>
          <p:cNvSpPr>
            <a:spLocks noGrp="1"/>
          </p:cNvSpPr>
          <p:nvPr>
            <p:custDataLst>
              <p:tags r:id="rId2"/>
            </p:custDataLst>
          </p:nvPr>
        </p:nvSpPr>
        <p:spPr bwMode="auto">
          <a:xfrm>
            <a:off x="4946015" y="1605915"/>
            <a:ext cx="996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兴业</a:t>
            </a:r>
            <a:r>
              <a:rPr sz="1600" noProof="0">
                <a:ln>
                  <a:noFill/>
                </a:ln>
                <a:effectLst/>
                <a:uLnTx/>
                <a:uFillTx/>
                <a:latin typeface="微软雅黑" panose="020B0503020204020204" pitchFamily="34" charset="-122"/>
                <a:ea typeface="微软雅黑" panose="020B0503020204020204" pitchFamily="34" charset="-122"/>
                <a:sym typeface="+mn-ea"/>
              </a:rPr>
              <a:t>银行</a:t>
            </a:r>
            <a:r>
              <a:rPr lang="zh-CN" sz="1600" noProof="0">
                <a:ln>
                  <a:noFill/>
                </a:ln>
                <a:effectLst/>
                <a:uLnTx/>
                <a:uFillTx/>
                <a:latin typeface="微软雅黑" panose="020B0503020204020204" pitchFamily="34" charset="-122"/>
                <a:ea typeface="微软雅黑" panose="020B0503020204020204" pitchFamily="34" charset="-122"/>
                <a:sym typeface="+mn-ea"/>
              </a:rPr>
              <a:t>总行《天才与算法》读书拆解</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5" name="图片 4" descr="224c78bdb2a97f55a3e6b27a5fa705e"/>
          <p:cNvPicPr>
            <a:picLocks noChangeAspect="1"/>
          </p:cNvPicPr>
          <p:nvPr/>
        </p:nvPicPr>
        <p:blipFill>
          <a:blip r:embed="rId3"/>
          <a:stretch>
            <a:fillRect/>
          </a:stretch>
        </p:blipFill>
        <p:spPr>
          <a:xfrm>
            <a:off x="7470775" y="1231900"/>
            <a:ext cx="4196080" cy="2360930"/>
          </a:xfrm>
          <a:prstGeom prst="rect">
            <a:avLst/>
          </a:prstGeom>
        </p:spPr>
      </p:pic>
      <p:sp>
        <p:nvSpPr>
          <p:cNvPr id="6" name="文本占位符 1"/>
          <p:cNvSpPr>
            <a:spLocks noGrp="1"/>
          </p:cNvSpPr>
          <p:nvPr>
            <p:custDataLst>
              <p:tags r:id="rId4"/>
            </p:custDataLst>
          </p:nvPr>
        </p:nvSpPr>
        <p:spPr bwMode="auto">
          <a:xfrm>
            <a:off x="6146165" y="1605915"/>
            <a:ext cx="1123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兴业</a:t>
            </a:r>
            <a:r>
              <a:rPr sz="1600" noProof="0">
                <a:ln>
                  <a:noFill/>
                </a:ln>
                <a:effectLst/>
                <a:uLnTx/>
                <a:uFillTx/>
                <a:latin typeface="微软雅黑" panose="020B0503020204020204" pitchFamily="34" charset="-122"/>
                <a:ea typeface="微软雅黑" panose="020B0503020204020204" pitchFamily="34" charset="-122"/>
                <a:sym typeface="+mn-ea"/>
              </a:rPr>
              <a:t>银行</a:t>
            </a:r>
            <a:r>
              <a:rPr lang="zh-CN" sz="1600" noProof="0">
                <a:ln>
                  <a:noFill/>
                </a:ln>
                <a:effectLst/>
                <a:uLnTx/>
                <a:uFillTx/>
                <a:latin typeface="微软雅黑" panose="020B0503020204020204" pitchFamily="34" charset="-122"/>
                <a:ea typeface="微软雅黑" panose="020B0503020204020204" pitchFamily="34" charset="-122"/>
                <a:sym typeface="+mn-ea"/>
              </a:rPr>
              <a:t>苏州分行《金融科技如何赋能银行数字化转型》</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7" name="图片 6" descr="兴业银行南昌分行培训合照"/>
          <p:cNvPicPr>
            <a:picLocks noChangeAspect="1"/>
          </p:cNvPicPr>
          <p:nvPr/>
        </p:nvPicPr>
        <p:blipFill>
          <a:blip r:embed="rId5"/>
          <a:stretch>
            <a:fillRect/>
          </a:stretch>
        </p:blipFill>
        <p:spPr>
          <a:xfrm>
            <a:off x="527685" y="3710305"/>
            <a:ext cx="4214495" cy="2809875"/>
          </a:xfrm>
          <a:prstGeom prst="rect">
            <a:avLst/>
          </a:prstGeom>
        </p:spPr>
      </p:pic>
      <p:sp>
        <p:nvSpPr>
          <p:cNvPr id="8" name="文本占位符 1"/>
          <p:cNvSpPr>
            <a:spLocks noGrp="1"/>
          </p:cNvSpPr>
          <p:nvPr>
            <p:custDataLst>
              <p:tags r:id="rId6"/>
            </p:custDataLst>
          </p:nvPr>
        </p:nvSpPr>
        <p:spPr bwMode="auto">
          <a:xfrm>
            <a:off x="4946015" y="4169410"/>
            <a:ext cx="1123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兴业</a:t>
            </a:r>
            <a:r>
              <a:rPr sz="1600" noProof="0">
                <a:ln>
                  <a:noFill/>
                </a:ln>
                <a:effectLst/>
                <a:uLnTx/>
                <a:uFillTx/>
                <a:latin typeface="微软雅黑" panose="020B0503020204020204" pitchFamily="34" charset="-122"/>
                <a:ea typeface="微软雅黑" panose="020B0503020204020204" pitchFamily="34" charset="-122"/>
                <a:sym typeface="+mn-ea"/>
              </a:rPr>
              <a:t>银行</a:t>
            </a:r>
            <a:r>
              <a:rPr lang="zh-CN" sz="1600" noProof="0">
                <a:ln>
                  <a:noFill/>
                </a:ln>
                <a:effectLst/>
                <a:uLnTx/>
                <a:uFillTx/>
                <a:latin typeface="微软雅黑" panose="020B0503020204020204" pitchFamily="34" charset="-122"/>
                <a:ea typeface="微软雅黑" panose="020B0503020204020204" pitchFamily="34" charset="-122"/>
                <a:sym typeface="+mn-ea"/>
              </a:rPr>
              <a:t>南昌分行《银行数字化风控》</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9" name="图片 8" descr="54b96484b6b0f8995dc5de6e3a1b026"/>
          <p:cNvPicPr>
            <a:picLocks noChangeAspect="1"/>
          </p:cNvPicPr>
          <p:nvPr/>
        </p:nvPicPr>
        <p:blipFill>
          <a:blip r:embed="rId7"/>
          <a:stretch>
            <a:fillRect/>
          </a:stretch>
        </p:blipFill>
        <p:spPr>
          <a:xfrm>
            <a:off x="7470775" y="3865245"/>
            <a:ext cx="4196080" cy="2654935"/>
          </a:xfrm>
          <a:prstGeom prst="rect">
            <a:avLst/>
          </a:prstGeom>
        </p:spPr>
      </p:pic>
      <p:sp>
        <p:nvSpPr>
          <p:cNvPr id="10" name="文本占位符 1"/>
          <p:cNvSpPr>
            <a:spLocks noGrp="1"/>
          </p:cNvSpPr>
          <p:nvPr>
            <p:custDataLst>
              <p:tags r:id="rId8"/>
            </p:custDataLst>
          </p:nvPr>
        </p:nvSpPr>
        <p:spPr bwMode="auto">
          <a:xfrm>
            <a:off x="6148705" y="4338320"/>
            <a:ext cx="1242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兴业</a:t>
            </a:r>
            <a:r>
              <a:rPr sz="1600" noProof="0">
                <a:ln>
                  <a:noFill/>
                </a:ln>
                <a:effectLst/>
                <a:uLnTx/>
                <a:uFillTx/>
                <a:latin typeface="微软雅黑" panose="020B0503020204020204" pitchFamily="34" charset="-122"/>
                <a:ea typeface="微软雅黑" panose="020B0503020204020204" pitchFamily="34" charset="-122"/>
                <a:sym typeface="+mn-ea"/>
              </a:rPr>
              <a:t>银行</a:t>
            </a:r>
            <a:r>
              <a:rPr lang="zh-CN" sz="1600" noProof="0">
                <a:ln>
                  <a:noFill/>
                </a:ln>
                <a:effectLst/>
                <a:uLnTx/>
                <a:uFillTx/>
                <a:latin typeface="微软雅黑" panose="020B0503020204020204" pitchFamily="34" charset="-122"/>
                <a:ea typeface="微软雅黑" panose="020B0503020204020204" pitchFamily="34" charset="-122"/>
                <a:sym typeface="+mn-ea"/>
              </a:rPr>
              <a:t>武汉分行《数字化转型背景下的银行柜员提升之道》</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747395" y="152400"/>
            <a:ext cx="10919460" cy="63817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苏州银行培训案例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微信图片_20220729182507"/>
          <p:cNvPicPr>
            <a:picLocks noChangeAspect="1"/>
          </p:cNvPicPr>
          <p:nvPr/>
        </p:nvPicPr>
        <p:blipFill>
          <a:blip r:embed="rId1"/>
          <a:stretch>
            <a:fillRect/>
          </a:stretch>
        </p:blipFill>
        <p:spPr>
          <a:xfrm>
            <a:off x="8052435" y="1238885"/>
            <a:ext cx="3529965" cy="2647950"/>
          </a:xfrm>
          <a:prstGeom prst="rect">
            <a:avLst/>
          </a:prstGeom>
        </p:spPr>
      </p:pic>
      <p:sp>
        <p:nvSpPr>
          <p:cNvPr id="4" name="文本占位符 1"/>
          <p:cNvSpPr>
            <a:spLocks noGrp="1"/>
          </p:cNvSpPr>
          <p:nvPr>
            <p:custDataLst>
              <p:tags r:id="rId2"/>
            </p:custDataLst>
          </p:nvPr>
        </p:nvSpPr>
        <p:spPr bwMode="auto">
          <a:xfrm>
            <a:off x="4538345" y="1690370"/>
            <a:ext cx="9474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苏州银行《银行数字化营销》</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5" name="文本占位符 1"/>
          <p:cNvSpPr>
            <a:spLocks noGrp="1"/>
          </p:cNvSpPr>
          <p:nvPr>
            <p:custDataLst>
              <p:tags r:id="rId3"/>
            </p:custDataLst>
          </p:nvPr>
        </p:nvSpPr>
        <p:spPr bwMode="auto">
          <a:xfrm>
            <a:off x="6481445" y="1690370"/>
            <a:ext cx="12293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苏州银行《银行数字化运营：如何改变员工认知》</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7" name="图片 6" descr="微信图片_20211017115156"/>
          <p:cNvPicPr>
            <a:picLocks noChangeAspect="1"/>
          </p:cNvPicPr>
          <p:nvPr/>
        </p:nvPicPr>
        <p:blipFill>
          <a:blip r:embed="rId4"/>
          <a:stretch>
            <a:fillRect/>
          </a:stretch>
        </p:blipFill>
        <p:spPr>
          <a:xfrm>
            <a:off x="747395" y="1238885"/>
            <a:ext cx="3362960" cy="2647950"/>
          </a:xfrm>
          <a:prstGeom prst="rect">
            <a:avLst/>
          </a:prstGeom>
        </p:spPr>
      </p:pic>
      <p:pic>
        <p:nvPicPr>
          <p:cNvPr id="8" name="图片 7" descr="银行数字化运营三步曲之行动篇——如何有效推进银行数字化运营工作首页"/>
          <p:cNvPicPr>
            <a:picLocks noChangeAspect="1"/>
          </p:cNvPicPr>
          <p:nvPr/>
        </p:nvPicPr>
        <p:blipFill>
          <a:blip r:embed="rId5"/>
          <a:stretch>
            <a:fillRect/>
          </a:stretch>
        </p:blipFill>
        <p:spPr>
          <a:xfrm>
            <a:off x="747395" y="4095750"/>
            <a:ext cx="3362960" cy="2468880"/>
          </a:xfrm>
          <a:prstGeom prst="rect">
            <a:avLst/>
          </a:prstGeom>
        </p:spPr>
      </p:pic>
      <p:sp>
        <p:nvSpPr>
          <p:cNvPr id="9" name="文本占位符 1"/>
          <p:cNvSpPr>
            <a:spLocks noGrp="1"/>
          </p:cNvSpPr>
          <p:nvPr>
            <p:custDataLst>
              <p:tags r:id="rId6"/>
            </p:custDataLst>
          </p:nvPr>
        </p:nvSpPr>
        <p:spPr bwMode="auto">
          <a:xfrm>
            <a:off x="4377055" y="4645025"/>
            <a:ext cx="127063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苏州银行《银行数字化运营之行动篇：如何有效推进银行数字化运营工作》线上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1" name="文本占位符 1"/>
          <p:cNvSpPr>
            <a:spLocks noGrp="1"/>
          </p:cNvSpPr>
          <p:nvPr>
            <p:custDataLst>
              <p:tags r:id="rId7"/>
            </p:custDataLst>
          </p:nvPr>
        </p:nvSpPr>
        <p:spPr bwMode="auto">
          <a:xfrm>
            <a:off x="6481445" y="4518660"/>
            <a:ext cx="127063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苏州银行《城商行数字化转型案例研究》线上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6" name="图片 5" descr="城商行数字化转型标杆案例研究1"/>
          <p:cNvPicPr>
            <a:picLocks noChangeAspect="1"/>
          </p:cNvPicPr>
          <p:nvPr/>
        </p:nvPicPr>
        <p:blipFill>
          <a:blip r:embed="rId8"/>
          <a:stretch>
            <a:fillRect/>
          </a:stretch>
        </p:blipFill>
        <p:spPr>
          <a:xfrm>
            <a:off x="8052435" y="4041775"/>
            <a:ext cx="3529965" cy="25222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首页"/>
          <p:cNvPicPr>
            <a:picLocks noChangeAspect="1"/>
          </p:cNvPicPr>
          <p:nvPr/>
        </p:nvPicPr>
        <p:blipFill>
          <a:blip r:embed="rId1"/>
          <a:stretch>
            <a:fillRect/>
          </a:stretch>
        </p:blipFill>
        <p:spPr>
          <a:xfrm>
            <a:off x="475615" y="1188720"/>
            <a:ext cx="4337685" cy="2449830"/>
          </a:xfrm>
          <a:prstGeom prst="rect">
            <a:avLst/>
          </a:prstGeom>
        </p:spPr>
      </p:pic>
      <p:pic>
        <p:nvPicPr>
          <p:cNvPr id="4" name="图片 3" descr="专题二：金融数据战略及数据治理能力体系建设1.0-银行数字化转型导师坚鹏-2022（jianpeng）_01"/>
          <p:cNvPicPr>
            <a:picLocks noChangeAspect="1"/>
          </p:cNvPicPr>
          <p:nvPr/>
        </p:nvPicPr>
        <p:blipFill>
          <a:blip r:embed="rId2"/>
          <a:stretch>
            <a:fillRect/>
          </a:stretch>
        </p:blipFill>
        <p:spPr>
          <a:xfrm>
            <a:off x="7448550" y="1188720"/>
            <a:ext cx="4181475" cy="2352675"/>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7448550" y="3991610"/>
            <a:ext cx="4202430" cy="2352675"/>
          </a:xfrm>
          <a:prstGeom prst="rect">
            <a:avLst/>
          </a:prstGeom>
        </p:spPr>
      </p:pic>
      <p:sp>
        <p:nvSpPr>
          <p:cNvPr id="8" name="文本占位符 7"/>
          <p:cNvSpPr>
            <a:spLocks noGrp="1"/>
          </p:cNvSpPr>
          <p:nvPr>
            <p:ph type="body" sz="quarter" idx="16"/>
            <p:custDataLst>
              <p:tags r:id="rId5"/>
            </p:custDataLst>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中国人民银行郑州培训学院公开课</a:t>
            </a:r>
            <a:r>
              <a:rPr noProof="0">
                <a:ln>
                  <a:noFill/>
                </a:ln>
                <a:effectLst/>
                <a:uLnTx/>
                <a:uFillTx/>
                <a:latin typeface="微软雅黑" panose="020B0503020204020204" pitchFamily="34" charset="-122"/>
                <a:ea typeface="微软雅黑" panose="020B0503020204020204" pitchFamily="34" charset="-122"/>
                <a:sym typeface="+mn-ea"/>
              </a:rPr>
              <a:t>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9" name="图片 8"/>
          <p:cNvPicPr>
            <a:picLocks noChangeAspect="1"/>
          </p:cNvPicPr>
          <p:nvPr/>
        </p:nvPicPr>
        <p:blipFill>
          <a:blip r:embed="rId6"/>
          <a:stretch>
            <a:fillRect/>
          </a:stretch>
        </p:blipFill>
        <p:spPr>
          <a:xfrm>
            <a:off x="393700" y="3811270"/>
            <a:ext cx="4419600" cy="2533015"/>
          </a:xfrm>
          <a:prstGeom prst="rect">
            <a:avLst/>
          </a:prstGeom>
        </p:spPr>
      </p:pic>
      <p:sp>
        <p:nvSpPr>
          <p:cNvPr id="10" name="文本占位符 1"/>
          <p:cNvSpPr>
            <a:spLocks noGrp="1"/>
          </p:cNvSpPr>
          <p:nvPr>
            <p:custDataLst>
              <p:tags r:id="rId7"/>
            </p:custDataLst>
          </p:nvPr>
        </p:nvSpPr>
        <p:spPr bwMode="auto">
          <a:xfrm>
            <a:off x="4927600" y="169037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a:t>
            </a:r>
            <a:r>
              <a:rPr lang="zh-CN" sz="1600" noProof="0">
                <a:ln>
                  <a:noFill/>
                </a:ln>
                <a:effectLst/>
                <a:uLnTx/>
                <a:uFillTx/>
                <a:latin typeface="微软雅黑" panose="020B0503020204020204" pitchFamily="34" charset="-122"/>
                <a:ea typeface="微软雅黑" panose="020B0503020204020204" pitchFamily="34" charset="-122"/>
                <a:sym typeface="+mn-ea"/>
              </a:rPr>
              <a:t>人民银</a:t>
            </a:r>
            <a:r>
              <a:rPr sz="1600" noProof="0">
                <a:ln>
                  <a:noFill/>
                </a:ln>
                <a:effectLst/>
                <a:uLnTx/>
                <a:uFillTx/>
                <a:latin typeface="微软雅黑" panose="020B0503020204020204" pitchFamily="34" charset="-122"/>
                <a:ea typeface="微软雅黑" panose="020B0503020204020204" pitchFamily="34" charset="-122"/>
                <a:sym typeface="+mn-ea"/>
              </a:rPr>
              <a:t>行</a:t>
            </a:r>
            <a:r>
              <a:rPr lang="zh-CN" sz="1600" noProof="0">
                <a:ln>
                  <a:noFill/>
                </a:ln>
                <a:effectLst/>
                <a:uLnTx/>
                <a:uFillTx/>
                <a:latin typeface="微软雅黑" panose="020B0503020204020204" pitchFamily="34" charset="-122"/>
                <a:ea typeface="微软雅黑" panose="020B0503020204020204" pitchFamily="34" charset="-122"/>
                <a:sym typeface="+mn-ea"/>
              </a:rPr>
              <a:t>郑州培训学院《金融机构数据治理之道》线上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1" name="文本占位符 1"/>
          <p:cNvSpPr>
            <a:spLocks noGrp="1"/>
          </p:cNvSpPr>
          <p:nvPr>
            <p:custDataLst>
              <p:tags r:id="rId8"/>
            </p:custDataLst>
          </p:nvPr>
        </p:nvSpPr>
        <p:spPr bwMode="auto">
          <a:xfrm>
            <a:off x="6292850" y="1948815"/>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a:t>
            </a:r>
            <a:r>
              <a:rPr lang="zh-CN" sz="1600" noProof="0">
                <a:ln>
                  <a:noFill/>
                </a:ln>
                <a:effectLst/>
                <a:uLnTx/>
                <a:uFillTx/>
                <a:latin typeface="微软雅黑" panose="020B0503020204020204" pitchFamily="34" charset="-122"/>
                <a:ea typeface="微软雅黑" panose="020B0503020204020204" pitchFamily="34" charset="-122"/>
                <a:sym typeface="+mn-ea"/>
              </a:rPr>
              <a:t>人民银</a:t>
            </a:r>
            <a:r>
              <a:rPr sz="1600" noProof="0">
                <a:ln>
                  <a:noFill/>
                </a:ln>
                <a:effectLst/>
                <a:uLnTx/>
                <a:uFillTx/>
                <a:latin typeface="微软雅黑" panose="020B0503020204020204" pitchFamily="34" charset="-122"/>
                <a:ea typeface="微软雅黑" panose="020B0503020204020204" pitchFamily="34" charset="-122"/>
                <a:sym typeface="+mn-ea"/>
              </a:rPr>
              <a:t>行</a:t>
            </a:r>
            <a:r>
              <a:rPr lang="zh-CN" sz="1600" noProof="0">
                <a:ln>
                  <a:noFill/>
                </a:ln>
                <a:effectLst/>
                <a:uLnTx/>
                <a:uFillTx/>
                <a:latin typeface="微软雅黑" panose="020B0503020204020204" pitchFamily="34" charset="-122"/>
                <a:ea typeface="微软雅黑" panose="020B0503020204020204" pitchFamily="34" charset="-122"/>
                <a:sym typeface="+mn-ea"/>
              </a:rPr>
              <a:t>郑州培训学院《金融数据战略及数据治理能力体系建设》线上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2" name="文本占位符 1"/>
          <p:cNvSpPr>
            <a:spLocks noGrp="1"/>
          </p:cNvSpPr>
          <p:nvPr>
            <p:custDataLst>
              <p:tags r:id="rId9"/>
            </p:custDataLst>
          </p:nvPr>
        </p:nvSpPr>
        <p:spPr bwMode="auto">
          <a:xfrm>
            <a:off x="6205220" y="479044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pitchFamily="34" charset="-122"/>
                <a:ea typeface="微软雅黑" panose="020B0503020204020204" pitchFamily="34" charset="-122"/>
                <a:sym typeface="+mn-ea"/>
              </a:rPr>
              <a:t>中国</a:t>
            </a:r>
            <a:r>
              <a:rPr lang="zh-CN" sz="1600" noProof="0">
                <a:ln>
                  <a:noFill/>
                </a:ln>
                <a:effectLst/>
                <a:uLnTx/>
                <a:uFillTx/>
                <a:latin typeface="微软雅黑" panose="020B0503020204020204" pitchFamily="34" charset="-122"/>
                <a:ea typeface="微软雅黑" panose="020B0503020204020204" pitchFamily="34" charset="-122"/>
                <a:sym typeface="+mn-ea"/>
              </a:rPr>
              <a:t>人民银</a:t>
            </a:r>
            <a:r>
              <a:rPr sz="1600" noProof="0">
                <a:ln>
                  <a:noFill/>
                </a:ln>
                <a:effectLst/>
                <a:uLnTx/>
                <a:uFillTx/>
                <a:latin typeface="微软雅黑" panose="020B0503020204020204" pitchFamily="34" charset="-122"/>
                <a:ea typeface="微软雅黑" panose="020B0503020204020204" pitchFamily="34" charset="-122"/>
                <a:sym typeface="+mn-ea"/>
              </a:rPr>
              <a:t>行</a:t>
            </a:r>
            <a:r>
              <a:rPr lang="zh-CN" sz="1600" noProof="0">
                <a:ln>
                  <a:noFill/>
                </a:ln>
                <a:effectLst/>
                <a:uLnTx/>
                <a:uFillTx/>
                <a:latin typeface="微软雅黑" panose="020B0503020204020204" pitchFamily="34" charset="-122"/>
                <a:ea typeface="微软雅黑" panose="020B0503020204020204" pitchFamily="34" charset="-122"/>
                <a:sym typeface="+mn-ea"/>
              </a:rPr>
              <a:t>郑州培训学院《金融数据安全问题及金融机构数据安全体系创新》线上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3" name="文本占位符 1"/>
          <p:cNvSpPr>
            <a:spLocks noGrp="1"/>
          </p:cNvSpPr>
          <p:nvPr>
            <p:custDataLst>
              <p:tags r:id="rId10"/>
            </p:custDataLst>
          </p:nvPr>
        </p:nvSpPr>
        <p:spPr bwMode="auto">
          <a:xfrm>
            <a:off x="4961890" y="479044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ClrTx/>
              <a:buSzTx/>
              <a:buFontTx/>
            </a:pPr>
            <a:r>
              <a:rPr sz="1600" noProof="0">
                <a:ln>
                  <a:noFill/>
                </a:ln>
                <a:effectLst/>
                <a:uLnTx/>
                <a:uFillTx/>
                <a:latin typeface="微软雅黑" panose="020B0503020204020204" pitchFamily="34" charset="-122"/>
                <a:ea typeface="微软雅黑" panose="020B0503020204020204" pitchFamily="34" charset="-122"/>
                <a:sym typeface="+mn-ea"/>
              </a:rPr>
              <a:t>中国</a:t>
            </a:r>
            <a:r>
              <a:rPr sz="1600" noProof="0">
                <a:ln>
                  <a:noFill/>
                </a:ln>
                <a:effectLst/>
                <a:uLnTx/>
                <a:uFillTx/>
                <a:latin typeface="微软雅黑" panose="020B0503020204020204" pitchFamily="34" charset="-122"/>
                <a:ea typeface="微软雅黑" panose="020B0503020204020204" pitchFamily="34" charset="-122"/>
                <a:sym typeface="+mn-ea"/>
              </a:rPr>
              <a:t>人民银</a:t>
            </a:r>
            <a:r>
              <a:rPr sz="1600" noProof="0">
                <a:ln>
                  <a:noFill/>
                </a:ln>
                <a:effectLst/>
                <a:uLnTx/>
                <a:uFillTx/>
                <a:latin typeface="微软雅黑" panose="020B0503020204020204" pitchFamily="34" charset="-122"/>
                <a:ea typeface="微软雅黑" panose="020B0503020204020204" pitchFamily="34" charset="-122"/>
                <a:sym typeface="+mn-ea"/>
              </a:rPr>
              <a:t>行</a:t>
            </a:r>
            <a:r>
              <a:rPr sz="1600" noProof="0">
                <a:ln>
                  <a:noFill/>
                </a:ln>
                <a:effectLst/>
                <a:uLnTx/>
                <a:uFillTx/>
                <a:latin typeface="微软雅黑" panose="020B0503020204020204" pitchFamily="34" charset="-122"/>
                <a:ea typeface="微软雅黑" panose="020B0503020204020204" pitchFamily="34" charset="-122"/>
                <a:sym typeface="+mn-ea"/>
              </a:rPr>
              <a:t>郑州培训学院《</a:t>
            </a:r>
            <a:r>
              <a:rPr sz="1600" noProof="0">
                <a:ln>
                  <a:noFill/>
                </a:ln>
                <a:effectLst/>
                <a:uLnTx/>
                <a:uFillTx/>
                <a:latin typeface="微软雅黑" panose="020B0503020204020204" pitchFamily="34" charset="-122"/>
                <a:ea typeface="微软雅黑" panose="020B0503020204020204" pitchFamily="34" charset="-122"/>
                <a:sym typeface="+mn-ea"/>
              </a:rPr>
              <a:t>银保监会数据质量专项治理体系创新及政策解读</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413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中国人寿培训案例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1078c606199c5a6b78de369c3c0ba54"/>
          <p:cNvPicPr>
            <a:picLocks noChangeAspect="1"/>
          </p:cNvPicPr>
          <p:nvPr/>
        </p:nvPicPr>
        <p:blipFill>
          <a:blip r:embed="rId1"/>
          <a:stretch>
            <a:fillRect/>
          </a:stretch>
        </p:blipFill>
        <p:spPr>
          <a:xfrm>
            <a:off x="497205" y="1181735"/>
            <a:ext cx="3921125" cy="2700020"/>
          </a:xfrm>
          <a:prstGeom prst="rect">
            <a:avLst/>
          </a:prstGeom>
        </p:spPr>
      </p:pic>
      <p:sp>
        <p:nvSpPr>
          <p:cNvPr id="4" name="文本占位符 1"/>
          <p:cNvSpPr>
            <a:spLocks noGrp="1"/>
          </p:cNvSpPr>
          <p:nvPr>
            <p:custDataLst>
              <p:tags r:id="rId2"/>
            </p:custDataLst>
          </p:nvPr>
        </p:nvSpPr>
        <p:spPr bwMode="auto">
          <a:xfrm>
            <a:off x="4618355"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中国人寿《2023年宏观经济形势与与二十大精神解读》</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5" name="文本占位符 1"/>
          <p:cNvSpPr>
            <a:spLocks noGrp="1"/>
          </p:cNvSpPr>
          <p:nvPr>
            <p:custDataLst>
              <p:tags r:id="rId3"/>
            </p:custDataLst>
          </p:nvPr>
        </p:nvSpPr>
        <p:spPr bwMode="auto">
          <a:xfrm>
            <a:off x="6149340"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中国人寿《当下中国经济形势与与寿险业发展机遇》</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6" name="图片 5" descr="a39180009404c4e86a940c0ca22bfef"/>
          <p:cNvPicPr>
            <a:picLocks noChangeAspect="1"/>
          </p:cNvPicPr>
          <p:nvPr/>
        </p:nvPicPr>
        <p:blipFill>
          <a:blip r:embed="rId4"/>
          <a:stretch>
            <a:fillRect/>
          </a:stretch>
        </p:blipFill>
        <p:spPr>
          <a:xfrm>
            <a:off x="7451725" y="1181735"/>
            <a:ext cx="4215130" cy="2660650"/>
          </a:xfrm>
          <a:prstGeom prst="rect">
            <a:avLst/>
          </a:prstGeom>
        </p:spPr>
      </p:pic>
      <p:pic>
        <p:nvPicPr>
          <p:cNvPr id="7" name="图片 6" descr="4c85d03734b8ea9388c766acef1990e"/>
          <p:cNvPicPr>
            <a:picLocks noChangeAspect="1"/>
          </p:cNvPicPr>
          <p:nvPr/>
        </p:nvPicPr>
        <p:blipFill>
          <a:blip r:embed="rId5"/>
          <a:stretch>
            <a:fillRect/>
          </a:stretch>
        </p:blipFill>
        <p:spPr>
          <a:xfrm>
            <a:off x="497205" y="4006850"/>
            <a:ext cx="3921125" cy="2611120"/>
          </a:xfrm>
          <a:prstGeom prst="rect">
            <a:avLst/>
          </a:prstGeom>
        </p:spPr>
      </p:pic>
      <p:sp>
        <p:nvSpPr>
          <p:cNvPr id="8" name="文本占位符 1"/>
          <p:cNvSpPr>
            <a:spLocks noGrp="1"/>
          </p:cNvSpPr>
          <p:nvPr>
            <p:custDataLst>
              <p:tags r:id="rId6"/>
            </p:custDataLst>
          </p:nvPr>
        </p:nvSpPr>
        <p:spPr bwMode="auto">
          <a:xfrm>
            <a:off x="4745355" y="4349115"/>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中国人寿《学习贯彻二十大精神、解码乡村振兴之道》</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9" name="图片 8" descr="f9df0d643ee2ae93d10497fd2c76f3f"/>
          <p:cNvPicPr>
            <a:picLocks noChangeAspect="1"/>
          </p:cNvPicPr>
          <p:nvPr/>
        </p:nvPicPr>
        <p:blipFill>
          <a:blip r:embed="rId7"/>
          <a:stretch>
            <a:fillRect/>
          </a:stretch>
        </p:blipFill>
        <p:spPr>
          <a:xfrm>
            <a:off x="7451725" y="4006850"/>
            <a:ext cx="4215130" cy="2600325"/>
          </a:xfrm>
          <a:prstGeom prst="rect">
            <a:avLst/>
          </a:prstGeom>
        </p:spPr>
      </p:pic>
      <p:sp>
        <p:nvSpPr>
          <p:cNvPr id="10" name="文本占位符 1"/>
          <p:cNvSpPr>
            <a:spLocks noGrp="1"/>
          </p:cNvSpPr>
          <p:nvPr>
            <p:custDataLst>
              <p:tags r:id="rId8"/>
            </p:custDataLst>
          </p:nvPr>
        </p:nvSpPr>
        <p:spPr bwMode="auto">
          <a:xfrm>
            <a:off x="6188075" y="432435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中国人寿《学习贯彻二十大精神、解码共同富裕之道》</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1531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企业</a:t>
            </a:r>
            <a:r>
              <a:rPr noProof="0">
                <a:ln>
                  <a:noFill/>
                </a:ln>
                <a:effectLst/>
                <a:uLnTx/>
                <a:uFillTx/>
                <a:latin typeface="微软雅黑" panose="020B0503020204020204" pitchFamily="34" charset="-122"/>
                <a:ea typeface="微软雅黑" panose="020B0503020204020204" pitchFamily="34" charset="-122"/>
                <a:sym typeface="+mn-ea"/>
              </a:rPr>
              <a:t>及政府</a:t>
            </a:r>
            <a:r>
              <a:rPr noProof="0">
                <a:ln>
                  <a:noFill/>
                </a:ln>
                <a:effectLst/>
                <a:uLnTx/>
                <a:uFillTx/>
                <a:latin typeface="微软雅黑" panose="020B0503020204020204" pitchFamily="34" charset="-122"/>
                <a:ea typeface="微软雅黑" panose="020B0503020204020204" pitchFamily="34" charset="-122"/>
                <a:sym typeface="+mn-ea"/>
              </a:rPr>
              <a:t>数字化转型培训案例</a:t>
            </a:r>
            <a:endParaRPr noProof="0">
              <a:ln>
                <a:noFill/>
              </a:ln>
              <a:effectLst/>
              <a:uLnTx/>
              <a:uFillTx/>
              <a:latin typeface="微软雅黑" panose="020B0503020204020204" pitchFamily="34" charset="-122"/>
              <a:ea typeface="微软雅黑" panose="020B0503020204020204" pitchFamily="34" charset="-122"/>
              <a:sym typeface="+mn-ea"/>
            </a:endParaRPr>
          </a:p>
        </p:txBody>
      </p:sp>
      <p:sp>
        <p:nvSpPr>
          <p:cNvPr id="4" name="文本占位符 1"/>
          <p:cNvSpPr>
            <a:spLocks noGrp="1"/>
          </p:cNvSpPr>
          <p:nvPr>
            <p:custDataLst>
              <p:tags r:id="rId1"/>
            </p:custDataLst>
          </p:nvPr>
        </p:nvSpPr>
        <p:spPr bwMode="auto">
          <a:xfrm>
            <a:off x="4564380" y="1522095"/>
            <a:ext cx="116395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深圳市工业总会《数字化转型与商业模式升级》</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5" name="文本占位符 1"/>
          <p:cNvSpPr>
            <a:spLocks noGrp="1"/>
          </p:cNvSpPr>
          <p:nvPr>
            <p:custDataLst>
              <p:tags r:id="rId2"/>
            </p:custDataLst>
          </p:nvPr>
        </p:nvSpPr>
        <p:spPr bwMode="auto">
          <a:xfrm>
            <a:off x="6149340"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中国邮政集团《数智时代</a:t>
            </a:r>
            <a:r>
              <a:rPr lang="en-US" altLang="zh-CN" sz="1600" noProof="0">
                <a:ln>
                  <a:noFill/>
                </a:ln>
                <a:effectLst/>
                <a:uLnTx/>
                <a:uFillTx/>
                <a:latin typeface="微软雅黑" panose="020B0503020204020204" pitchFamily="34" charset="-122"/>
                <a:ea typeface="微软雅黑" panose="020B0503020204020204" pitchFamily="34" charset="-122"/>
                <a:sym typeface="+mn-ea"/>
              </a:rPr>
              <a:t>——</a:t>
            </a:r>
            <a:r>
              <a:rPr lang="zh-CN" altLang="en-US" sz="1600" noProof="0">
                <a:ln>
                  <a:noFill/>
                </a:ln>
                <a:effectLst/>
                <a:uLnTx/>
                <a:uFillTx/>
                <a:latin typeface="微软雅黑" panose="020B0503020204020204" pitchFamily="34" charset="-122"/>
                <a:ea typeface="微软雅黑" panose="020B0503020204020204" pitchFamily="34" charset="-122"/>
                <a:sym typeface="+mn-ea"/>
              </a:rPr>
              <a:t>新技术颠覆与重构</a:t>
            </a:r>
            <a:r>
              <a:rPr lang="zh-CN" sz="1600" noProof="0">
                <a:ln>
                  <a:noFill/>
                </a:ln>
                <a:effectLst/>
                <a:uLnTx/>
                <a:uFillTx/>
                <a:latin typeface="微软雅黑" panose="020B0503020204020204" pitchFamily="34" charset="-122"/>
                <a:ea typeface="微软雅黑" panose="020B0503020204020204" pitchFamily="34" charset="-122"/>
                <a:sym typeface="+mn-ea"/>
              </a:rPr>
              <a:t>》线上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8" name="文本占位符 1"/>
          <p:cNvSpPr>
            <a:spLocks noGrp="1"/>
          </p:cNvSpPr>
          <p:nvPr>
            <p:custDataLst>
              <p:tags r:id="rId3"/>
            </p:custDataLst>
          </p:nvPr>
        </p:nvSpPr>
        <p:spPr bwMode="auto">
          <a:xfrm>
            <a:off x="4564380" y="4242435"/>
            <a:ext cx="144716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上市公司小熊电器《面向数字化转型的大数据顶层设计实践》</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sp>
        <p:nvSpPr>
          <p:cNvPr id="10" name="文本占位符 1"/>
          <p:cNvSpPr>
            <a:spLocks noGrp="1"/>
          </p:cNvSpPr>
          <p:nvPr>
            <p:custDataLst>
              <p:tags r:id="rId4"/>
            </p:custDataLst>
          </p:nvPr>
        </p:nvSpPr>
        <p:spPr bwMode="auto">
          <a:xfrm>
            <a:off x="6149340" y="4467860"/>
            <a:ext cx="11887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pitchFamily="34" charset="-122"/>
                <a:ea typeface="微软雅黑" panose="020B0503020204020204" pitchFamily="34" charset="-122"/>
                <a:sym typeface="+mn-ea"/>
              </a:rPr>
              <a:t>咸宁市国资委《国企数字化转型现状、方法与标杆案例》线上</a:t>
            </a:r>
            <a:r>
              <a:rPr sz="1600" noProof="0">
                <a:ln>
                  <a:noFill/>
                </a:ln>
                <a:effectLst/>
                <a:uLnTx/>
                <a:uFillTx/>
                <a:latin typeface="微软雅黑" panose="020B0503020204020204" pitchFamily="34" charset="-122"/>
                <a:ea typeface="微软雅黑" panose="020B0503020204020204" pitchFamily="34" charset="-122"/>
                <a:sym typeface="+mn-ea"/>
              </a:rPr>
              <a:t>培训案例</a:t>
            </a:r>
            <a:endParaRPr sz="16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3" name="图片 2" descr="13c72c8d4641bf9022e9e287dc29d64"/>
          <p:cNvPicPr>
            <a:picLocks noChangeAspect="1"/>
          </p:cNvPicPr>
          <p:nvPr/>
        </p:nvPicPr>
        <p:blipFill>
          <a:blip r:embed="rId5"/>
          <a:stretch>
            <a:fillRect/>
          </a:stretch>
        </p:blipFill>
        <p:spPr>
          <a:xfrm>
            <a:off x="544195" y="1153795"/>
            <a:ext cx="3658870" cy="2444115"/>
          </a:xfrm>
          <a:prstGeom prst="rect">
            <a:avLst/>
          </a:prstGeom>
        </p:spPr>
      </p:pic>
      <p:pic>
        <p:nvPicPr>
          <p:cNvPr id="7" name="图片 6" descr="小熊电器数字化转型课程合照"/>
          <p:cNvPicPr>
            <a:picLocks noChangeAspect="1"/>
          </p:cNvPicPr>
          <p:nvPr/>
        </p:nvPicPr>
        <p:blipFill>
          <a:blip r:embed="rId6"/>
          <a:stretch>
            <a:fillRect/>
          </a:stretch>
        </p:blipFill>
        <p:spPr>
          <a:xfrm>
            <a:off x="544195" y="3780790"/>
            <a:ext cx="3658870" cy="2744470"/>
          </a:xfrm>
          <a:prstGeom prst="rect">
            <a:avLst/>
          </a:prstGeom>
        </p:spPr>
      </p:pic>
      <p:pic>
        <p:nvPicPr>
          <p:cNvPr id="9" name="图片 8" descr="数智时代——大数据-AI-区块链-5G新技术颠覆与重构-1.1-数字化转型导师坚鹏_01"/>
          <p:cNvPicPr>
            <a:picLocks noChangeAspect="1"/>
          </p:cNvPicPr>
          <p:nvPr/>
        </p:nvPicPr>
        <p:blipFill>
          <a:blip r:embed="rId7"/>
          <a:stretch>
            <a:fillRect/>
          </a:stretch>
        </p:blipFill>
        <p:spPr>
          <a:xfrm>
            <a:off x="7395845" y="1153795"/>
            <a:ext cx="4289425" cy="2444115"/>
          </a:xfrm>
          <a:prstGeom prst="rect">
            <a:avLst/>
          </a:prstGeom>
        </p:spPr>
      </p:pic>
      <p:pic>
        <p:nvPicPr>
          <p:cNvPr id="11" name="图片 10" descr="国企数字化转型现状、方法与标杆案例2.1-坚鹏-2022（3.5小时）_01"/>
          <p:cNvPicPr>
            <a:picLocks noChangeAspect="1"/>
          </p:cNvPicPr>
          <p:nvPr/>
        </p:nvPicPr>
        <p:blipFill>
          <a:blip r:embed="rId8"/>
          <a:stretch>
            <a:fillRect/>
          </a:stretch>
        </p:blipFill>
        <p:spPr>
          <a:xfrm>
            <a:off x="7396480" y="3773805"/>
            <a:ext cx="4288155" cy="27508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占位符 1"/>
          <p:cNvSpPr>
            <a:spLocks noGrp="1"/>
          </p:cNvSpPr>
          <p:nvPr/>
        </p:nvSpPr>
        <p:spPr>
          <a:xfrm>
            <a:off x="679133" y="274320"/>
            <a:ext cx="11115674" cy="521970"/>
          </a:xfrm>
          <a:prstGeom prst="rect">
            <a:avLst/>
          </a:prstGeom>
        </p:spPr>
        <p:txBody>
          <a:bodyPr vert="horz" wrap="square" lIns="91440" tIns="45720" rIns="91440" bIns="45720" rtlCol="0" anchor="b" anchorCtr="0">
            <a:normAutofit fontScale="90000"/>
          </a:bodyPr>
          <a:p>
            <a:pPr lvl="0" indent="-228600" algn="l">
              <a:buClrTx/>
              <a:buSzTx/>
              <a:buFontTx/>
            </a:pPr>
            <a:r>
              <a:rPr lang="zh-CN" altLang="en-US" sz="2800" b="1" smtClean="0">
                <a:latin typeface="微软雅黑" panose="020B0503020204020204" pitchFamily="34" charset="-122"/>
                <a:ea typeface="微软雅黑" panose="020B0503020204020204" pitchFamily="34" charset="-122"/>
                <a:cs typeface="+mj-cs"/>
                <a:sym typeface="+mn-ea"/>
              </a:rPr>
              <a:t>企业相关咨询培训现场照片</a:t>
            </a:r>
            <a:endParaRPr lang="zh-CN" altLang="en-US" sz="2800" b="1" smtClean="0">
              <a:latin typeface="微软雅黑" panose="020B0503020204020204" pitchFamily="34" charset="-122"/>
              <a:ea typeface="微软雅黑" panose="020B0503020204020204" pitchFamily="34" charset="-122"/>
              <a:cs typeface="+mj-cs"/>
              <a:sym typeface="+mn-ea"/>
            </a:endParaRPr>
          </a:p>
        </p:txBody>
      </p:sp>
      <p:pic>
        <p:nvPicPr>
          <p:cNvPr id="4" name="图片 3" descr="小熊电器数字化转型课程互动照片"/>
          <p:cNvPicPr>
            <a:picLocks noChangeAspect="1"/>
          </p:cNvPicPr>
          <p:nvPr/>
        </p:nvPicPr>
        <p:blipFill>
          <a:blip r:embed="rId1"/>
          <a:stretch>
            <a:fillRect/>
          </a:stretch>
        </p:blipFill>
        <p:spPr>
          <a:xfrm>
            <a:off x="4480560" y="1170940"/>
            <a:ext cx="3513455" cy="2635250"/>
          </a:xfrm>
          <a:prstGeom prst="rect">
            <a:avLst/>
          </a:prstGeom>
        </p:spPr>
      </p:pic>
      <p:pic>
        <p:nvPicPr>
          <p:cNvPr id="6" name="图片 5" descr="碧丽公司数字化转型课程-企业需要应对危机照片"/>
          <p:cNvPicPr>
            <a:picLocks noChangeAspect="1"/>
          </p:cNvPicPr>
          <p:nvPr/>
        </p:nvPicPr>
        <p:blipFill>
          <a:blip r:embed="rId2"/>
          <a:stretch>
            <a:fillRect/>
          </a:stretch>
        </p:blipFill>
        <p:spPr>
          <a:xfrm>
            <a:off x="4480560" y="3966845"/>
            <a:ext cx="3512820" cy="2634615"/>
          </a:xfrm>
          <a:prstGeom prst="rect">
            <a:avLst/>
          </a:prstGeom>
        </p:spPr>
      </p:pic>
      <p:pic>
        <p:nvPicPr>
          <p:cNvPr id="7" name="图片 6" descr="01 (93)"/>
          <p:cNvPicPr>
            <a:picLocks noChangeAspect="1"/>
          </p:cNvPicPr>
          <p:nvPr/>
        </p:nvPicPr>
        <p:blipFill>
          <a:blip r:embed="rId3"/>
          <a:stretch>
            <a:fillRect/>
          </a:stretch>
        </p:blipFill>
        <p:spPr>
          <a:xfrm>
            <a:off x="8091805" y="1170940"/>
            <a:ext cx="3564890" cy="2634615"/>
          </a:xfrm>
          <a:prstGeom prst="rect">
            <a:avLst/>
          </a:prstGeom>
        </p:spPr>
      </p:pic>
      <p:pic>
        <p:nvPicPr>
          <p:cNvPr id="9" name="图片 8" descr="坚鹏老师美的集团培训照片"/>
          <p:cNvPicPr>
            <a:picLocks noChangeAspect="1"/>
          </p:cNvPicPr>
          <p:nvPr/>
        </p:nvPicPr>
        <p:blipFill>
          <a:blip r:embed="rId4"/>
          <a:stretch>
            <a:fillRect/>
          </a:stretch>
        </p:blipFill>
        <p:spPr>
          <a:xfrm>
            <a:off x="8131810" y="3987800"/>
            <a:ext cx="3484880" cy="2613660"/>
          </a:xfrm>
          <a:prstGeom prst="rect">
            <a:avLst/>
          </a:prstGeom>
        </p:spPr>
      </p:pic>
      <p:pic>
        <p:nvPicPr>
          <p:cNvPr id="11" name="图片 10" descr="DSC00081"/>
          <p:cNvPicPr>
            <a:picLocks noChangeAspect="1"/>
          </p:cNvPicPr>
          <p:nvPr/>
        </p:nvPicPr>
        <p:blipFill>
          <a:blip r:embed="rId5"/>
          <a:stretch>
            <a:fillRect/>
          </a:stretch>
        </p:blipFill>
        <p:spPr>
          <a:xfrm>
            <a:off x="502285" y="3966845"/>
            <a:ext cx="3688715" cy="2635250"/>
          </a:xfrm>
          <a:prstGeom prst="rect">
            <a:avLst/>
          </a:prstGeom>
        </p:spPr>
      </p:pic>
      <p:pic>
        <p:nvPicPr>
          <p:cNvPr id="2" name="图片 1" descr="厦门火炬大学堂数字化转型人才集训营照片1"/>
          <p:cNvPicPr>
            <a:picLocks noChangeAspect="1"/>
          </p:cNvPicPr>
          <p:nvPr/>
        </p:nvPicPr>
        <p:blipFill>
          <a:blip r:embed="rId6"/>
          <a:stretch>
            <a:fillRect/>
          </a:stretch>
        </p:blipFill>
        <p:spPr>
          <a:xfrm>
            <a:off x="502920" y="1170940"/>
            <a:ext cx="3728085" cy="25793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咨询培训客户案例之一：广东筠诚投资控股股份有限公司（广东</a:t>
            </a:r>
            <a:r>
              <a:rPr sz="2000" noProof="0">
                <a:ln>
                  <a:noFill/>
                </a:ln>
                <a:effectLst/>
                <a:uLnTx/>
                <a:uFillTx/>
                <a:latin typeface="微软雅黑" panose="020B0503020204020204" pitchFamily="34" charset="-122"/>
                <a:ea typeface="微软雅黑" panose="020B0503020204020204" pitchFamily="34" charset="-122"/>
                <a:sym typeface="+mn-ea"/>
              </a:rPr>
              <a:t>温氏集团系产业投资公司</a:t>
            </a:r>
            <a:r>
              <a:rPr sz="2000" noProof="0">
                <a:ln>
                  <a:noFill/>
                </a:ln>
                <a:effectLst/>
                <a:uLnTx/>
                <a:uFillTx/>
                <a:latin typeface="微软雅黑" panose="020B0503020204020204" pitchFamily="34" charset="-122"/>
                <a:ea typeface="微软雅黑" panose="020B0503020204020204" pitchFamily="34" charset="-122"/>
                <a:sym typeface="+mn-ea"/>
              </a:rPr>
              <a:t>）集团管控、组织结构设计、流程制度优化设计、绩效管理、薪酬管理、品牌规划以及数字化转型等项目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sp>
        <p:nvSpPr>
          <p:cNvPr id="22" name="标题 1"/>
          <p:cNvSpPr txBox="1"/>
          <p:nvPr>
            <p:custDataLst>
              <p:tags r:id="rId1"/>
            </p:custDataLst>
          </p:nvPr>
        </p:nvSpPr>
        <p:spPr bwMode="auto">
          <a:xfrm>
            <a:off x="824865" y="6149975"/>
            <a:ext cx="10617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umimoji="0" sz="3200">
                <a:solidFill>
                  <a:srgbClr val="000000"/>
                </a:solidFill>
                <a:latin typeface="+mn-ea"/>
                <a:ea typeface="+mn-ea"/>
                <a:cs typeface="黑体" panose="02010609060101010101" pitchFamily="49" charset="-122"/>
              </a:defRPr>
            </a:lvl1pPr>
            <a:lvl2pPr marL="742950" indent="-285750">
              <a:defRPr kumimoji="1" sz="2400">
                <a:solidFill>
                  <a:schemeClr val="tx1"/>
                </a:solidFill>
              </a:defRPr>
            </a:lvl2pPr>
            <a:lvl3pPr marL="1143000" indent="-228600">
              <a:defRPr kumimoji="1" sz="2400">
                <a:solidFill>
                  <a:schemeClr val="tx1"/>
                </a:solidFill>
              </a:defRPr>
            </a:lvl3pPr>
            <a:lvl4pPr marL="1600200" indent="-228600">
              <a:defRPr kumimoji="1" sz="2400">
                <a:solidFill>
                  <a:schemeClr val="tx1"/>
                </a:solidFill>
              </a:defRPr>
            </a:lvl4pPr>
            <a:lvl5pPr marL="2057400" indent="-228600">
              <a:defRPr kumimoji="1" sz="2400">
                <a:solidFill>
                  <a:schemeClr val="tx1"/>
                </a:solidFill>
              </a:defRPr>
            </a:lvl5pPr>
            <a:lvl6pPr marL="2514600" indent="-228600" eaLnBrk="0" fontAlgn="base" hangingPunct="0">
              <a:spcBef>
                <a:spcPct val="0"/>
              </a:spcBef>
              <a:spcAft>
                <a:spcPct val="0"/>
              </a:spcAft>
              <a:defRPr kumimoji="1" sz="2400">
                <a:solidFill>
                  <a:schemeClr val="tx1"/>
                </a:solidFill>
              </a:defRPr>
            </a:lvl6pPr>
            <a:lvl7pPr marL="2971800" indent="-228600" eaLnBrk="0" fontAlgn="base" hangingPunct="0">
              <a:spcBef>
                <a:spcPct val="0"/>
              </a:spcBef>
              <a:spcAft>
                <a:spcPct val="0"/>
              </a:spcAft>
              <a:defRPr kumimoji="1" sz="2400">
                <a:solidFill>
                  <a:schemeClr val="tx1"/>
                </a:solidFill>
              </a:defRPr>
            </a:lvl7pPr>
            <a:lvl8pPr marL="3429000" indent="-228600" eaLnBrk="0" fontAlgn="base" hangingPunct="0">
              <a:spcBef>
                <a:spcPct val="0"/>
              </a:spcBef>
              <a:spcAft>
                <a:spcPct val="0"/>
              </a:spcAft>
              <a:defRPr kumimoji="1" sz="2400">
                <a:solidFill>
                  <a:schemeClr val="tx1"/>
                </a:solidFill>
              </a:defRPr>
            </a:lvl8pPr>
            <a:lvl9pPr marL="3886200" indent="-228600" eaLnBrk="0" fontAlgn="base" hangingPunct="0">
              <a:spcBef>
                <a:spcPct val="0"/>
              </a:spcBef>
              <a:spcAft>
                <a:spcPct val="0"/>
              </a:spcAft>
              <a:defRPr kumimoji="1" sz="2400">
                <a:solidFill>
                  <a:schemeClr val="tx1"/>
                </a:solidFill>
              </a:defRPr>
            </a:lvl9pPr>
          </a:lstStyle>
          <a:p>
            <a:pPr>
              <a:defRPr/>
            </a:pPr>
            <a:r>
              <a:rPr lang="zh-CN" altLang="en-US" sz="1200" b="1" dirty="0" smtClean="0">
                <a:latin typeface="微软雅黑" panose="020B0503020204020204" pitchFamily="34" charset="-122"/>
                <a:ea typeface="微软雅黑" panose="020B0503020204020204" pitchFamily="34" charset="-122"/>
                <a:cs typeface="+mj-cs"/>
                <a:sym typeface="+mn-ea"/>
              </a:rPr>
              <a:t>说明：</a:t>
            </a:r>
            <a:r>
              <a:rPr lang="zh-CN" altLang="en-US" sz="1200" b="1" dirty="0" smtClean="0">
                <a:latin typeface="微软雅黑" panose="020B0503020204020204" pitchFamily="34" charset="-122"/>
                <a:ea typeface="微软雅黑" panose="020B0503020204020204" pitchFamily="34" charset="-122"/>
                <a:sym typeface="+mn-ea"/>
              </a:rPr>
              <a:t>持续服务</a:t>
            </a:r>
            <a:r>
              <a:rPr lang="zh-CN" altLang="en-US" sz="1200" b="1" dirty="0">
                <a:latin typeface="微软雅黑" panose="020B0503020204020204" pitchFamily="34" charset="-122"/>
                <a:ea typeface="微软雅黑" panose="020B0503020204020204" pitchFamily="34" charset="-122"/>
                <a:sym typeface="+mn-ea"/>
              </a:rPr>
              <a:t>广东筠诚投资控股股份有限公司</a:t>
            </a:r>
            <a:r>
              <a:rPr lang="zh-CN" altLang="en-US" sz="1200" b="1" dirty="0" smtClean="0">
                <a:latin typeface="微软雅黑" panose="020B0503020204020204" pitchFamily="34" charset="-122"/>
                <a:ea typeface="微软雅黑" panose="020B0503020204020204" pitchFamily="34" charset="-122"/>
                <a:cs typeface="+mj-cs"/>
                <a:sym typeface="+mn-ea"/>
              </a:rPr>
              <a:t>及下属子集团、子公司超过</a:t>
            </a:r>
            <a:r>
              <a:rPr lang="en-US" altLang="zh-CN" sz="1200" b="1" dirty="0" smtClean="0">
                <a:latin typeface="微软雅黑" panose="020B0503020204020204" pitchFamily="34" charset="-122"/>
                <a:ea typeface="微软雅黑" panose="020B0503020204020204" pitchFamily="34" charset="-122"/>
                <a:cs typeface="+mj-cs"/>
                <a:sym typeface="+mn-ea"/>
              </a:rPr>
              <a:t>8</a:t>
            </a:r>
            <a:r>
              <a:rPr lang="zh-CN" altLang="en-US" sz="1200" b="1" dirty="0" smtClean="0">
                <a:latin typeface="微软雅黑" panose="020B0503020204020204" pitchFamily="34" charset="-122"/>
                <a:ea typeface="微软雅黑" panose="020B0503020204020204" pitchFamily="34" charset="-122"/>
                <a:cs typeface="+mj-cs"/>
                <a:sym typeface="+mn-ea"/>
              </a:rPr>
              <a:t>年，服务内容包括集团管控、组织结构设计、人力资源管理、项目管理、品牌规划、数字化转型等近</a:t>
            </a:r>
            <a:r>
              <a:rPr lang="en-US" altLang="zh-CN" sz="1200" b="1" dirty="0" smtClean="0">
                <a:latin typeface="微软雅黑" panose="020B0503020204020204" pitchFamily="34" charset="-122"/>
                <a:ea typeface="微软雅黑" panose="020B0503020204020204" pitchFamily="34" charset="-122"/>
                <a:cs typeface="+mj-cs"/>
                <a:sym typeface="+mn-ea"/>
              </a:rPr>
              <a:t>10</a:t>
            </a:r>
            <a:r>
              <a:rPr lang="zh-CN" altLang="en-US" sz="1200" b="1" dirty="0" smtClean="0">
                <a:latin typeface="微软雅黑" panose="020B0503020204020204" pitchFamily="34" charset="-122"/>
                <a:ea typeface="微软雅黑" panose="020B0503020204020204" pitchFamily="34" charset="-122"/>
                <a:cs typeface="+mj-cs"/>
                <a:sym typeface="+mn-ea"/>
              </a:rPr>
              <a:t>个项目</a:t>
            </a:r>
            <a:endParaRPr lang="zh-CN" altLang="en-US" sz="1200" b="1" dirty="0" smtClean="0">
              <a:latin typeface="微软雅黑" panose="020B0503020204020204" pitchFamily="34" charset="-122"/>
              <a:ea typeface="微软雅黑" panose="020B0503020204020204" pitchFamily="34" charset="-122"/>
              <a:cs typeface="+mj-cs"/>
              <a:sym typeface="+mn-ea"/>
            </a:endParaRPr>
          </a:p>
        </p:txBody>
      </p:sp>
      <p:grpSp>
        <p:nvGrpSpPr>
          <p:cNvPr id="5" name="组合 4"/>
          <p:cNvGrpSpPr/>
          <p:nvPr/>
        </p:nvGrpSpPr>
        <p:grpSpPr>
          <a:xfrm>
            <a:off x="551815" y="1177925"/>
            <a:ext cx="11058525" cy="4882515"/>
            <a:chOff x="1879" y="2233"/>
            <a:chExt cx="16182" cy="6514"/>
          </a:xfrm>
        </p:grpSpPr>
        <p:sp>
          <p:nvSpPr>
            <p:cNvPr id="7" name="矩形 9"/>
            <p:cNvSpPr>
              <a:spLocks noChangeArrowheads="1"/>
            </p:cNvSpPr>
            <p:nvPr>
              <p:custDataLst>
                <p:tags r:id="rId2"/>
              </p:custDataLst>
            </p:nvPr>
          </p:nvSpPr>
          <p:spPr bwMode="auto">
            <a:xfrm>
              <a:off x="1891" y="6259"/>
              <a:ext cx="7673" cy="2488"/>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4" name="矩形 16"/>
            <p:cNvSpPr>
              <a:spLocks noChangeArrowheads="1"/>
            </p:cNvSpPr>
            <p:nvPr>
              <p:custDataLst>
                <p:tags r:id="rId3"/>
              </p:custDataLst>
            </p:nvPr>
          </p:nvSpPr>
          <p:spPr bwMode="auto">
            <a:xfrm>
              <a:off x="9898" y="2597"/>
              <a:ext cx="8124" cy="1714"/>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0" name="矩形 6"/>
            <p:cNvSpPr>
              <a:spLocks noChangeArrowheads="1"/>
            </p:cNvSpPr>
            <p:nvPr>
              <p:custDataLst>
                <p:tags r:id="rId4"/>
              </p:custDataLst>
            </p:nvPr>
          </p:nvSpPr>
          <p:spPr bwMode="auto">
            <a:xfrm>
              <a:off x="9894" y="6613"/>
              <a:ext cx="8126" cy="2114"/>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1" name="矩形 13"/>
            <p:cNvSpPr>
              <a:spLocks noChangeArrowheads="1"/>
            </p:cNvSpPr>
            <p:nvPr>
              <p:custDataLst>
                <p:tags r:id="rId5"/>
              </p:custDataLst>
            </p:nvPr>
          </p:nvSpPr>
          <p:spPr bwMode="auto">
            <a:xfrm>
              <a:off x="1901" y="6250"/>
              <a:ext cx="7662" cy="1846"/>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a:buClrTx/>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广东温氏食品集团股份有限公司（简称</a:t>
              </a:r>
              <a:r>
                <a:rPr lang="zh-CN" altLang="en-US" sz="1200" dirty="0" smtClean="0">
                  <a:latin typeface="宋体" panose="02010600030101010101" pitchFamily="2" charset="-122"/>
                  <a:cs typeface="宋体" panose="02010600030101010101" pitchFamily="2" charset="-122"/>
                  <a:sym typeface="+mn-ea"/>
                </a:rPr>
                <a:t>“ </a:t>
              </a:r>
              <a:r>
                <a:rPr lang="zh-CN" altLang="en-US" sz="1200" dirty="0" smtClean="0">
                  <a:latin typeface="宋体" panose="02010600030101010101" pitchFamily="2" charset="-122"/>
                  <a:cs typeface="宋体" panose="02010600030101010101" pitchFamily="2" charset="-122"/>
                  <a:sym typeface="+mn-ea"/>
                </a:rPr>
                <a:t>温氏集团</a:t>
              </a:r>
              <a:r>
                <a:rPr lang="zh-CN" altLang="en-US" sz="1200" dirty="0" smtClean="0">
                  <a:latin typeface="宋体" panose="02010600030101010101" pitchFamily="2" charset="-122"/>
                  <a:cs typeface="宋体" panose="02010600030101010101" pitchFamily="2" charset="-122"/>
                  <a:sym typeface="+mn-ea"/>
                </a:rPr>
                <a:t>”</a:t>
              </a:r>
              <a:r>
                <a:rPr lang="zh-CN" altLang="en-US" sz="1200" dirty="0" smtClean="0">
                  <a:latin typeface="宋体" panose="02010600030101010101" pitchFamily="2" charset="-122"/>
                  <a:cs typeface="宋体" panose="02010600030101010101" pitchFamily="2" charset="-122"/>
                  <a:sym typeface="+mn-ea"/>
                </a:rPr>
                <a:t>），创立于</a:t>
              </a:r>
              <a:r>
                <a:rPr lang="zh-CN" altLang="en-US" sz="1200" dirty="0" smtClean="0">
                  <a:latin typeface="宋体" panose="02010600030101010101" pitchFamily="2" charset="-122"/>
                  <a:cs typeface="宋体" panose="02010600030101010101" pitchFamily="2" charset="-122"/>
                  <a:sym typeface="+mn-ea"/>
                </a:rPr>
                <a:t>1983</a:t>
              </a:r>
              <a:r>
                <a:rPr lang="zh-CN" altLang="en-US" sz="1200" dirty="0" smtClean="0">
                  <a:latin typeface="宋体" panose="02010600030101010101" pitchFamily="2" charset="-122"/>
                  <a:cs typeface="宋体" panose="02010600030101010101" pitchFamily="2" charset="-122"/>
                  <a:sym typeface="+mn-ea"/>
                </a:rPr>
                <a:t>年现已发展成一家以养鸡业、养猪业为主，以养鸭业、养牛业为辅，兼营食品加工、的多元化、跨行业、跨地区发展的现代大型畜牧企业集团。</a:t>
              </a:r>
              <a:endParaRPr lang="zh-CN" altLang="en-US" sz="1200" dirty="0" smtClean="0">
                <a:latin typeface="宋体" panose="02010600030101010101" pitchFamily="2" charset="-122"/>
                <a:cs typeface="宋体" panose="02010600030101010101" pitchFamily="2" charset="-122"/>
                <a:sym typeface="+mn-ea"/>
              </a:endParaRPr>
            </a:p>
            <a:p>
              <a:pPr marL="228600" lvl="0" indent="-228600" algn="l">
                <a:buClrTx/>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广东</a:t>
              </a:r>
              <a:r>
                <a:rPr lang="zh-CN" altLang="en-US" sz="1200" dirty="0" smtClean="0">
                  <a:latin typeface="宋体" panose="02010600030101010101" pitchFamily="2" charset="-122"/>
                  <a:cs typeface="宋体" panose="02010600030101010101" pitchFamily="2" charset="-122"/>
                  <a:sym typeface="+mn-ea"/>
                </a:rPr>
                <a:t>筠诚投资控股股份有限公司为温</a:t>
              </a:r>
              <a:r>
                <a:rPr lang="zh-CN" altLang="en-US" sz="1200" dirty="0" smtClean="0">
                  <a:latin typeface="宋体" panose="02010600030101010101" pitchFamily="2" charset="-122"/>
                  <a:cs typeface="宋体" panose="02010600030101010101" pitchFamily="2" charset="-122"/>
                  <a:sym typeface="+mn-ea"/>
                </a:rPr>
                <a:t>氏系下新成立的产业集团之一，通过股权收购和新设方式直接和间接控股</a:t>
              </a:r>
              <a:r>
                <a:rPr lang="zh-CN" altLang="en-US" sz="1200" dirty="0" smtClean="0">
                  <a:latin typeface="宋体" panose="02010600030101010101" pitchFamily="2" charset="-122"/>
                  <a:cs typeface="宋体" panose="02010600030101010101" pitchFamily="2" charset="-122"/>
                  <a:sym typeface="+mn-ea"/>
                </a:rPr>
                <a:t>11</a:t>
              </a:r>
              <a:r>
                <a:rPr lang="zh-CN" altLang="en-US" sz="1200" dirty="0" smtClean="0">
                  <a:latin typeface="宋体" panose="02010600030101010101" pitchFamily="2" charset="-122"/>
                  <a:cs typeface="宋体" panose="02010600030101010101" pitchFamily="2" charset="-122"/>
                  <a:sym typeface="+mn-ea"/>
                </a:rPr>
                <a:t>家公司，现下设五家全资子公司，主要从事地产开发及配套、股权投资、有机肥生产、农牧设备制造、环保设备等业务。</a:t>
              </a:r>
              <a:endParaRPr lang="zh-CN" altLang="en-US" sz="1200" dirty="0" smtClean="0">
                <a:latin typeface="宋体" panose="02010600030101010101" pitchFamily="2" charset="-122"/>
                <a:cs typeface="宋体" panose="02010600030101010101" pitchFamily="2" charset="-122"/>
                <a:sym typeface="+mn-ea"/>
              </a:endParaRPr>
            </a:p>
          </p:txBody>
        </p:sp>
        <p:sp>
          <p:nvSpPr>
            <p:cNvPr id="12" name="TextBox 5"/>
            <p:cNvSpPr txBox="1">
              <a:spLocks noChangeArrowheads="1"/>
            </p:cNvSpPr>
            <p:nvPr>
              <p:custDataLst>
                <p:tags r:id="rId6"/>
              </p:custDataLst>
            </p:nvPr>
          </p:nvSpPr>
          <p:spPr bwMode="auto">
            <a:xfrm>
              <a:off x="9885" y="2233"/>
              <a:ext cx="8154" cy="377"/>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3" name="TextBox 8"/>
            <p:cNvSpPr txBox="1">
              <a:spLocks noChangeArrowheads="1"/>
            </p:cNvSpPr>
            <p:nvPr>
              <p:custDataLst>
                <p:tags r:id="rId7"/>
              </p:custDataLst>
            </p:nvPr>
          </p:nvSpPr>
          <p:spPr bwMode="auto">
            <a:xfrm>
              <a:off x="1879" y="5814"/>
              <a:ext cx="7687" cy="436"/>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200" b="1" dirty="0" smtClean="0">
                <a:solidFill>
                  <a:srgbClr val="FFFFFF"/>
                </a:solidFill>
                <a:latin typeface="微软雅黑" panose="020B0503020204020204" pitchFamily="34" charset="-122"/>
                <a:ea typeface="微软雅黑" panose="020B0503020204020204" pitchFamily="34" charset="-122"/>
              </a:endParaRPr>
            </a:p>
          </p:txBody>
        </p:sp>
        <p:sp>
          <p:nvSpPr>
            <p:cNvPr id="14" name="矩形 17"/>
            <p:cNvSpPr>
              <a:spLocks noChangeArrowheads="1"/>
            </p:cNvSpPr>
            <p:nvPr>
              <p:custDataLst>
                <p:tags r:id="rId8"/>
              </p:custDataLst>
            </p:nvPr>
          </p:nvSpPr>
          <p:spPr bwMode="auto">
            <a:xfrm>
              <a:off x="10074" y="6708"/>
              <a:ext cx="7987" cy="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管控效率提升、管控风险下降；</a:t>
              </a:r>
              <a:endParaRPr lang="en-US"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明确了各方责权；</a:t>
              </a:r>
              <a:endParaRPr lang="zh-CN" altLang="en-US"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cs typeface="宋体" panose="02010600030101010101" pitchFamily="2" charset="-122"/>
                  <a:sym typeface="+mn-ea"/>
                </a:rPr>
                <a:t>提高</a:t>
              </a:r>
              <a:r>
                <a:rPr lang="zh-CN" altLang="en-US" sz="1200" dirty="0" smtClean="0">
                  <a:latin typeface="宋体" panose="02010600030101010101" pitchFamily="2" charset="-122"/>
                  <a:cs typeface="宋体" panose="02010600030101010101" pitchFamily="2" charset="-122"/>
                  <a:sym typeface="+mn-ea"/>
                </a:rPr>
                <a:t>了</a:t>
              </a:r>
              <a:r>
                <a:rPr lang="zh-CN" altLang="zh-CN" sz="1200" dirty="0" smtClean="0">
                  <a:latin typeface="宋体" panose="02010600030101010101" pitchFamily="2" charset="-122"/>
                  <a:cs typeface="宋体" panose="02010600030101010101" pitchFamily="2" charset="-122"/>
                  <a:sym typeface="+mn-ea"/>
                </a:rPr>
                <a:t>工作效率、提升</a:t>
              </a:r>
              <a:r>
                <a:rPr lang="zh-CN" altLang="en-US" sz="1200" dirty="0" smtClean="0">
                  <a:latin typeface="宋体" panose="02010600030101010101" pitchFamily="2" charset="-122"/>
                  <a:cs typeface="宋体" panose="02010600030101010101" pitchFamily="2" charset="-122"/>
                  <a:sym typeface="+mn-ea"/>
                </a:rPr>
                <a:t>了</a:t>
              </a:r>
              <a:r>
                <a:rPr lang="zh-CN" altLang="zh-CN" sz="1200" dirty="0" smtClean="0">
                  <a:latin typeface="宋体" panose="02010600030101010101" pitchFamily="2" charset="-122"/>
                  <a:cs typeface="宋体" panose="02010600030101010101" pitchFamily="2" charset="-122"/>
                  <a:sym typeface="+mn-ea"/>
                </a:rPr>
                <a:t>客户满意度；</a:t>
              </a:r>
              <a:endParaRPr lang="zh-CN"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得到了集团领导的认可；</a:t>
              </a:r>
              <a:endParaRPr lang="en-US"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持续续单超过</a:t>
              </a:r>
              <a:r>
                <a:rPr lang="en-US" altLang="zh-CN" sz="1200" dirty="0" smtClean="0">
                  <a:latin typeface="宋体" panose="02010600030101010101" pitchFamily="2" charset="-122"/>
                  <a:cs typeface="宋体" panose="02010600030101010101" pitchFamily="2" charset="-122"/>
                  <a:sym typeface="+mn-ea"/>
                </a:rPr>
                <a:t>8</a:t>
              </a:r>
              <a:r>
                <a:rPr lang="zh-CN" altLang="en-US" sz="1200" dirty="0" smtClean="0">
                  <a:latin typeface="宋体" panose="02010600030101010101" pitchFamily="2" charset="-122"/>
                  <a:cs typeface="宋体" panose="02010600030101010101" pitchFamily="2" charset="-122"/>
                  <a:sym typeface="+mn-ea"/>
                </a:rPr>
                <a:t>个</a:t>
              </a:r>
              <a:r>
                <a:rPr lang="zh-CN" altLang="zh-CN" sz="1200" dirty="0" smtClean="0">
                  <a:latin typeface="宋体" panose="02010600030101010101" pitchFamily="2" charset="-122"/>
                  <a:cs typeface="宋体" panose="02010600030101010101" pitchFamily="2" charset="-122"/>
                  <a:sym typeface="+mn-ea"/>
                </a:rPr>
                <a:t>。</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5" name="TextBox 5"/>
            <p:cNvSpPr txBox="1">
              <a:spLocks noChangeArrowheads="1"/>
            </p:cNvSpPr>
            <p:nvPr>
              <p:custDataLst>
                <p:tags r:id="rId9"/>
              </p:custDataLst>
            </p:nvPr>
          </p:nvSpPr>
          <p:spPr bwMode="auto">
            <a:xfrm>
              <a:off x="9878" y="6174"/>
              <a:ext cx="8161" cy="43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实施效果</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17" name="矩形 17"/>
            <p:cNvSpPr>
              <a:spLocks noChangeArrowheads="1"/>
            </p:cNvSpPr>
            <p:nvPr>
              <p:custDataLst>
                <p:tags r:id="rId10"/>
              </p:custDataLst>
            </p:nvPr>
          </p:nvSpPr>
          <p:spPr bwMode="auto">
            <a:xfrm>
              <a:off x="10073" y="2631"/>
              <a:ext cx="7709" cy="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mn-ea"/>
                </a:rPr>
                <a:t>行业性质、竞争环境都发生了巨变，温氏集团原有的成功经验可能失效，原有的经营模式、思维方式也需要变革，筠诚控股能否适应上述变化，领导各产业公司高速发展；</a:t>
              </a:r>
              <a:endParaRPr lang="zh-CN" altLang="en-US" sz="1200" dirty="0" smtClean="0">
                <a:latin typeface="宋体" panose="02010600030101010101" pitchFamily="2" charset="-122"/>
                <a:cs typeface="宋体" panose="02010600030101010101" pitchFamily="2" charset="-122"/>
                <a:sym typeface="+mn-ea"/>
              </a:endParaRPr>
            </a:p>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mn-ea"/>
                </a:rPr>
                <a:t>战略规划不清晰，战术组织不系统，战斗力基础不牢固</a:t>
              </a:r>
              <a:r>
                <a:rPr lang="en-US" altLang="zh-CN" sz="1200" dirty="0" smtClean="0">
                  <a:latin typeface="宋体" panose="02010600030101010101" pitchFamily="2" charset="-122"/>
                  <a:cs typeface="宋体" panose="02010600030101010101" pitchFamily="2" charset="-122"/>
                  <a:sym typeface="+mn-ea"/>
                </a:rPr>
                <a:t>;</a:t>
              </a:r>
              <a:endParaRPr lang="en-US" altLang="zh-CN" sz="1200" dirty="0" smtClean="0">
                <a:latin typeface="宋体" panose="02010600030101010101" pitchFamily="2" charset="-122"/>
                <a:cs typeface="宋体" panose="02010600030101010101" pitchFamily="2" charset="-122"/>
                <a:sym typeface="+mn-ea"/>
              </a:endParaRPr>
            </a:p>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Wingdings" panose="05000000000000000000" pitchFamily="2" charset="2"/>
                </a:rPr>
                <a:t>集团管理模式、部门职责及权限不清晰。</a:t>
              </a:r>
              <a:endParaRPr kumimoji="0" lang="en-US" altLang="zh-CN" sz="1200" dirty="0">
                <a:solidFill>
                  <a:srgbClr val="000000"/>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1"/>
              </p:custDataLst>
            </p:nvPr>
          </p:nvSpPr>
          <p:spPr bwMode="auto">
            <a:xfrm>
              <a:off x="9895" y="4731"/>
              <a:ext cx="8126" cy="1443"/>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9" name="TextBox 5"/>
            <p:cNvSpPr txBox="1">
              <a:spLocks noChangeArrowheads="1"/>
            </p:cNvSpPr>
            <p:nvPr>
              <p:custDataLst>
                <p:tags r:id="rId12"/>
              </p:custDataLst>
            </p:nvPr>
          </p:nvSpPr>
          <p:spPr bwMode="auto">
            <a:xfrm>
              <a:off x="9885" y="4317"/>
              <a:ext cx="8138" cy="41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20" name="矩形 17"/>
            <p:cNvSpPr>
              <a:spLocks noChangeArrowheads="1"/>
            </p:cNvSpPr>
            <p:nvPr>
              <p:custDataLst>
                <p:tags r:id="rId13"/>
              </p:custDataLst>
            </p:nvPr>
          </p:nvSpPr>
          <p:spPr bwMode="auto">
            <a:xfrm>
              <a:off x="10057" y="4731"/>
              <a:ext cx="6569" cy="1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确立集团管控模式、</a:t>
              </a:r>
              <a:r>
                <a:rPr lang="zh-CN" altLang="zh-CN" sz="1200" dirty="0" smtClean="0">
                  <a:latin typeface="宋体" panose="02010600030101010101" pitchFamily="2" charset="-122"/>
                  <a:sym typeface="+mn-ea"/>
                </a:rPr>
                <a:t>优化集团组织架构；</a:t>
              </a:r>
              <a:endParaRPr lang="zh-CN" altLang="zh-CN"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明确部门和岗位职责、明确权限；</a:t>
              </a:r>
              <a:endParaRPr lang="zh-CN" altLang="en-US"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sym typeface="+mn-ea"/>
                </a:rPr>
                <a:t>梳理流程、完善管理制度；</a:t>
              </a:r>
              <a:endParaRPr lang="zh-CN" altLang="zh-CN"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明确绩效考核标准及绩效管理制度；</a:t>
              </a:r>
              <a:endParaRPr lang="zh-CN" altLang="en-US"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制定品牌规划报告以及数字化转型方案</a:t>
              </a:r>
              <a:r>
                <a:rPr lang="zh-CN" altLang="zh-CN" sz="1200" dirty="0" smtClean="0">
                  <a:latin typeface="宋体" panose="02010600030101010101" pitchFamily="2" charset="-122"/>
                  <a:sym typeface="+mn-ea"/>
                </a:rPr>
                <a:t>。</a:t>
              </a:r>
              <a:endParaRPr kumimoji="0" lang="zh-CN" altLang="en-US" sz="1200" dirty="0">
                <a:solidFill>
                  <a:srgbClr val="000000"/>
                </a:solidFill>
                <a:latin typeface="宋体" panose="02010600030101010101" pitchFamily="2" charset="-122"/>
                <a:cs typeface="+mn-ea"/>
                <a:sym typeface="+mn-ea"/>
              </a:endParaRPr>
            </a:p>
          </p:txBody>
        </p:sp>
        <p:pic>
          <p:nvPicPr>
            <p:cNvPr id="3" name="图片 2" descr="C:/Users/ADMINI~1/AppData/Local/Temp/picturecompress_20220316093522/output_1.jpgoutput_1"/>
            <p:cNvPicPr>
              <a:picLocks noChangeAspect="1"/>
            </p:cNvPicPr>
            <p:nvPr>
              <p:custDataLst>
                <p:tags r:id="rId14"/>
              </p:custDataLst>
            </p:nvPr>
          </p:nvPicPr>
          <p:blipFill>
            <a:blip r:embed="rId15"/>
            <a:stretch>
              <a:fillRect/>
            </a:stretch>
          </p:blipFill>
          <p:spPr>
            <a:xfrm>
              <a:off x="1879" y="2233"/>
              <a:ext cx="7684" cy="3442"/>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sz="quarter" idx="16"/>
            <p:custDataLst>
              <p:tags r:id="rId1"/>
            </p:custDataLst>
          </p:nvPr>
        </p:nvSpPr>
        <p:spPr bwMode="auto">
          <a:xfrm>
            <a:off x="551180" y="152400"/>
            <a:ext cx="1111567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客户案例之二：</a:t>
            </a:r>
            <a:r>
              <a:rPr sz="2000" noProof="0">
                <a:ln>
                  <a:noFill/>
                </a:ln>
                <a:effectLst/>
                <a:uLnTx/>
                <a:uFillTx/>
                <a:latin typeface="微软雅黑" panose="020B0503020204020204" pitchFamily="34" charset="-122"/>
                <a:ea typeface="微软雅黑" panose="020B0503020204020204" pitchFamily="34" charset="-122"/>
                <a:sym typeface="+mn-ea"/>
              </a:rPr>
              <a:t>海尔集团胶州</a:t>
            </a:r>
            <a:r>
              <a:rPr sz="2000" noProof="0">
                <a:ln>
                  <a:noFill/>
                </a:ln>
                <a:effectLst/>
                <a:uLnTx/>
                <a:uFillTx/>
                <a:latin typeface="微软雅黑" panose="020B0503020204020204" pitchFamily="34" charset="-122"/>
                <a:ea typeface="微软雅黑" panose="020B0503020204020204" pitchFamily="34" charset="-122"/>
                <a:sym typeface="+mn-ea"/>
              </a:rPr>
              <a:t>空调器公司智</a:t>
            </a:r>
            <a:r>
              <a:rPr sz="2000" noProof="0">
                <a:ln>
                  <a:noFill/>
                </a:ln>
                <a:effectLst/>
                <a:uLnTx/>
                <a:uFillTx/>
                <a:latin typeface="微软雅黑" panose="020B0503020204020204" pitchFamily="34" charset="-122"/>
                <a:ea typeface="微软雅黑" panose="020B0503020204020204" pitchFamily="34" charset="-122"/>
                <a:sym typeface="+mn-ea"/>
              </a:rPr>
              <a:t>慧工厂精益物流及数字化转型项目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sp>
        <p:nvSpPr>
          <p:cNvPr id="7" name="矩形 9"/>
          <p:cNvSpPr>
            <a:spLocks noChangeArrowheads="1"/>
          </p:cNvSpPr>
          <p:nvPr>
            <p:custDataLst>
              <p:tags r:id="rId2"/>
            </p:custDataLst>
          </p:nvPr>
        </p:nvSpPr>
        <p:spPr bwMode="auto">
          <a:xfrm>
            <a:off x="588010" y="4446905"/>
            <a:ext cx="5200650" cy="197993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4" name="矩形 16"/>
          <p:cNvSpPr>
            <a:spLocks noChangeArrowheads="1"/>
          </p:cNvSpPr>
          <p:nvPr>
            <p:custDataLst>
              <p:tags r:id="rId3"/>
            </p:custDataLst>
          </p:nvPr>
        </p:nvSpPr>
        <p:spPr bwMode="auto">
          <a:xfrm>
            <a:off x="6015355" y="1532890"/>
            <a:ext cx="5506720" cy="13639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0" name="矩形 6"/>
          <p:cNvSpPr>
            <a:spLocks noChangeArrowheads="1"/>
          </p:cNvSpPr>
          <p:nvPr>
            <p:custDataLst>
              <p:tags r:id="rId4"/>
            </p:custDataLst>
          </p:nvPr>
        </p:nvSpPr>
        <p:spPr bwMode="auto">
          <a:xfrm>
            <a:off x="6012180" y="4728845"/>
            <a:ext cx="5507990" cy="168211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1" name="矩形 13"/>
          <p:cNvSpPr>
            <a:spLocks noChangeArrowheads="1"/>
          </p:cNvSpPr>
          <p:nvPr>
            <p:custDataLst>
              <p:tags r:id="rId5"/>
            </p:custDataLst>
          </p:nvPr>
        </p:nvSpPr>
        <p:spPr bwMode="auto">
          <a:xfrm>
            <a:off x="594360" y="4439920"/>
            <a:ext cx="5193665" cy="203009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71450" marR="0" lvl="0" indent="-171450" algn="just" defTabSz="914400" rtl="0" eaLnBrk="0" fontAlgn="base" latinLnBrk="0" hangingPunct="0">
              <a:lnSpc>
                <a:spcPct val="150000"/>
              </a:lnSpc>
              <a:spcBef>
                <a:spcPct val="0"/>
              </a:spcBef>
              <a:spcAft>
                <a:spcPct val="0"/>
              </a:spcAft>
              <a:buClr>
                <a:srgbClr val="003366"/>
              </a:buClr>
              <a:buSzTx/>
              <a:buFont typeface="Wingdings" panose="05000000000000000000" charset="0"/>
              <a:buChar char="Ø"/>
            </a:pP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青岛海尔胶州空调器公司是海尔空调供应链多个制造基地其中之一。该公司成立于</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2011</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年，由胶南空调和部分青岛空调、黄岛空调组合而成，现有员工</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1100</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人，年产</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120</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万台空调器。</a:t>
            </a:r>
            <a:endPar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endParaRPr>
          </a:p>
          <a:p>
            <a:pPr marL="171450" marR="0" lvl="0" indent="-171450" algn="just" defTabSz="914400" rtl="0" eaLnBrk="0" fontAlgn="base" latinLnBrk="0" hangingPunct="0">
              <a:lnSpc>
                <a:spcPct val="150000"/>
              </a:lnSpc>
              <a:spcBef>
                <a:spcPct val="0"/>
              </a:spcBef>
              <a:spcAft>
                <a:spcPct val="0"/>
              </a:spcAft>
              <a:buClr>
                <a:srgbClr val="003366"/>
              </a:buClr>
              <a:buSzTx/>
              <a:buFont typeface="Wingdings" panose="05000000000000000000" charset="0"/>
              <a:buChar char="Ø"/>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2013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年海尔白电集团提出建设智慧工厂的战略目标，即通过一流的人、一流的单、一流的酬达到人员减半、线体（工时）减半、物料减半的快速响应目标，因此精益生产在物流布局、效率提升、供应链管理等方面的应用成为其重要的咨询需求。</a:t>
            </a:r>
            <a:endParaRPr lang="zh-CN" altLang="en-US" sz="1200" dirty="0" smtClean="0">
              <a:latin typeface="宋体" panose="02010600030101010101" pitchFamily="2" charset="-122"/>
              <a:cs typeface="宋体" panose="02010600030101010101" pitchFamily="2" charset="-122"/>
              <a:sym typeface="+mn-ea"/>
            </a:endParaRPr>
          </a:p>
        </p:txBody>
      </p:sp>
      <p:sp>
        <p:nvSpPr>
          <p:cNvPr id="12" name="TextBox 5"/>
          <p:cNvSpPr txBox="1">
            <a:spLocks noChangeArrowheads="1"/>
          </p:cNvSpPr>
          <p:nvPr>
            <p:custDataLst>
              <p:tags r:id="rId6"/>
            </p:custDataLst>
          </p:nvPr>
        </p:nvSpPr>
        <p:spPr bwMode="auto">
          <a:xfrm>
            <a:off x="6006465" y="1243330"/>
            <a:ext cx="5527040" cy="29972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3" name="TextBox 8"/>
          <p:cNvSpPr txBox="1">
            <a:spLocks noChangeArrowheads="1"/>
          </p:cNvSpPr>
          <p:nvPr>
            <p:custDataLst>
              <p:tags r:id="rId7"/>
            </p:custDataLst>
          </p:nvPr>
        </p:nvSpPr>
        <p:spPr bwMode="auto">
          <a:xfrm>
            <a:off x="579755" y="4093210"/>
            <a:ext cx="5210175" cy="34671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200" b="1" dirty="0" smtClean="0">
              <a:solidFill>
                <a:srgbClr val="FFFFFF"/>
              </a:solidFill>
              <a:latin typeface="微软雅黑" panose="020B0503020204020204" pitchFamily="34" charset="-122"/>
              <a:ea typeface="微软雅黑" panose="020B0503020204020204" pitchFamily="34" charset="-122"/>
            </a:endParaRPr>
          </a:p>
        </p:txBody>
      </p:sp>
      <p:sp>
        <p:nvSpPr>
          <p:cNvPr id="14" name="矩形 17"/>
          <p:cNvSpPr>
            <a:spLocks noChangeArrowheads="1"/>
          </p:cNvSpPr>
          <p:nvPr>
            <p:custDataLst>
              <p:tags r:id="rId8"/>
            </p:custDataLst>
          </p:nvPr>
        </p:nvSpPr>
        <p:spPr bwMode="auto">
          <a:xfrm>
            <a:off x="6015355" y="4804410"/>
            <a:ext cx="553275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针对客户实际，我们设计了物流布局过渡方案和最终方案，过渡方案实施后达成的效果：</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、物流强度降低</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63.3%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、物流人员减少</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46.5%</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、最终方案实施后预计物流强度降低</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96%</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，物流人员减少</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58.4%</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，现场物料工装减少</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82%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、总装线效率提升方面的初步成果：</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、总装线平衡率增加</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20.5%</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UPPH</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增加</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16.9%</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，单班总装线体减人</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51</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人，减人比例</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4</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、预计效率提升方案全部实施后，生产效率可以提升</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25%</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，减人比例达到</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20%</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5" name="TextBox 5"/>
          <p:cNvSpPr txBox="1">
            <a:spLocks noChangeArrowheads="1"/>
          </p:cNvSpPr>
          <p:nvPr>
            <p:custDataLst>
              <p:tags r:id="rId9"/>
            </p:custDataLst>
          </p:nvPr>
        </p:nvSpPr>
        <p:spPr bwMode="auto">
          <a:xfrm>
            <a:off x="6001385" y="4379595"/>
            <a:ext cx="5531485" cy="34925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实施效果</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17" name="矩形 17"/>
          <p:cNvSpPr>
            <a:spLocks noChangeArrowheads="1"/>
          </p:cNvSpPr>
          <p:nvPr>
            <p:custDataLst>
              <p:tags r:id="rId10"/>
            </p:custDataLst>
          </p:nvPr>
        </p:nvSpPr>
        <p:spPr bwMode="auto">
          <a:xfrm>
            <a:off x="6001385" y="1560195"/>
            <a:ext cx="551942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defRPr/>
            </a:pP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海尔胶州空调占地面积</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6</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万平米，厂房可利用面积</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9</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万平米，外籍总装线</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条，内机总装线</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条，柜机总装线</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条，另有喷粉线</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条，两器焊接线</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6</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条，两器前加工设备</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138</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台。</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2013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年产空调器</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120</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万台</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 2018</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年目标</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400</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万台。为此需要解决：</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defRPr/>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、在现有厂房基础上进行整体布局的优化，提高单位面积产量；</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defRPr/>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、由于厂房面积大，物流配送极不合理，需要重新规划物流方案，减少配送强度；</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defRPr/>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、提升总装线体生产效率，减少质量损失和管理浪费等</a:t>
            </a:r>
            <a:endParaRPr kumimoji="0" lang="en-US" altLang="zh-CN" sz="1200" dirty="0">
              <a:solidFill>
                <a:srgbClr val="000000"/>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1"/>
            </p:custDataLst>
          </p:nvPr>
        </p:nvSpPr>
        <p:spPr bwMode="auto">
          <a:xfrm>
            <a:off x="6012815" y="3230880"/>
            <a:ext cx="5507990" cy="11480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9" name="TextBox 5"/>
          <p:cNvSpPr txBox="1">
            <a:spLocks noChangeArrowheads="1"/>
          </p:cNvSpPr>
          <p:nvPr>
            <p:custDataLst>
              <p:tags r:id="rId12"/>
            </p:custDataLst>
          </p:nvPr>
        </p:nvSpPr>
        <p:spPr bwMode="auto">
          <a:xfrm>
            <a:off x="6006465" y="2901950"/>
            <a:ext cx="5516245" cy="33020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20" name="矩形 17"/>
          <p:cNvSpPr>
            <a:spLocks noChangeArrowheads="1"/>
          </p:cNvSpPr>
          <p:nvPr>
            <p:custDataLst>
              <p:tags r:id="rId13"/>
            </p:custDataLst>
          </p:nvPr>
        </p:nvSpPr>
        <p:spPr bwMode="auto">
          <a:xfrm>
            <a:off x="6014720" y="3230880"/>
            <a:ext cx="550481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主要解决方案有：</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1</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、搭建海尔空调供应链精益管理体系、建立空调器物流布局规划及评价模型、设计数字化转型方案</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2</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、采用系统布局</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SLP</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方法重新设计整体物流、整体规划设置</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8</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个物料配送中心</a:t>
            </a:r>
            <a:endParaRPr kumimoji="0" lang="en-US" altLang="zh-CN" sz="1200" b="0" i="0" u="none" strike="noStrike" cap="none" normalizeH="0" baseline="0" dirty="0" smtClean="0">
              <a:ln>
                <a:noFill/>
              </a:ln>
              <a:solidFill>
                <a:srgbClr val="000000"/>
              </a:solidFill>
              <a:effectLst/>
              <a:latin typeface="楷体_GB2312" panose="02010609030101010101" pitchFamily="49" charset="-122"/>
              <a:ea typeface="楷体_GB2312" panose="02010609030101010101" pitchFamily="49" charset="-122"/>
            </a:endParaRPr>
          </a:p>
          <a:p>
            <a:pPr marL="0" marR="0" lvl="0" indent="0" algn="just" defTabSz="914400" rtl="0" eaLnBrk="0" fontAlgn="base" latinLnBrk="0" hangingPunct="0">
              <a:lnSpc>
                <a:spcPct val="100000"/>
              </a:lnSpc>
              <a:spcBef>
                <a:spcPct val="0"/>
              </a:spcBef>
              <a:spcAft>
                <a:spcPct val="0"/>
              </a:spcAft>
              <a:buClr>
                <a:srgbClr val="003366"/>
              </a:buClr>
              <a:buSzTx/>
              <a:buFont typeface="Wingdings 2" panose="05020102010507070707" pitchFamily="18" charset="2"/>
              <a:buNone/>
            </a:pP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3</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、采用</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AGV</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、悬挂链等降低物流强度、重新测定标准工时和工艺流程，通过</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PQ</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分析、</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PFEP</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分析以及</a:t>
            </a:r>
            <a:r>
              <a:rPr kumimoji="0" lang="en-US" altLang="zh-CN" sz="1200" dirty="0" smtClean="0">
                <a:ln>
                  <a:noFill/>
                </a:ln>
                <a:solidFill>
                  <a:srgbClr val="000000"/>
                </a:solidFill>
                <a:effectLst/>
                <a:latin typeface="楷体_GB2312" panose="02010609030101010101" pitchFamily="49" charset="-122"/>
                <a:ea typeface="楷体_GB2312" panose="02010609030101010101" pitchFamily="49" charset="-122"/>
                <a:sym typeface="+mn-ea"/>
              </a:rPr>
              <a:t>LOB</a:t>
            </a:r>
            <a:r>
              <a:rPr kumimoji="0" lang="zh-CN" altLang="en-US" sz="1200" dirty="0" smtClean="0">
                <a:ln>
                  <a:noFill/>
                </a:ln>
                <a:solidFill>
                  <a:srgbClr val="000000"/>
                </a:solidFill>
                <a:effectLst/>
                <a:latin typeface="楷体_GB2312" panose="02010609030101010101" pitchFamily="49" charset="-122"/>
                <a:ea typeface="楷体_GB2312" panose="02010609030101010101" pitchFamily="49" charset="-122"/>
                <a:sym typeface="+mn-ea"/>
              </a:rPr>
              <a:t>等方式提升总装线体效率</a:t>
            </a:r>
            <a:endParaRPr kumimoji="0" lang="zh-CN" altLang="en-US" sz="1200" dirty="0">
              <a:solidFill>
                <a:srgbClr val="000000"/>
              </a:solidFill>
              <a:latin typeface="宋体" panose="02010600030101010101" pitchFamily="2" charset="-122"/>
              <a:cs typeface="+mn-ea"/>
              <a:sym typeface="+mn-ea"/>
            </a:endParaRPr>
          </a:p>
        </p:txBody>
      </p:sp>
      <p:pic>
        <p:nvPicPr>
          <p:cNvPr id="100" name="图片 99"/>
          <p:cNvPicPr/>
          <p:nvPr>
            <p:custDataLst>
              <p:tags r:id="rId14"/>
            </p:custDataLst>
          </p:nvPr>
        </p:nvPicPr>
        <p:blipFill>
          <a:blip r:embed="rId15"/>
          <a:stretch>
            <a:fillRect/>
          </a:stretch>
        </p:blipFill>
        <p:spPr>
          <a:xfrm>
            <a:off x="551180" y="1261745"/>
            <a:ext cx="5260340" cy="273685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矩形 9"/>
          <p:cNvSpPr>
            <a:spLocks noChangeArrowheads="1"/>
          </p:cNvSpPr>
          <p:nvPr>
            <p:custDataLst>
              <p:tags r:id="rId1"/>
            </p:custDataLst>
          </p:nvPr>
        </p:nvSpPr>
        <p:spPr bwMode="auto">
          <a:xfrm>
            <a:off x="588010" y="4446905"/>
            <a:ext cx="5200650" cy="197993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4" name="矩形 16"/>
          <p:cNvSpPr>
            <a:spLocks noChangeArrowheads="1"/>
          </p:cNvSpPr>
          <p:nvPr>
            <p:custDataLst>
              <p:tags r:id="rId2"/>
            </p:custDataLst>
          </p:nvPr>
        </p:nvSpPr>
        <p:spPr bwMode="auto">
          <a:xfrm>
            <a:off x="6015355" y="1367790"/>
            <a:ext cx="5506720" cy="13639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0" name="矩形 6"/>
          <p:cNvSpPr>
            <a:spLocks noChangeArrowheads="1"/>
          </p:cNvSpPr>
          <p:nvPr>
            <p:custDataLst>
              <p:tags r:id="rId3"/>
            </p:custDataLst>
          </p:nvPr>
        </p:nvSpPr>
        <p:spPr bwMode="auto">
          <a:xfrm>
            <a:off x="6012180" y="4563745"/>
            <a:ext cx="5507990" cy="206502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1" name="矩形 13"/>
          <p:cNvSpPr>
            <a:spLocks noChangeArrowheads="1"/>
          </p:cNvSpPr>
          <p:nvPr>
            <p:custDataLst>
              <p:tags r:id="rId4"/>
            </p:custDataLst>
          </p:nvPr>
        </p:nvSpPr>
        <p:spPr bwMode="auto">
          <a:xfrm>
            <a:off x="594360" y="4439920"/>
            <a:ext cx="5193665" cy="197167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fontAlgn="auto">
              <a:lnSpc>
                <a:spcPct val="100000"/>
              </a:lnSpc>
              <a:spcBef>
                <a:spcPct val="0"/>
              </a:spcBef>
              <a:spcAft>
                <a:spcPct val="0"/>
              </a:spcAft>
              <a:buFont typeface="+mj-lt"/>
              <a:buAutoNum type="arabicPeriod"/>
            </a:pPr>
            <a:r>
              <a:rPr lang="zh-CN" altLang="en-US" sz="1200" dirty="0">
                <a:solidFill>
                  <a:schemeClr val="tx1">
                    <a:lumMod val="85000"/>
                    <a:lumOff val="15000"/>
                  </a:schemeClr>
                </a:solidFill>
                <a:latin typeface="+mn-ea"/>
                <a:cs typeface="+mn-ea"/>
                <a:sym typeface="+mn-ea"/>
              </a:rPr>
              <a:t>在2010年至2012年期间，由于宏观经济环境下滑、消费者需求变化、商品价格上涨、家电下乡政策的结束和人口红利的逐渐消失等因素，导致美的集团的收益明显降低。</a:t>
            </a:r>
            <a:endParaRPr lang="zh-CN" altLang="en-US" sz="1200" dirty="0">
              <a:solidFill>
                <a:schemeClr val="tx1">
                  <a:lumMod val="85000"/>
                  <a:lumOff val="15000"/>
                </a:schemeClr>
              </a:solidFill>
              <a:latin typeface="+mn-ea"/>
              <a:cs typeface="+mn-ea"/>
              <a:sym typeface="+mn-ea"/>
            </a:endParaRPr>
          </a:p>
          <a:p>
            <a:pPr marL="228600" indent="-228600" fontAlgn="auto">
              <a:lnSpc>
                <a:spcPct val="100000"/>
              </a:lnSpc>
              <a:spcBef>
                <a:spcPct val="0"/>
              </a:spcBef>
              <a:spcAft>
                <a:spcPct val="0"/>
              </a:spcAft>
              <a:buFont typeface="+mj-lt"/>
              <a:buAutoNum type="arabicPeriod"/>
            </a:pPr>
            <a:r>
              <a:rPr lang="zh-CN" altLang="en-US" sz="1200" dirty="0">
                <a:solidFill>
                  <a:schemeClr val="tx1">
                    <a:lumMod val="85000"/>
                    <a:lumOff val="15000"/>
                  </a:schemeClr>
                </a:solidFill>
                <a:latin typeface="+mn-ea"/>
                <a:cs typeface="+mn-ea"/>
                <a:sym typeface="+mn-ea"/>
              </a:rPr>
              <a:t>多年发展而来的部门及组织层级较为复杂，在管理、生产、销售等方面均存在沟通不畅的问题。部门与部门之间信息存在时间差的问题时常出现，导致出现不必要的资源浪费。</a:t>
            </a:r>
            <a:endParaRPr lang="zh-CN" altLang="en-US" sz="1200" dirty="0">
              <a:solidFill>
                <a:schemeClr val="tx1">
                  <a:lumMod val="85000"/>
                  <a:lumOff val="15000"/>
                </a:schemeClr>
              </a:solidFill>
              <a:latin typeface="+mn-ea"/>
              <a:cs typeface="+mn-ea"/>
              <a:sym typeface="+mn-ea"/>
            </a:endParaRPr>
          </a:p>
          <a:p>
            <a:pPr marL="228600" indent="-228600" fontAlgn="auto">
              <a:lnSpc>
                <a:spcPct val="100000"/>
              </a:lnSpc>
              <a:spcBef>
                <a:spcPct val="0"/>
              </a:spcBef>
              <a:spcAft>
                <a:spcPct val="0"/>
              </a:spcAft>
              <a:buFont typeface="+mj-lt"/>
              <a:buAutoNum type="arabicPeriod"/>
            </a:pPr>
            <a:r>
              <a:rPr lang="zh-CN" altLang="en-US" sz="1200" dirty="0">
                <a:solidFill>
                  <a:schemeClr val="tx1">
                    <a:lumMod val="85000"/>
                    <a:lumOff val="15000"/>
                  </a:schemeClr>
                </a:solidFill>
                <a:latin typeface="+mn-ea"/>
                <a:cs typeface="+mn-ea"/>
                <a:sym typeface="+mn-ea"/>
              </a:rPr>
              <a:t>2015年，国家提出了“互联网+”计划，随后陆续提出数字中国、中国制造2025、网络强国等战略规划。在数字经济的大背景下，对美的集团来说，</a:t>
            </a:r>
            <a:r>
              <a:rPr lang="zh-CN" altLang="en-US" sz="1200" dirty="0">
                <a:solidFill>
                  <a:srgbClr val="FF0000"/>
                </a:solidFill>
                <a:latin typeface="+mn-ea"/>
                <a:cs typeface="+mn-ea"/>
                <a:sym typeface="+mn-ea"/>
              </a:rPr>
              <a:t>数字化转型是实现高质量发展的必由之路。企业的核心竞争优势已由“制造能力”转向“业务能力+数字技术+生产能力”转变。</a:t>
            </a:r>
            <a:endParaRPr lang="zh-CN" altLang="en-US" sz="1200" dirty="0">
              <a:solidFill>
                <a:srgbClr val="FF0000"/>
              </a:solidFill>
              <a:latin typeface="+mn-ea"/>
              <a:cs typeface="+mn-ea"/>
            </a:endParaRPr>
          </a:p>
          <a:p>
            <a:pPr marL="228600" indent="-228600" fontAlgn="auto">
              <a:lnSpc>
                <a:spcPct val="100000"/>
              </a:lnSpc>
              <a:spcBef>
                <a:spcPct val="0"/>
              </a:spcBef>
              <a:spcAft>
                <a:spcPct val="0"/>
              </a:spcAft>
              <a:buFont typeface="+mj-lt"/>
              <a:buAutoNum type="arabicPeriod"/>
            </a:pPr>
            <a:endParaRPr lang="zh-CN" altLang="en-US" sz="1200" dirty="0" smtClean="0">
              <a:solidFill>
                <a:srgbClr val="FF0000"/>
              </a:solidFill>
              <a:latin typeface="+mn-ea"/>
              <a:cs typeface="+mn-ea"/>
              <a:sym typeface="+mn-ea"/>
            </a:endParaRPr>
          </a:p>
        </p:txBody>
      </p:sp>
      <p:sp>
        <p:nvSpPr>
          <p:cNvPr id="12" name="TextBox 5"/>
          <p:cNvSpPr txBox="1">
            <a:spLocks noChangeArrowheads="1"/>
          </p:cNvSpPr>
          <p:nvPr>
            <p:custDataLst>
              <p:tags r:id="rId5"/>
            </p:custDataLst>
          </p:nvPr>
        </p:nvSpPr>
        <p:spPr bwMode="auto">
          <a:xfrm>
            <a:off x="6006465" y="1078230"/>
            <a:ext cx="5527040" cy="29972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3" name="TextBox 8"/>
          <p:cNvSpPr txBox="1">
            <a:spLocks noChangeArrowheads="1"/>
          </p:cNvSpPr>
          <p:nvPr>
            <p:custDataLst>
              <p:tags r:id="rId6"/>
            </p:custDataLst>
          </p:nvPr>
        </p:nvSpPr>
        <p:spPr bwMode="auto">
          <a:xfrm>
            <a:off x="579755" y="4093210"/>
            <a:ext cx="5210175" cy="34671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200" b="1" dirty="0" smtClean="0">
              <a:solidFill>
                <a:srgbClr val="FFFFFF"/>
              </a:solidFill>
              <a:latin typeface="微软雅黑" panose="020B0503020204020204" pitchFamily="34" charset="-122"/>
              <a:ea typeface="微软雅黑" panose="020B0503020204020204" pitchFamily="34" charset="-122"/>
            </a:endParaRPr>
          </a:p>
        </p:txBody>
      </p:sp>
      <p:sp>
        <p:nvSpPr>
          <p:cNvPr id="14" name="矩形 17"/>
          <p:cNvSpPr>
            <a:spLocks noChangeArrowheads="1"/>
          </p:cNvSpPr>
          <p:nvPr>
            <p:custDataLst>
              <p:tags r:id="rId7"/>
            </p:custDataLst>
          </p:nvPr>
        </p:nvSpPr>
        <p:spPr bwMode="auto">
          <a:xfrm>
            <a:off x="6015355" y="4547235"/>
            <a:ext cx="5532755" cy="212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a:sym typeface="+mn-ea"/>
              </a:rPr>
              <a:t>2015年初，632项目成果在空调事业部的试运行取得非凡成效之后，美的集团又将又推广到在洗衣机事业部。最后，于</a:t>
            </a:r>
            <a:r>
              <a:rPr lang="zh-CN" altLang="en-US" sz="1200">
                <a:solidFill>
                  <a:srgbClr val="FF0000"/>
                </a:solidFill>
                <a:sym typeface="+mn-ea"/>
              </a:rPr>
              <a:t>2015年底在美的集团全面上线。</a:t>
            </a:r>
            <a:endParaRPr lang="zh-CN" altLang="en-US" sz="1200">
              <a:solidFill>
                <a:srgbClr val="FF0000"/>
              </a:solidFill>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b="1">
                <a:solidFill>
                  <a:srgbClr val="FF0000"/>
                </a:solidFill>
                <a:latin typeface="+mn-ea"/>
                <a:cs typeface="+mn-ea"/>
                <a:sym typeface="+mn-ea"/>
              </a:rPr>
              <a:t>在企业绩效方面，更为显著，</a:t>
            </a:r>
            <a:r>
              <a:rPr lang="zh-CN" altLang="en-US" sz="1200">
                <a:solidFill>
                  <a:schemeClr val="tx1">
                    <a:lumMod val="85000"/>
                    <a:lumOff val="15000"/>
                  </a:schemeClr>
                </a:solidFill>
                <a:latin typeface="+mn-ea"/>
                <a:cs typeface="+mn-ea"/>
                <a:sym typeface="+mn-ea"/>
              </a:rPr>
              <a:t>在保持营业收入基本维系不变的情况下（从1341亿元提高到1384亿元），削减了一半的人力（从19.6万人减少到10.5万人），人均创收增加近一倍（从人均68.4万元增长到131.8万元），净利润增加一倍（从67亿元增长到136亿元）。</a:t>
            </a:r>
            <a:endParaRPr lang="zh-CN" altLang="en-US" sz="1200">
              <a:solidFill>
                <a:schemeClr val="tx1">
                  <a:lumMod val="85000"/>
                  <a:lumOff val="15000"/>
                </a:schemeClr>
              </a:solidFill>
              <a:latin typeface="+mn-ea"/>
              <a:cs typeface="+mn-ea"/>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b="1">
                <a:solidFill>
                  <a:srgbClr val="FF0000"/>
                </a:solidFill>
                <a:latin typeface="+mn-ea"/>
                <a:cs typeface="+mn-ea"/>
                <a:sym typeface="+mn-ea"/>
              </a:rPr>
              <a:t>在物料管理上，</a:t>
            </a:r>
            <a:r>
              <a:rPr lang="zh-CN" altLang="en-US" sz="1200">
                <a:solidFill>
                  <a:schemeClr val="tx1">
                    <a:lumMod val="85000"/>
                    <a:lumOff val="15000"/>
                  </a:schemeClr>
                </a:solidFill>
                <a:latin typeface="+mn-ea"/>
                <a:cs typeface="+mn-ea"/>
                <a:sym typeface="+mn-ea"/>
              </a:rPr>
              <a:t>变革前是非数字化物料管理，变革后形成超过60万条物料主数据。在产品品类和产品型号上，从变革前的64大类、4000个型号缩减到32大类、2000个型号，缩减50%。</a:t>
            </a:r>
            <a:endParaRPr lang="zh-CN" altLang="en-US" sz="1200">
              <a:solidFill>
                <a:schemeClr val="tx1">
                  <a:lumMod val="85000"/>
                  <a:lumOff val="15000"/>
                </a:schemeClr>
              </a:solidFill>
              <a:latin typeface="+mn-ea"/>
              <a:cs typeface="+mn-ea"/>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b="1">
                <a:solidFill>
                  <a:srgbClr val="FF0000"/>
                </a:solidFill>
                <a:latin typeface="+mn-ea"/>
                <a:cs typeface="+mn-ea"/>
                <a:sym typeface="+mn-ea"/>
              </a:rPr>
              <a:t>在供应商、渠道、客户的协同上，</a:t>
            </a:r>
            <a:r>
              <a:rPr lang="zh-CN" altLang="en-US" sz="1200">
                <a:solidFill>
                  <a:schemeClr val="tx1">
                    <a:lumMod val="85000"/>
                    <a:lumOff val="15000"/>
                  </a:schemeClr>
                </a:solidFill>
                <a:latin typeface="+mn-ea"/>
                <a:cs typeface="+mn-ea"/>
                <a:sym typeface="+mn-ea"/>
              </a:rPr>
              <a:t>从非协同的制造转变为协同超过2万家客户和2.5万家供应商、渠道库存从高达160亿元降低到77亿元。</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5" name="TextBox 5"/>
          <p:cNvSpPr txBox="1">
            <a:spLocks noChangeArrowheads="1"/>
          </p:cNvSpPr>
          <p:nvPr>
            <p:custDataLst>
              <p:tags r:id="rId8"/>
            </p:custDataLst>
          </p:nvPr>
        </p:nvSpPr>
        <p:spPr bwMode="auto">
          <a:xfrm>
            <a:off x="6001385" y="4214495"/>
            <a:ext cx="5531485" cy="34925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实施效果</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17" name="矩形 17"/>
          <p:cNvSpPr>
            <a:spLocks noChangeArrowheads="1"/>
          </p:cNvSpPr>
          <p:nvPr>
            <p:custDataLst>
              <p:tags r:id="rId9"/>
            </p:custDataLst>
          </p:nvPr>
        </p:nvSpPr>
        <p:spPr bwMode="auto">
          <a:xfrm>
            <a:off x="5963285" y="1372235"/>
            <a:ext cx="5730240" cy="132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algn="l">
              <a:lnSpc>
                <a:spcPct val="100000"/>
              </a:lnSpc>
              <a:spcBef>
                <a:spcPts val="0"/>
              </a:spcBef>
              <a:spcAft>
                <a:spcPts val="0"/>
              </a:spcAft>
              <a:buSzPct val="100000"/>
              <a:buFont typeface="+mj-lt"/>
              <a:buAutoNum type="arabicPeriod"/>
            </a:pPr>
            <a:r>
              <a:rPr lang="zh-CN" sz="1200">
                <a:sym typeface="+mn-ea"/>
              </a:rPr>
              <a:t>美的过去成功的打法，在新时代已经不太能够满足消费者的需求。产品必须更具差异化，技术含量更高，所以当时提出产品领先，产品更智能化的想法。</a:t>
            </a:r>
            <a:r>
              <a:rPr lang="zh-CN" altLang="en-US" sz="1200">
                <a:latin typeface="微软雅黑" panose="020B0503020204020204" pitchFamily="34" charset="-122"/>
                <a:sym typeface="+mn-ea"/>
              </a:rPr>
              <a:t>当时</a:t>
            </a:r>
            <a:r>
              <a:rPr lang="en-US" sz="1200">
                <a:latin typeface="微软雅黑" panose="020B0503020204020204" pitchFamily="34" charset="-122"/>
                <a:sym typeface="+mn-ea"/>
              </a:rPr>
              <a:t>受到政策红利消退的影响整个家电行业都处于低迷状态，美的集团在产品同质化严重、利润率走低的严峻形势下选择转型。</a:t>
            </a:r>
            <a:endParaRPr lang="en-US" sz="1200">
              <a:latin typeface="微软雅黑" panose="020B0503020204020204" pitchFamily="34" charset="-122"/>
              <a:sym typeface="+mn-ea"/>
            </a:endParaRPr>
          </a:p>
          <a:p>
            <a:pPr marL="228600" indent="-228600" algn="l">
              <a:lnSpc>
                <a:spcPct val="100000"/>
              </a:lnSpc>
              <a:spcBef>
                <a:spcPts val="0"/>
              </a:spcBef>
              <a:spcAft>
                <a:spcPts val="0"/>
              </a:spcAft>
              <a:buSzPct val="100000"/>
              <a:buFont typeface="+mj-lt"/>
              <a:buAutoNum type="arabicPeriod"/>
            </a:pPr>
            <a:r>
              <a:rPr lang="en-US" sz="1200">
                <a:latin typeface="微软雅黑" panose="020B0503020204020204" pitchFamily="34" charset="-122"/>
                <a:sym typeface="+mn-ea"/>
              </a:rPr>
              <a:t>从内部环境来看，美的集团10个事业部彼此独立，每个事业部有自己的数据和流程，各领域口径不统一，无法实现集团管理透明化。为了打破事业部之间相互孤立的困境，美的决定整合内部信息系统</a:t>
            </a:r>
            <a:r>
              <a:rPr lang="zh-CN" altLang="en-US" sz="1200">
                <a:latin typeface="微软雅黑" panose="020B0503020204020204" pitchFamily="34" charset="-122"/>
                <a:sym typeface="+mn-ea"/>
              </a:rPr>
              <a:t>，由集团董事长负责数字化转型</a:t>
            </a:r>
            <a:r>
              <a:rPr lang="en-US" sz="1200">
                <a:latin typeface="微软雅黑" panose="020B0503020204020204" pitchFamily="34" charset="-122"/>
                <a:sym typeface="+mn-ea"/>
              </a:rPr>
              <a:t>。</a:t>
            </a:r>
            <a:endParaRPr lang="en-US" sz="1200" b="0">
              <a:solidFill>
                <a:schemeClr val="tx1"/>
              </a:solidFill>
              <a:latin typeface="微软雅黑" panose="020B0503020204020204" pitchFamily="34" charset="-122"/>
              <a:ea typeface="宋体" panose="02010600030101010101" pitchFamily="2" charset="-122"/>
            </a:endParaRPr>
          </a:p>
          <a:p>
            <a:pPr marL="228600" indent="-228600" algn="l">
              <a:lnSpc>
                <a:spcPct val="100000"/>
              </a:lnSpc>
              <a:spcBef>
                <a:spcPts val="0"/>
              </a:spcBef>
              <a:spcAft>
                <a:spcPts val="0"/>
              </a:spcAft>
              <a:buSzPct val="100000"/>
              <a:buFont typeface="+mj-lt"/>
              <a:buAutoNum type="arabicPeriod"/>
            </a:pPr>
            <a:endParaRPr kumimoji="0" lang="en-US" altLang="zh-CN" sz="1200" dirty="0">
              <a:solidFill>
                <a:srgbClr val="000000"/>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0"/>
            </p:custDataLst>
          </p:nvPr>
        </p:nvSpPr>
        <p:spPr bwMode="auto">
          <a:xfrm>
            <a:off x="6012815" y="3065780"/>
            <a:ext cx="5507990" cy="11480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9" name="TextBox 5"/>
          <p:cNvSpPr txBox="1">
            <a:spLocks noChangeArrowheads="1"/>
          </p:cNvSpPr>
          <p:nvPr>
            <p:custDataLst>
              <p:tags r:id="rId11"/>
            </p:custDataLst>
          </p:nvPr>
        </p:nvSpPr>
        <p:spPr bwMode="auto">
          <a:xfrm>
            <a:off x="6006465" y="2736850"/>
            <a:ext cx="5516245" cy="33020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20" name="矩形 17"/>
          <p:cNvSpPr>
            <a:spLocks noChangeArrowheads="1"/>
          </p:cNvSpPr>
          <p:nvPr>
            <p:custDataLst>
              <p:tags r:id="rId12"/>
            </p:custDataLst>
          </p:nvPr>
        </p:nvSpPr>
        <p:spPr bwMode="auto">
          <a:xfrm>
            <a:off x="6014720" y="3065780"/>
            <a:ext cx="5504815" cy="137858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a:spcBef>
                <a:spcPts val="0"/>
              </a:spcBef>
              <a:spcAft>
                <a:spcPts val="0"/>
              </a:spcAft>
              <a:buClrTx/>
              <a:buSzTx/>
              <a:buFont typeface="+mj-lt"/>
              <a:buAutoNum type="arabicPeriod"/>
            </a:pPr>
            <a:r>
              <a:rPr lang="zh-CN" sz="1200">
                <a:sym typeface="+mn-ea"/>
              </a:rPr>
              <a:t>2012</a:t>
            </a:r>
            <a:r>
              <a:rPr lang="zh-CN" sz="1200">
                <a:sym typeface="+mn-ea"/>
              </a:rPr>
              <a:t>年开始布局数字化 1.0 战略，在董事长方洪波带领下开始实施 632战略，</a:t>
            </a:r>
            <a:endParaRPr lang="zh-CN" sz="1200">
              <a:sym typeface="+mn-ea"/>
            </a:endParaRPr>
          </a:p>
          <a:p>
            <a:pPr lvl="0" indent="0" algn="l">
              <a:spcBef>
                <a:spcPts val="0"/>
              </a:spcBef>
              <a:spcAft>
                <a:spcPts val="0"/>
              </a:spcAft>
              <a:buClrTx/>
              <a:buSzTx/>
              <a:buFont typeface="+mj-lt"/>
              <a:buNone/>
            </a:pPr>
            <a:r>
              <a:rPr lang="zh-CN" sz="1200">
                <a:sym typeface="+mn-ea"/>
              </a:rPr>
              <a:t>投资三十多个亿，每年花费占当年销售额的</a:t>
            </a:r>
            <a:r>
              <a:rPr lang="zh-CN" sz="1200">
                <a:sym typeface="+mn-ea"/>
              </a:rPr>
              <a:t>1%</a:t>
            </a:r>
            <a:r>
              <a:rPr lang="zh-CN" sz="1200">
                <a:sym typeface="+mn-ea"/>
              </a:rPr>
              <a:t>左右。</a:t>
            </a:r>
            <a:r>
              <a:rPr lang="zh-CN" sz="1200">
                <a:sym typeface="+mn-ea"/>
              </a:rPr>
              <a:t>632</a:t>
            </a:r>
            <a:r>
              <a:rPr lang="zh-CN" sz="1200">
                <a:sym typeface="+mn-ea"/>
              </a:rPr>
              <a:t>工程的本质是软件驱动的业务、</a:t>
            </a:r>
            <a:r>
              <a:rPr lang="zh-CN" sz="1200">
                <a:sym typeface="+mn-ea"/>
              </a:rPr>
              <a:t>IT</a:t>
            </a:r>
            <a:r>
              <a:rPr lang="zh-CN" sz="1200">
                <a:sym typeface="+mn-ea"/>
              </a:rPr>
              <a:t>一致性变革，目标是实现“一个美的、一个体系、一个标准”，实现管理制度、流程、工具、经营数据、管理语言、</a:t>
            </a:r>
            <a:r>
              <a:rPr lang="zh-CN" sz="1200">
                <a:sym typeface="+mn-ea"/>
              </a:rPr>
              <a:t>IT</a:t>
            </a:r>
            <a:r>
              <a:rPr lang="zh-CN" sz="1200">
                <a:sym typeface="+mn-ea"/>
              </a:rPr>
              <a:t>系统的一致，建立美的全集团统一的经营管理体系，支撑公司在充分放权同时进行透明化治理。</a:t>
            </a:r>
            <a:endParaRPr lang="zh-CN" sz="1200">
              <a:sym typeface="+mn-ea"/>
            </a:endParaRPr>
          </a:p>
          <a:p>
            <a:pPr lvl="0" indent="0" algn="l">
              <a:spcBef>
                <a:spcPts val="0"/>
              </a:spcBef>
              <a:spcAft>
                <a:spcPts val="0"/>
              </a:spcAft>
              <a:buClrTx/>
              <a:buSzTx/>
              <a:buFont typeface="+mj-lt"/>
              <a:buNone/>
            </a:pPr>
            <a:r>
              <a:rPr lang="en-US" altLang="zh-CN" sz="1200">
                <a:sym typeface="+mn-ea"/>
              </a:rPr>
              <a:t>2</a:t>
            </a:r>
            <a:r>
              <a:rPr lang="en-US" altLang="zh-CN" sz="1200">
                <a:sym typeface="+mn-ea"/>
              </a:rPr>
              <a:t>.  </a:t>
            </a:r>
            <a:r>
              <a:rPr lang="zh-CN" sz="1200">
                <a:sym typeface="+mn-ea"/>
              </a:rPr>
              <a:t>2015年美的提出了“双智”战略，即智能</a:t>
            </a:r>
            <a:r>
              <a:rPr lang="zh-CN" sz="1200">
                <a:sym typeface="+mn-ea"/>
              </a:rPr>
              <a:t>产品</a:t>
            </a:r>
            <a:r>
              <a:rPr lang="zh-CN" sz="1200">
                <a:sym typeface="+mn-ea"/>
              </a:rPr>
              <a:t>和智能</a:t>
            </a:r>
            <a:r>
              <a:rPr lang="zh-CN" sz="1200">
                <a:sym typeface="+mn-ea"/>
              </a:rPr>
              <a:t>制造</a:t>
            </a:r>
            <a:r>
              <a:rPr lang="zh-CN" sz="1200">
                <a:sym typeface="+mn-ea"/>
              </a:rPr>
              <a:t>，</a:t>
            </a:r>
            <a:r>
              <a:rPr lang="zh-CN" sz="1200">
                <a:sym typeface="+mn-ea"/>
              </a:rPr>
              <a:t>建立数字化美的。</a:t>
            </a:r>
            <a:endParaRPr lang="zh-CN" sz="1200">
              <a:sym typeface="+mn-ea"/>
            </a:endParaRPr>
          </a:p>
          <a:p>
            <a:pPr marL="228600" lvl="0" indent="-228600" algn="l">
              <a:spcBef>
                <a:spcPts val="0"/>
              </a:spcBef>
              <a:spcAft>
                <a:spcPts val="0"/>
              </a:spcAft>
              <a:buClrTx/>
              <a:buSzTx/>
              <a:buFont typeface="+mj-lt"/>
              <a:buAutoNum type="arabicPeriod"/>
            </a:pPr>
            <a:endParaRPr lang="zh-CN" sz="1200">
              <a:sym typeface="+mn-ea"/>
            </a:endParaRPr>
          </a:p>
        </p:txBody>
      </p:sp>
      <p:sp>
        <p:nvSpPr>
          <p:cNvPr id="3" name="文本占位符 2"/>
          <p:cNvSpPr>
            <a:spLocks noGrp="1"/>
          </p:cNvSpPr>
          <p:nvPr>
            <p:ph type="body" sz="quarter" idx="16"/>
            <p:custDataLst>
              <p:tags r:id="rId13"/>
            </p:custDataLst>
          </p:nvPr>
        </p:nvSpPr>
        <p:spPr bwMode="auto">
          <a:xfrm>
            <a:off x="551180" y="152400"/>
            <a:ext cx="1111567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客户案例之三：美的</a:t>
            </a:r>
            <a:r>
              <a:rPr sz="2000" noProof="0">
                <a:ln>
                  <a:noFill/>
                </a:ln>
                <a:effectLst/>
                <a:uLnTx/>
                <a:uFillTx/>
                <a:latin typeface="微软雅黑" panose="020B0503020204020204" pitchFamily="34" charset="-122"/>
                <a:ea typeface="微软雅黑" panose="020B0503020204020204" pitchFamily="34" charset="-122"/>
                <a:sym typeface="+mn-ea"/>
              </a:rPr>
              <a:t>集团精益生产及数字化转型项目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pic>
        <p:nvPicPr>
          <p:cNvPr id="101" name="图片 100"/>
          <p:cNvPicPr/>
          <p:nvPr>
            <p:custDataLst>
              <p:tags r:id="rId14"/>
            </p:custDataLst>
          </p:nvPr>
        </p:nvPicPr>
        <p:blipFill>
          <a:blip r:embed="rId15"/>
          <a:stretch>
            <a:fillRect/>
          </a:stretch>
        </p:blipFill>
        <p:spPr>
          <a:xfrm>
            <a:off x="551180" y="1163320"/>
            <a:ext cx="5236845" cy="2825750"/>
          </a:xfrm>
          <a:prstGeom prst="rect">
            <a:avLst/>
          </a:prstGeom>
          <a:no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250190"/>
            <a:ext cx="11115675" cy="6413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800" noProof="0">
                <a:ln>
                  <a:noFill/>
                </a:ln>
                <a:effectLst/>
                <a:uLnTx/>
                <a:uFillTx/>
                <a:latin typeface="微软雅黑" panose="020B0503020204020204" pitchFamily="34" charset="-122"/>
                <a:ea typeface="微软雅黑" panose="020B0503020204020204" pitchFamily="34" charset="-122"/>
                <a:sym typeface="+mn-ea"/>
              </a:rPr>
              <a:t>咨询培训客户案例之四：资产规划超过10万亿的六大国有银行之一——中国邮政储蓄银行广东省分行战略梳理、组织结构设计、人力资源管理、胜任素质模型设计及</a:t>
            </a:r>
            <a:r>
              <a:rPr sz="1800" noProof="0">
                <a:ln>
                  <a:noFill/>
                </a:ln>
                <a:effectLst/>
                <a:uLnTx/>
                <a:uFillTx/>
                <a:latin typeface="微软雅黑" panose="020B0503020204020204" pitchFamily="34" charset="-122"/>
                <a:ea typeface="微软雅黑" panose="020B0503020204020204" pitchFamily="34" charset="-122"/>
                <a:sym typeface="+mn-ea"/>
              </a:rPr>
              <a:t>市场营销、数字化转型、开门红项目</a:t>
            </a:r>
            <a:r>
              <a:rPr sz="1800" noProof="0">
                <a:ln>
                  <a:noFill/>
                </a:ln>
                <a:effectLst/>
                <a:uLnTx/>
                <a:uFillTx/>
                <a:latin typeface="微软雅黑" panose="020B0503020204020204" pitchFamily="34" charset="-122"/>
                <a:ea typeface="微软雅黑" panose="020B0503020204020204" pitchFamily="34" charset="-122"/>
                <a:sym typeface="+mn-ea"/>
              </a:rPr>
              <a:t>（多次成功续单）</a:t>
            </a:r>
            <a:endParaRPr sz="1800" noProof="0">
              <a:ln>
                <a:noFill/>
              </a:ln>
              <a:effectLst/>
              <a:uLnTx/>
              <a:uFillTx/>
              <a:latin typeface="微软雅黑" panose="020B0503020204020204" pitchFamily="34" charset="-122"/>
              <a:ea typeface="微软雅黑" panose="020B0503020204020204" pitchFamily="34" charset="-122"/>
              <a:sym typeface="+mn-ea"/>
            </a:endParaRPr>
          </a:p>
        </p:txBody>
      </p:sp>
      <p:sp>
        <p:nvSpPr>
          <p:cNvPr id="5" name="矩形 9"/>
          <p:cNvSpPr>
            <a:spLocks noChangeArrowheads="1"/>
          </p:cNvSpPr>
          <p:nvPr>
            <p:custDataLst>
              <p:tags r:id="rId1"/>
            </p:custDataLst>
          </p:nvPr>
        </p:nvSpPr>
        <p:spPr bwMode="auto">
          <a:xfrm>
            <a:off x="559435" y="4761865"/>
            <a:ext cx="5550535" cy="19227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6" name="矩形 16"/>
          <p:cNvSpPr>
            <a:spLocks noChangeArrowheads="1"/>
          </p:cNvSpPr>
          <p:nvPr>
            <p:custDataLst>
              <p:tags r:id="rId2"/>
            </p:custDataLst>
          </p:nvPr>
        </p:nvSpPr>
        <p:spPr bwMode="auto">
          <a:xfrm>
            <a:off x="6330950" y="1340485"/>
            <a:ext cx="5309870" cy="117602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7" name="矩形 6"/>
          <p:cNvSpPr>
            <a:spLocks noChangeArrowheads="1"/>
          </p:cNvSpPr>
          <p:nvPr>
            <p:custDataLst>
              <p:tags r:id="rId3"/>
            </p:custDataLst>
          </p:nvPr>
        </p:nvSpPr>
        <p:spPr bwMode="auto">
          <a:xfrm>
            <a:off x="6332220" y="4747260"/>
            <a:ext cx="5307330" cy="193865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10" name="矩形 13"/>
          <p:cNvSpPr>
            <a:spLocks noChangeArrowheads="1"/>
          </p:cNvSpPr>
          <p:nvPr>
            <p:custDataLst>
              <p:tags r:id="rId4"/>
            </p:custDataLst>
          </p:nvPr>
        </p:nvSpPr>
        <p:spPr bwMode="auto">
          <a:xfrm>
            <a:off x="568325" y="4761865"/>
            <a:ext cx="5485130" cy="159956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defTabSz="914400" fontAlgn="ctr">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广东邮储银行作为中国邮储银行第一家省分行，从成立到现在，取得了很多成就，创造了中国邮储银行很多个第一，积累了很多成功经验，并被其他兄弟单位学习、借鉴；</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在稳步发展的同时，在组织、营销、人才方面也面临很多瓶颈，需要使省行组织结构更加有力、职责更加清晰、加快营销人才队伍的培养速度，以进一步提高广东邮储银行绩效，加快发展速度。</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p:txBody>
      </p:sp>
      <p:sp>
        <p:nvSpPr>
          <p:cNvPr id="11" name="TextBox 5"/>
          <p:cNvSpPr txBox="1">
            <a:spLocks noChangeArrowheads="1"/>
          </p:cNvSpPr>
          <p:nvPr>
            <p:custDataLst>
              <p:tags r:id="rId5"/>
            </p:custDataLst>
          </p:nvPr>
        </p:nvSpPr>
        <p:spPr bwMode="auto">
          <a:xfrm>
            <a:off x="6327775" y="1054100"/>
            <a:ext cx="5328920" cy="28638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2" name="TextBox 8"/>
          <p:cNvSpPr txBox="1">
            <a:spLocks noChangeArrowheads="1"/>
          </p:cNvSpPr>
          <p:nvPr>
            <p:custDataLst>
              <p:tags r:id="rId6"/>
            </p:custDataLst>
          </p:nvPr>
        </p:nvSpPr>
        <p:spPr bwMode="auto">
          <a:xfrm>
            <a:off x="551180" y="4478655"/>
            <a:ext cx="5567045" cy="28384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400" b="1" dirty="0" smtClean="0">
              <a:solidFill>
                <a:srgbClr val="FFFFFF"/>
              </a:solidFill>
              <a:latin typeface="微软雅黑" panose="020B0503020204020204" pitchFamily="34" charset="-122"/>
              <a:ea typeface="微软雅黑" panose="020B0503020204020204" pitchFamily="34" charset="-122"/>
            </a:endParaRPr>
          </a:p>
        </p:txBody>
      </p:sp>
      <p:sp>
        <p:nvSpPr>
          <p:cNvPr id="13" name="矩形 17"/>
          <p:cNvSpPr>
            <a:spLocks noChangeArrowheads="1"/>
          </p:cNvSpPr>
          <p:nvPr>
            <p:custDataLst>
              <p:tags r:id="rId7"/>
            </p:custDataLst>
          </p:nvPr>
        </p:nvSpPr>
        <p:spPr bwMode="auto">
          <a:xfrm>
            <a:off x="6341110" y="4824095"/>
            <a:ext cx="53879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fontAlgn="ctr">
              <a:spcBef>
                <a:spcPct val="0"/>
              </a:spcBef>
              <a:spcAft>
                <a:spcPct val="0"/>
              </a:spcAft>
              <a:buFont typeface="+mj-lt"/>
              <a:buAutoNum type="arabicPeriod"/>
            </a:pPr>
            <a:r>
              <a:rPr kumimoji="0" lang="zh-CN" altLang="en-US" sz="1400" dirty="0" smtClean="0">
                <a:solidFill>
                  <a:schemeClr val="tx1"/>
                </a:solidFill>
                <a:latin typeface="宋体" panose="02010600030101010101" pitchFamily="2" charset="-122"/>
                <a:cs typeface="宋体" panose="02010600030101010101" pitchFamily="2" charset="-122"/>
                <a:sym typeface="+mn-ea"/>
              </a:rPr>
              <a:t>统一</a:t>
            </a:r>
            <a:r>
              <a:rPr kumimoji="0" lang="zh-CN" altLang="en-US" sz="1400" dirty="0">
                <a:solidFill>
                  <a:schemeClr val="tx1"/>
                </a:solidFill>
                <a:latin typeface="宋体" panose="02010600030101010101" pitchFamily="2" charset="-122"/>
                <a:cs typeface="宋体" panose="02010600030101010101" pitchFamily="2" charset="-122"/>
                <a:sym typeface="+mn-ea"/>
              </a:rPr>
              <a:t>了省市分行的思想、方向、目标、明确了广东银行储蓄银行全力以赴开展小额贷款业务，全力推广小额</a:t>
            </a:r>
            <a:r>
              <a:rPr kumimoji="0" lang="zh-CN" altLang="en-US" sz="1400" dirty="0" smtClean="0">
                <a:solidFill>
                  <a:schemeClr val="tx1"/>
                </a:solidFill>
                <a:latin typeface="宋体" panose="02010600030101010101" pitchFamily="2" charset="-122"/>
                <a:cs typeface="宋体" panose="02010600030101010101" pitchFamily="2" charset="-122"/>
                <a:sym typeface="+mn-ea"/>
              </a:rPr>
              <a:t>贷款产品；</a:t>
            </a:r>
            <a:endParaRPr kumimoji="0" lang="en-US" altLang="zh-CN" sz="1400" dirty="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a:solidFill>
                  <a:schemeClr val="tx1"/>
                </a:solidFill>
                <a:latin typeface="宋体" panose="02010600030101010101" pitchFamily="2" charset="-122"/>
                <a:cs typeface="宋体" panose="02010600030101010101" pitchFamily="2" charset="-122"/>
                <a:sym typeface="+mn-ea"/>
              </a:rPr>
              <a:t>优化了战术打法，提升了信贷客户经理的战斗力</a:t>
            </a:r>
            <a:r>
              <a:rPr kumimoji="0" lang="zh-CN" altLang="en-US" sz="1400" dirty="0" smtClean="0">
                <a:solidFill>
                  <a:schemeClr val="tx1"/>
                </a:solidFill>
                <a:latin typeface="宋体" panose="02010600030101010101" pitchFamily="2" charset="-122"/>
                <a:cs typeface="宋体" panose="02010600030101010101" pitchFamily="2" charset="-122"/>
                <a:sym typeface="+mn-ea"/>
              </a:rPr>
              <a:t>；</a:t>
            </a:r>
            <a:endParaRPr kumimoji="0" lang="en-US" altLang="zh-CN" sz="1400" dirty="0" smtClean="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smtClean="0">
                <a:solidFill>
                  <a:schemeClr val="tx1"/>
                </a:solidFill>
                <a:latin typeface="宋体" panose="02010600030101010101" pitchFamily="2" charset="-122"/>
                <a:cs typeface="宋体" panose="02010600030101010101" pitchFamily="2" charset="-122"/>
                <a:sym typeface="+mn-ea"/>
              </a:rPr>
              <a:t>提高了工作效率及员工能力；</a:t>
            </a:r>
            <a:endParaRPr kumimoji="0" lang="en-US" altLang="zh-CN" sz="1400" dirty="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a:solidFill>
                  <a:schemeClr val="tx1"/>
                </a:solidFill>
                <a:latin typeface="宋体" panose="02010600030101010101" pitchFamily="2" charset="-122"/>
                <a:cs typeface="宋体" panose="02010600030101010101" pitchFamily="2" charset="-122"/>
                <a:sym typeface="+mn-ea"/>
              </a:rPr>
              <a:t>根据实施后的统计数据显示，净利润比实施前多了</a:t>
            </a:r>
            <a:r>
              <a:rPr kumimoji="0" lang="en-US" altLang="zh-CN" sz="1400" dirty="0">
                <a:solidFill>
                  <a:schemeClr val="tx1"/>
                </a:solidFill>
                <a:latin typeface="宋体" panose="02010600030101010101" pitchFamily="2" charset="-122"/>
                <a:cs typeface="宋体" panose="02010600030101010101" pitchFamily="2" charset="-122"/>
                <a:sym typeface="+mn-ea"/>
              </a:rPr>
              <a:t>2</a:t>
            </a:r>
            <a:r>
              <a:rPr kumimoji="0" lang="zh-CN" altLang="en-US" sz="1400" dirty="0">
                <a:solidFill>
                  <a:schemeClr val="tx1"/>
                </a:solidFill>
                <a:latin typeface="宋体" panose="02010600030101010101" pitchFamily="2" charset="-122"/>
                <a:cs typeface="宋体" panose="02010600030101010101" pitchFamily="2" charset="-122"/>
                <a:sym typeface="+mn-ea"/>
              </a:rPr>
              <a:t>个亿。</a:t>
            </a:r>
            <a:endParaRPr kumimoji="0" lang="zh-CN" altLang="en-US" sz="1400" dirty="0">
              <a:solidFill>
                <a:schemeClr val="tx1"/>
              </a:solidFill>
              <a:latin typeface="宋体" panose="02010600030101010101" pitchFamily="2" charset="-122"/>
              <a:cs typeface="宋体" panose="02010600030101010101" pitchFamily="2" charset="-122"/>
              <a:sym typeface="+mn-ea"/>
            </a:endParaRPr>
          </a:p>
        </p:txBody>
      </p:sp>
      <p:sp>
        <p:nvSpPr>
          <p:cNvPr id="14" name="TextBox 5"/>
          <p:cNvSpPr txBox="1">
            <a:spLocks noChangeArrowheads="1"/>
          </p:cNvSpPr>
          <p:nvPr>
            <p:custDataLst>
              <p:tags r:id="rId8"/>
            </p:custDataLst>
          </p:nvPr>
        </p:nvSpPr>
        <p:spPr bwMode="auto">
          <a:xfrm>
            <a:off x="6325870" y="4483100"/>
            <a:ext cx="5330190" cy="29527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rPr>
              <a:t>实施效果</a:t>
            </a:r>
            <a:endPar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5" name="矩形 16"/>
          <p:cNvSpPr>
            <a:spLocks noChangeArrowheads="1"/>
          </p:cNvSpPr>
          <p:nvPr>
            <p:custDataLst>
              <p:tags r:id="rId9"/>
            </p:custDataLst>
          </p:nvPr>
        </p:nvSpPr>
        <p:spPr bwMode="auto">
          <a:xfrm>
            <a:off x="6332220" y="2787015"/>
            <a:ext cx="5309870" cy="165100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17" name="TextBox 5"/>
          <p:cNvSpPr txBox="1">
            <a:spLocks noChangeArrowheads="1"/>
          </p:cNvSpPr>
          <p:nvPr>
            <p:custDataLst>
              <p:tags r:id="rId10"/>
            </p:custDataLst>
          </p:nvPr>
        </p:nvSpPr>
        <p:spPr bwMode="auto">
          <a:xfrm>
            <a:off x="6325235" y="2515235"/>
            <a:ext cx="5323840" cy="30543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endParaRPr>
          </a:p>
        </p:txBody>
      </p:sp>
      <p:pic>
        <p:nvPicPr>
          <p:cNvPr id="18" name="图片 17" descr="D:\我的桌面\timg (1).jpgtimg (1)"/>
          <p:cNvPicPr>
            <a:picLocks noChangeAspect="1"/>
          </p:cNvPicPr>
          <p:nvPr>
            <p:custDataLst>
              <p:tags r:id="rId11"/>
            </p:custDataLst>
          </p:nvPr>
        </p:nvPicPr>
        <p:blipFill>
          <a:blip r:embed="rId12" cstate="email"/>
          <a:srcRect t="5489" b="5489"/>
          <a:stretch>
            <a:fillRect/>
          </a:stretch>
        </p:blipFill>
        <p:spPr>
          <a:xfrm>
            <a:off x="551815" y="1054100"/>
            <a:ext cx="5567045" cy="3124835"/>
          </a:xfrm>
          <a:prstGeom prst="rect">
            <a:avLst/>
          </a:prstGeom>
        </p:spPr>
      </p:pic>
      <p:sp>
        <p:nvSpPr>
          <p:cNvPr id="19" name="矩形 18"/>
          <p:cNvSpPr>
            <a:spLocks noChangeArrowheads="1"/>
          </p:cNvSpPr>
          <p:nvPr>
            <p:custDataLst>
              <p:tags r:id="rId13"/>
            </p:custDataLst>
          </p:nvPr>
        </p:nvSpPr>
        <p:spPr bwMode="auto">
          <a:xfrm>
            <a:off x="6322695" y="2799080"/>
            <a:ext cx="5307330" cy="99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企业调研诊断；</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设计省分行、市分行、一级支行、二级支行组织结构；</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优化营销体系组织并设计小额贷款事业部营销方案；</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优化人力资源管理体系及组织开展定岗定编工作；</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设计行长及客户经理胜任素质模型；</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制定银行及网点开门红营销方案；</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分析系统需求，提出银行数字化</a:t>
            </a:r>
            <a:r>
              <a:rPr kumimoji="0" lang="en-US" altLang="zh-CN" sz="1400" dirty="0" smtClean="0">
                <a:ln>
                  <a:noFill/>
                </a:ln>
                <a:solidFill>
                  <a:schemeClr val="tx1"/>
                </a:solidFill>
                <a:effectLst/>
                <a:latin typeface="宋体" panose="02010600030101010101" pitchFamily="2" charset="-122"/>
                <a:cs typeface="宋体" panose="02010600030101010101" pitchFamily="2" charset="-122"/>
                <a:sym typeface="+mn-ea"/>
              </a:rPr>
              <a:t>IT</a:t>
            </a: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系统解决建议。</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20" name="矩形 17"/>
          <p:cNvSpPr>
            <a:spLocks noChangeArrowheads="1"/>
          </p:cNvSpPr>
          <p:nvPr>
            <p:custDataLst>
              <p:tags r:id="rId14"/>
            </p:custDataLst>
          </p:nvPr>
        </p:nvSpPr>
        <p:spPr bwMode="auto">
          <a:xfrm>
            <a:off x="6330315" y="1348740"/>
            <a:ext cx="5398135"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公司组织管理体系不健全；</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人力资源体系不完善、不科学，不能满足持续发展的需要；</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员工素质急需提高，干部急需获得发展空间；</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Times New Roman" panose="02020603050405020304" charset="0"/>
                <a:sym typeface="+mn-ea"/>
              </a:rPr>
              <a:t>小额贷款业务开展未达预期</a:t>
            </a: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客户案例之五：中国第11家正式开业的民营互联网银行——武汉众邦银行数字化转型战略规划项目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sp>
        <p:nvSpPr>
          <p:cNvPr id="87041" name="矩形 9"/>
          <p:cNvSpPr>
            <a:spLocks noChangeArrowheads="1"/>
          </p:cNvSpPr>
          <p:nvPr>
            <p:custDataLst>
              <p:tags r:id="rId1"/>
            </p:custDataLst>
          </p:nvPr>
        </p:nvSpPr>
        <p:spPr bwMode="auto">
          <a:xfrm>
            <a:off x="1249680" y="3766185"/>
            <a:ext cx="5019675" cy="15360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6421120" y="1205865"/>
            <a:ext cx="4424680" cy="6343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6410960" y="4745355"/>
            <a:ext cx="4424045" cy="97409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1250315" y="3815080"/>
            <a:ext cx="502031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just" eaLnBrk="0" fontAlgn="base" hangingPunct="0">
              <a:spcBef>
                <a:spcPct val="0"/>
              </a:spcBef>
              <a:spcAft>
                <a:spcPct val="0"/>
              </a:spcAft>
              <a:buClr>
                <a:srgbClr val="003366"/>
              </a:buClr>
            </a:pPr>
            <a:r>
              <a:rPr lang="zh-CN" altLang="en-US" sz="1200" dirty="0" smtClean="0">
                <a:latin typeface="宋体" panose="02010600030101010101" pitchFamily="2" charset="-122"/>
                <a:sym typeface="+mn-ea"/>
              </a:rPr>
              <a:t>    </a:t>
            </a:r>
            <a:r>
              <a:rPr lang="en-US" altLang="zh-CN" sz="1200" b="1" dirty="0" smtClean="0">
                <a:effectLst/>
                <a:latin typeface="+mn-lt"/>
                <a:ea typeface="+mn-ea"/>
                <a:sym typeface="+mn-ea"/>
              </a:rPr>
              <a:t>2017</a:t>
            </a:r>
            <a:r>
              <a:rPr lang="zh-CN" altLang="zh-CN" sz="1200" b="1" dirty="0" smtClean="0">
                <a:effectLst/>
                <a:latin typeface="+mn-lt"/>
                <a:ea typeface="+mn-ea"/>
                <a:sym typeface="+mn-ea"/>
              </a:rPr>
              <a:t>年</a:t>
            </a:r>
            <a:r>
              <a:rPr lang="en-US" altLang="zh-CN" sz="1200" b="1" dirty="0" smtClean="0">
                <a:effectLst/>
                <a:latin typeface="+mn-lt"/>
                <a:ea typeface="+mn-ea"/>
                <a:sym typeface="+mn-ea"/>
              </a:rPr>
              <a:t>4</a:t>
            </a:r>
            <a:r>
              <a:rPr lang="zh-CN" altLang="zh-CN" sz="1200" b="1" dirty="0" smtClean="0">
                <a:effectLst/>
                <a:latin typeface="+mn-lt"/>
                <a:ea typeface="+mn-ea"/>
                <a:sym typeface="+mn-ea"/>
              </a:rPr>
              <a:t>月</a:t>
            </a:r>
            <a:r>
              <a:rPr lang="en-US" altLang="zh-CN" sz="1200" b="1" dirty="0" smtClean="0">
                <a:effectLst/>
                <a:latin typeface="+mn-lt"/>
                <a:ea typeface="+mn-ea"/>
                <a:sym typeface="+mn-ea"/>
              </a:rPr>
              <a:t>24</a:t>
            </a:r>
            <a:r>
              <a:rPr lang="zh-CN" altLang="zh-CN" sz="1200" b="1" dirty="0" smtClean="0">
                <a:effectLst/>
                <a:latin typeface="+mn-lt"/>
                <a:ea typeface="+mn-ea"/>
                <a:sym typeface="+mn-ea"/>
              </a:rPr>
              <a:t>日，湖北省首家民营互联网银行，“武汉众邦银行”正式开业</a:t>
            </a:r>
            <a:r>
              <a:rPr lang="zh-CN" altLang="zh-CN" sz="1200" dirty="0" smtClean="0">
                <a:effectLst/>
                <a:latin typeface="+mn-lt"/>
                <a:ea typeface="+mn-ea"/>
                <a:sym typeface="+mn-ea"/>
              </a:rPr>
              <a:t>。“武汉众邦银行” 由卓尔控股、当代科技、壹网通科技、钰龙集团、奥山投资、法斯克能源等六家股东发起成立，注册资本</a:t>
            </a:r>
            <a:r>
              <a:rPr lang="en-US" altLang="zh-CN" sz="1200" dirty="0" smtClean="0">
                <a:effectLst/>
                <a:latin typeface="+mn-lt"/>
                <a:ea typeface="+mn-ea"/>
                <a:sym typeface="+mn-ea"/>
              </a:rPr>
              <a:t>20</a:t>
            </a:r>
            <a:r>
              <a:rPr lang="zh-CN" altLang="zh-CN" sz="1200" dirty="0" smtClean="0">
                <a:effectLst/>
                <a:latin typeface="+mn-lt"/>
                <a:ea typeface="+mn-ea"/>
                <a:sym typeface="+mn-ea"/>
              </a:rPr>
              <a:t>亿元。其中卓尔控股作为主发起人，第一大股东，认购发行股本的</a:t>
            </a:r>
            <a:r>
              <a:rPr lang="en-US" altLang="zh-CN" sz="1200" dirty="0" smtClean="0">
                <a:effectLst/>
                <a:latin typeface="+mn-lt"/>
                <a:ea typeface="+mn-ea"/>
                <a:sym typeface="+mn-ea"/>
              </a:rPr>
              <a:t>30%</a:t>
            </a:r>
            <a:r>
              <a:rPr lang="zh-CN" altLang="zh-CN" sz="1200" dirty="0" smtClean="0">
                <a:effectLst/>
                <a:latin typeface="+mn-lt"/>
                <a:ea typeface="+mn-ea"/>
                <a:sym typeface="+mn-ea"/>
              </a:rPr>
              <a:t>。与传统银行倚重零售业务不同，众邦银行绝大多数客户都是中小微银行，围绕产业链布局，依托各家股东银行的交易平台，快速实现客户转化与场景接入，最终实现“有交易的地方，就有众邦银行”。</a:t>
            </a:r>
            <a:endParaRPr lang="zh-CN" altLang="zh-CN" sz="1200" dirty="0" smtClean="0">
              <a:effectLst/>
              <a:latin typeface="+mn-lt"/>
              <a:ea typeface="+mn-ea"/>
              <a:sym typeface="+mn-ea"/>
            </a:endParaRPr>
          </a:p>
        </p:txBody>
      </p:sp>
      <p:sp>
        <p:nvSpPr>
          <p:cNvPr id="87049" name="TextBox 5"/>
          <p:cNvSpPr txBox="1">
            <a:spLocks noChangeArrowheads="1"/>
          </p:cNvSpPr>
          <p:nvPr>
            <p:custDataLst>
              <p:tags r:id="rId5"/>
            </p:custDataLst>
          </p:nvPr>
        </p:nvSpPr>
        <p:spPr bwMode="auto">
          <a:xfrm>
            <a:off x="6421120" y="1198880"/>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87050" name="TextBox 8"/>
          <p:cNvSpPr txBox="1">
            <a:spLocks noChangeArrowheads="1"/>
          </p:cNvSpPr>
          <p:nvPr>
            <p:custDataLst>
              <p:tags r:id="rId6"/>
            </p:custDataLst>
          </p:nvPr>
        </p:nvSpPr>
        <p:spPr bwMode="auto">
          <a:xfrm>
            <a:off x="1247775" y="3565525"/>
            <a:ext cx="5029835" cy="19939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项目背景</a:t>
            </a:r>
            <a:endParaRPr kumimoji="0" lang="zh-CN" altLang="en-US" sz="1200" b="1" dirty="0" smtClean="0">
              <a:solidFill>
                <a:srgbClr val="FFFFFF"/>
              </a:solidFill>
              <a:latin typeface="微软雅黑" panose="020B0503020204020204" pitchFamily="34" charset="-122"/>
              <a:ea typeface="微软雅黑" panose="020B0503020204020204" pitchFamily="34" charset="-122"/>
            </a:endParaRPr>
          </a:p>
        </p:txBody>
      </p:sp>
      <p:sp>
        <p:nvSpPr>
          <p:cNvPr id="87051" name="矩形 17"/>
          <p:cNvSpPr>
            <a:spLocks noChangeArrowheads="1"/>
          </p:cNvSpPr>
          <p:nvPr>
            <p:custDataLst>
              <p:tags r:id="rId7"/>
            </p:custDataLst>
          </p:nvPr>
        </p:nvSpPr>
        <p:spPr bwMode="auto">
          <a:xfrm>
            <a:off x="6405245" y="4818380"/>
            <a:ext cx="4514850"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明确了众邦银行发展模式，理顺了银行的发展思路，统一了思想，形成了合力；</a:t>
            </a:r>
            <a:endPar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众邦银行原来</a:t>
            </a:r>
            <a:r>
              <a:rPr kumimoji="0" lang="en-US" altLang="zh-CN" sz="1200" dirty="0" smtClean="0">
                <a:ln>
                  <a:noFill/>
                </a:ln>
                <a:solidFill>
                  <a:srgbClr val="000000"/>
                </a:solidFill>
                <a:effectLst/>
                <a:latin typeface="宋体" panose="02010600030101010101" pitchFamily="2" charset="-122"/>
                <a:cs typeface="宋体" panose="02010600030101010101" pitchFamily="2" charset="-122"/>
                <a:sym typeface="+mn-ea"/>
              </a:rPr>
              <a:t>3</a:t>
            </a: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年的战略规划目标基本实现，领先同年成立的民营互联网银行。</a:t>
            </a:r>
            <a:endParaRPr kumimoji="0" lang="zh-CN" altLang="en-US" sz="1200" dirty="0" smtClean="0">
              <a:ln>
                <a:noFill/>
              </a:ln>
              <a:solidFill>
                <a:srgbClr val="000000"/>
              </a:solidFill>
              <a:effectLst/>
              <a:latin typeface="宋体" panose="02010600030101010101" pitchFamily="2" charset="-122"/>
              <a:ea typeface="+mn-ea"/>
              <a:cs typeface="宋体" panose="02010600030101010101" pitchFamily="2" charset="-122"/>
              <a:sym typeface="+mn-ea"/>
            </a:endParaRPr>
          </a:p>
        </p:txBody>
      </p:sp>
      <p:sp>
        <p:nvSpPr>
          <p:cNvPr id="87052" name="TextBox 5"/>
          <p:cNvSpPr txBox="1">
            <a:spLocks noChangeArrowheads="1"/>
          </p:cNvSpPr>
          <p:nvPr>
            <p:custDataLst>
              <p:tags r:id="rId8"/>
            </p:custDataLst>
          </p:nvPr>
        </p:nvSpPr>
        <p:spPr bwMode="auto">
          <a:xfrm>
            <a:off x="6416040" y="4552950"/>
            <a:ext cx="4429125" cy="18478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实施效果</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3" name="矩形 17"/>
          <p:cNvSpPr>
            <a:spLocks noChangeArrowheads="1"/>
          </p:cNvSpPr>
          <p:nvPr>
            <p:custDataLst>
              <p:tags r:id="rId9"/>
            </p:custDataLst>
          </p:nvPr>
        </p:nvSpPr>
        <p:spPr bwMode="auto">
          <a:xfrm>
            <a:off x="6432550" y="1374775"/>
            <a:ext cx="45186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dirty="0" smtClean="0">
                <a:latin typeface="宋体" panose="02010600030101010101" pitchFamily="2" charset="-122"/>
                <a:cs typeface="宋体" panose="02010600030101010101" pitchFamily="2" charset="-122"/>
                <a:sym typeface="+mn-ea"/>
              </a:rPr>
              <a:t>战略定位、战略目标不明确</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342900" indent="-342900">
              <a:lnSpc>
                <a:spcPct val="100000"/>
              </a:lnSpc>
              <a:buFont typeface="+mj-lt"/>
              <a:buAutoNum type="arabicPeriod"/>
            </a:pPr>
            <a:r>
              <a:rPr lang="zh-CN" altLang="en-US" sz="1200" dirty="0" smtClean="0">
                <a:latin typeface="宋体" panose="02010600030101010101" pitchFamily="2" charset="-122"/>
                <a:cs typeface="宋体" panose="02010600030101010101" pitchFamily="2" charset="-122"/>
                <a:sym typeface="+mn-ea"/>
              </a:rPr>
              <a:t>发展模式、发展路径不清晰</a:t>
            </a:r>
            <a:endParaRPr lang="zh-CN" altLang="en-US" sz="1200" dirty="0" smtClean="0">
              <a:latin typeface="宋体" panose="02010600030101010101" pitchFamily="2" charset="-122"/>
              <a:cs typeface="宋体" panose="02010600030101010101" pitchFamily="2" charset="-122"/>
              <a:sym typeface="+mn-ea"/>
            </a:endParaRPr>
          </a:p>
        </p:txBody>
      </p:sp>
      <p:sp>
        <p:nvSpPr>
          <p:cNvPr id="4" name="矩形 16"/>
          <p:cNvSpPr>
            <a:spLocks noChangeArrowheads="1"/>
          </p:cNvSpPr>
          <p:nvPr>
            <p:custDataLst>
              <p:tags r:id="rId10"/>
            </p:custDataLst>
          </p:nvPr>
        </p:nvSpPr>
        <p:spPr bwMode="auto">
          <a:xfrm>
            <a:off x="6421755" y="2108200"/>
            <a:ext cx="4418965" cy="139382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9" name="TextBox 5"/>
          <p:cNvSpPr txBox="1">
            <a:spLocks noChangeArrowheads="1"/>
          </p:cNvSpPr>
          <p:nvPr>
            <p:custDataLst>
              <p:tags r:id="rId11"/>
            </p:custDataLst>
          </p:nvPr>
        </p:nvSpPr>
        <p:spPr bwMode="auto">
          <a:xfrm>
            <a:off x="6415405" y="1852930"/>
            <a:ext cx="4438015" cy="25590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解决思路</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0" name="矩形 17"/>
          <p:cNvSpPr>
            <a:spLocks noChangeArrowheads="1"/>
          </p:cNvSpPr>
          <p:nvPr>
            <p:custDataLst>
              <p:tags r:id="rId12"/>
            </p:custDataLst>
          </p:nvPr>
        </p:nvSpPr>
        <p:spPr bwMode="auto">
          <a:xfrm>
            <a:off x="6402070" y="2092960"/>
            <a:ext cx="443865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cs typeface="宋体" panose="02010600030101010101" pitchFamily="2" charset="-122"/>
                <a:sym typeface="+mn-ea"/>
              </a:rPr>
              <a:t>深入调研诊断众邦银行高中基层干部及主要股东；</a:t>
            </a:r>
            <a:endParaRPr lang="zh-CN" altLang="zh-CN" sz="1200" dirty="0" smtClean="0">
              <a:latin typeface="宋体" panose="02010600030101010101" pitchFamily="2" charset="-122"/>
              <a:cs typeface="宋体" panose="02010600030101010101" pitchFamily="2" charset="-122"/>
              <a:sym typeface="+mn-ea"/>
            </a:endParaRPr>
          </a:p>
          <a:p>
            <a:pPr marL="228600" indent="-228600" algn="just" eaLnBrk="0" fontAlgn="base" hangingPunct="0">
              <a:spcBef>
                <a:spcPct val="0"/>
              </a:spcBef>
              <a:spcAft>
                <a:spcPct val="0"/>
              </a:spcAft>
              <a:buClr>
                <a:srgbClr val="003366"/>
              </a:buClr>
              <a:buFont typeface="+mj-lt"/>
              <a:buAutoNum type="arabicPeriod"/>
            </a:pPr>
            <a:r>
              <a:rPr lang="zh-CN" altLang="en-US" sz="1200" dirty="0" smtClean="0">
                <a:latin typeface="宋体" panose="02010600030101010101" pitchFamily="2" charset="-122"/>
                <a:cs typeface="宋体" panose="02010600030101010101" pitchFamily="2" charset="-122"/>
              </a:rPr>
              <a:t>深入分析宏观环境、银行业、内部资源能力，形成战略分析报告；</a:t>
            </a:r>
            <a:endParaRPr lang="en-US" altLang="zh-CN" sz="1200" dirty="0" smtClean="0">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200" dirty="0" smtClean="0">
                <a:solidFill>
                  <a:srgbClr val="000000"/>
                </a:solidFill>
                <a:latin typeface="宋体" panose="02010600030101010101" pitchFamily="2" charset="-122"/>
                <a:cs typeface="宋体" panose="02010600030101010101" pitchFamily="2" charset="-122"/>
              </a:rPr>
              <a:t>深入研究深圳前海微众银行、上海华瑞银行、民生银行、平安银行、蚂蚁金服集团，形成标杆研究报告；</a:t>
            </a:r>
            <a:endParaRPr kumimoji="0" lang="en-US" altLang="zh-CN" sz="1200" dirty="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200" dirty="0" smtClean="0">
                <a:solidFill>
                  <a:srgbClr val="000000"/>
                </a:solidFill>
                <a:latin typeface="宋体" panose="02010600030101010101" pitchFamily="2" charset="-122"/>
                <a:cs typeface="宋体" panose="02010600030101010101" pitchFamily="2" charset="-122"/>
              </a:rPr>
              <a:t>编制战略规划报告，明确众邦银行公司战略、业务战略、职能战略，打造众邦银行成为国内首家互联网交易银行</a:t>
            </a:r>
            <a:r>
              <a:rPr kumimoji="0" lang="zh-CN" altLang="en-US" sz="1200" dirty="0">
                <a:solidFill>
                  <a:srgbClr val="000000"/>
                </a:solidFill>
                <a:latin typeface="宋体" panose="02010600030101010101" pitchFamily="2" charset="-122"/>
                <a:cs typeface="宋体" panose="02010600030101010101" pitchFamily="2" charset="-122"/>
              </a:rPr>
              <a:t>。</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2" name="矩形 16"/>
          <p:cNvSpPr>
            <a:spLocks noChangeArrowheads="1"/>
          </p:cNvSpPr>
          <p:nvPr>
            <p:custDataLst>
              <p:tags r:id="rId13"/>
            </p:custDataLst>
          </p:nvPr>
        </p:nvSpPr>
        <p:spPr bwMode="auto">
          <a:xfrm>
            <a:off x="1250315" y="5261610"/>
            <a:ext cx="5019675" cy="102679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3" name="TextBox 5"/>
          <p:cNvSpPr txBox="1">
            <a:spLocks noChangeArrowheads="1"/>
          </p:cNvSpPr>
          <p:nvPr>
            <p:custDataLst>
              <p:tags r:id="rId14"/>
            </p:custDataLst>
          </p:nvPr>
        </p:nvSpPr>
        <p:spPr bwMode="auto">
          <a:xfrm>
            <a:off x="1250315" y="5254625"/>
            <a:ext cx="5020310"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项目难点</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4" name="矩形 17"/>
          <p:cNvSpPr>
            <a:spLocks noChangeArrowheads="1"/>
          </p:cNvSpPr>
          <p:nvPr>
            <p:custDataLst>
              <p:tags r:id="rId15"/>
            </p:custDataLst>
          </p:nvPr>
        </p:nvSpPr>
        <p:spPr bwMode="auto">
          <a:xfrm>
            <a:off x="1250315" y="5586095"/>
            <a:ext cx="5126990"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dirty="0" smtClean="0">
                <a:latin typeface="宋体" panose="02010600030101010101" pitchFamily="2" charset="-122"/>
                <a:cs typeface="宋体" panose="02010600030101010101" pitchFamily="2" charset="-122"/>
                <a:sym typeface="+mn-ea"/>
              </a:rPr>
              <a:t>民营互联网银行成交时间较短，行业借鉴较少</a:t>
            </a:r>
            <a:endParaRPr lang="zh-CN" altLang="en-US" sz="1200" dirty="0" smtClean="0">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kern="1200" dirty="0" smtClean="0">
                <a:solidFill>
                  <a:schemeClr val="tx1"/>
                </a:solidFill>
                <a:latin typeface="宋体" panose="02010600030101010101" pitchFamily="2" charset="-122"/>
                <a:cs typeface="宋体" panose="02010600030101010101" pitchFamily="2" charset="-122"/>
              </a:rPr>
              <a:t>需要研究金融科技最新发展情况</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342900" indent="-342900">
              <a:lnSpc>
                <a:spcPct val="100000"/>
              </a:lnSpc>
              <a:buFont typeface="+mj-lt"/>
              <a:buAutoNum type="arabicPeriod"/>
            </a:pPr>
            <a:r>
              <a:rPr lang="zh-CN" altLang="en-US" sz="1200" kern="1200" dirty="0" smtClean="0">
                <a:solidFill>
                  <a:schemeClr val="tx1"/>
                </a:solidFill>
                <a:latin typeface="宋体" panose="02010600030101010101" pitchFamily="2" charset="-122"/>
                <a:cs typeface="宋体" panose="02010600030101010101" pitchFamily="2" charset="-122"/>
              </a:rPr>
              <a:t>行业监管政策变化较快</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0" lvl="0" indent="0">
              <a:buFont typeface="+mj-lt"/>
              <a:buNone/>
            </a:pPr>
            <a:endParaRPr lang="zh-CN" altLang="en-US" sz="1200" kern="1200" dirty="0" smtClean="0">
              <a:solidFill>
                <a:schemeClr val="tx1"/>
              </a:solidFill>
              <a:latin typeface="宋体" panose="02010600030101010101" pitchFamily="2" charset="-122"/>
              <a:cs typeface="宋体" panose="02010600030101010101" pitchFamily="2" charset="-122"/>
              <a:sym typeface="+mn-ea"/>
            </a:endParaRPr>
          </a:p>
        </p:txBody>
      </p:sp>
      <p:sp>
        <p:nvSpPr>
          <p:cNvPr id="15" name="矩形 16"/>
          <p:cNvSpPr>
            <a:spLocks noChangeArrowheads="1"/>
          </p:cNvSpPr>
          <p:nvPr>
            <p:custDataLst>
              <p:tags r:id="rId16"/>
            </p:custDataLst>
          </p:nvPr>
        </p:nvSpPr>
        <p:spPr bwMode="auto">
          <a:xfrm>
            <a:off x="6421120" y="3502660"/>
            <a:ext cx="4424680" cy="102679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6" name="TextBox 5"/>
          <p:cNvSpPr txBox="1">
            <a:spLocks noChangeArrowheads="1"/>
          </p:cNvSpPr>
          <p:nvPr>
            <p:custDataLst>
              <p:tags r:id="rId17"/>
            </p:custDataLst>
          </p:nvPr>
        </p:nvSpPr>
        <p:spPr bwMode="auto">
          <a:xfrm>
            <a:off x="6421120" y="3495675"/>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项目亮点</a:t>
            </a:r>
            <a:r>
              <a:rPr kumimoji="0" lang="en-US" altLang="zh-CN" sz="1200" b="1" dirty="0" smtClean="0">
                <a:solidFill>
                  <a:srgbClr val="FFFFFF"/>
                </a:solidFill>
                <a:latin typeface="微软雅黑" panose="020B0503020204020204" pitchFamily="34" charset="-122"/>
                <a:ea typeface="微软雅黑" panose="020B0503020204020204" pitchFamily="34" charset="-122"/>
                <a:sym typeface="+mn-ea"/>
              </a:rPr>
              <a:t>/</a:t>
            </a:r>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创新点</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17" name="矩形 17"/>
          <p:cNvSpPr>
            <a:spLocks noChangeArrowheads="1"/>
          </p:cNvSpPr>
          <p:nvPr>
            <p:custDataLst>
              <p:tags r:id="rId18"/>
            </p:custDataLst>
          </p:nvPr>
        </p:nvSpPr>
        <p:spPr bwMode="auto">
          <a:xfrm>
            <a:off x="6432550" y="3672205"/>
            <a:ext cx="451866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kumimoji="0" lang="zh-CN" altLang="en-US" sz="1200" dirty="0" smtClean="0">
                <a:solidFill>
                  <a:srgbClr val="000000"/>
                </a:solidFill>
                <a:latin typeface="宋体" panose="02010600030101010101" pitchFamily="2" charset="-122"/>
                <a:cs typeface="宋体" panose="02010600030101010101" pitchFamily="2" charset="-122"/>
                <a:sym typeface="+mn-ea"/>
              </a:rPr>
              <a:t>明确银行内部业务划分类型，统一高管思想；</a:t>
            </a:r>
            <a:endParaRPr kumimoji="0" lang="zh-CN" altLang="en-US" sz="1200" dirty="0" smtClean="0">
              <a:solidFill>
                <a:srgbClr val="000000"/>
              </a:solidFill>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kumimoji="0" lang="zh-CN" altLang="en-US" sz="1200" dirty="0" smtClean="0">
                <a:solidFill>
                  <a:srgbClr val="000000"/>
                </a:solidFill>
                <a:latin typeface="宋体" panose="02010600030101010101" pitchFamily="2" charset="-122"/>
                <a:cs typeface="宋体" panose="02010600030101010101" pitchFamily="2" charset="-122"/>
                <a:sym typeface="+mn-ea"/>
              </a:rPr>
              <a:t>创新交易银行内涵，借助数字化技术打造众邦银行成为国内首家互联网交易银行</a:t>
            </a:r>
            <a:endParaRPr lang="zh-CN" altLang="en-US" sz="1200" dirty="0" smtClean="0">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kern="1200" dirty="0" smtClean="0">
                <a:solidFill>
                  <a:schemeClr val="tx1"/>
                </a:solidFill>
                <a:latin typeface="宋体" panose="02010600030101010101" pitchFamily="2" charset="-122"/>
                <a:cs typeface="宋体" panose="02010600030101010101" pitchFamily="2" charset="-122"/>
              </a:rPr>
              <a:t>创新众邦银行总体</a:t>
            </a:r>
            <a:r>
              <a:rPr lang="en-US" altLang="zh-CN" sz="1200" kern="1200" dirty="0" smtClean="0">
                <a:solidFill>
                  <a:schemeClr val="tx1"/>
                </a:solidFill>
                <a:latin typeface="宋体" panose="02010600030101010101" pitchFamily="2" charset="-122"/>
                <a:cs typeface="宋体" panose="02010600030101010101" pitchFamily="2" charset="-122"/>
              </a:rPr>
              <a:t>1143</a:t>
            </a:r>
            <a:r>
              <a:rPr lang="zh-CN" altLang="en-US" sz="1200" kern="1200" dirty="0" smtClean="0">
                <a:solidFill>
                  <a:schemeClr val="tx1"/>
                </a:solidFill>
                <a:latin typeface="宋体" panose="02010600030101010101" pitchFamily="2" charset="-122"/>
                <a:cs typeface="宋体" panose="02010600030101010101" pitchFamily="2" charset="-122"/>
              </a:rPr>
              <a:t>发展模式及各业务发展模式</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0" lvl="0" indent="0">
              <a:buFont typeface="+mj-lt"/>
              <a:buNone/>
            </a:pPr>
            <a:endParaRPr lang="zh-CN" altLang="en-US" sz="1200" kern="1200" dirty="0" smtClean="0">
              <a:solidFill>
                <a:schemeClr val="tx1"/>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9"/>
            </p:custDataLst>
          </p:nvPr>
        </p:nvSpPr>
        <p:spPr bwMode="auto">
          <a:xfrm>
            <a:off x="6421120" y="5720715"/>
            <a:ext cx="4424680" cy="6343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9" name="TextBox 5"/>
          <p:cNvSpPr txBox="1">
            <a:spLocks noChangeArrowheads="1"/>
          </p:cNvSpPr>
          <p:nvPr>
            <p:custDataLst>
              <p:tags r:id="rId20"/>
            </p:custDataLst>
          </p:nvPr>
        </p:nvSpPr>
        <p:spPr bwMode="auto">
          <a:xfrm>
            <a:off x="6421120" y="5713730"/>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rPr>
              <a:t>客户评价</a:t>
            </a:r>
            <a:endParaRPr kumimoji="0" lang="zh-CN" altLang="en-US" sz="12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20" name="矩形 19"/>
          <p:cNvSpPr>
            <a:spLocks noChangeArrowheads="1"/>
          </p:cNvSpPr>
          <p:nvPr>
            <p:custDataLst>
              <p:tags r:id="rId21"/>
            </p:custDataLst>
          </p:nvPr>
        </p:nvSpPr>
        <p:spPr bwMode="auto">
          <a:xfrm>
            <a:off x="6432550" y="5890260"/>
            <a:ext cx="45186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 typeface="+mj-lt"/>
              <a:buNone/>
              <a:defRPr/>
            </a:pPr>
            <a:r>
              <a:rPr lang="zh-CN" altLang="en-US" sz="1200" dirty="0" smtClean="0">
                <a:latin typeface="宋体" panose="02010600030101010101" pitchFamily="2" charset="-122"/>
                <a:cs typeface="宋体" panose="02010600030101010101" pitchFamily="2" charset="-122"/>
                <a:sym typeface="+mn-ea"/>
              </a:rPr>
              <a:t>解决了战略目标不明确、发展模式不清晰等实际问题，统一了大家的思想，学习了同行的经验，形成了员工的合力。</a:t>
            </a:r>
            <a:endParaRPr lang="zh-CN" altLang="en-US" sz="1200" dirty="0" smtClean="0">
              <a:latin typeface="宋体" panose="02010600030101010101" pitchFamily="2" charset="-122"/>
              <a:cs typeface="宋体" panose="02010600030101010101" pitchFamily="2" charset="-122"/>
              <a:sym typeface="+mn-ea"/>
            </a:endParaRPr>
          </a:p>
        </p:txBody>
      </p:sp>
      <p:pic>
        <p:nvPicPr>
          <p:cNvPr id="101" name="图片 100"/>
          <p:cNvPicPr/>
          <p:nvPr>
            <p:custDataLst>
              <p:tags r:id="rId22"/>
            </p:custDataLst>
          </p:nvPr>
        </p:nvPicPr>
        <p:blipFill>
          <a:blip r:embed="rId23"/>
          <a:stretch>
            <a:fillRect/>
          </a:stretch>
        </p:blipFill>
        <p:spPr>
          <a:xfrm>
            <a:off x="1250315" y="1160780"/>
            <a:ext cx="5019040" cy="232156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7754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客户案例之六：</a:t>
            </a:r>
            <a:r>
              <a:rPr sz="2000" noProof="0">
                <a:ln>
                  <a:noFill/>
                </a:ln>
                <a:effectLst/>
                <a:uLnTx/>
                <a:uFillTx/>
                <a:latin typeface="微软雅黑" panose="020B0503020204020204" pitchFamily="34" charset="-122"/>
                <a:ea typeface="微软雅黑" panose="020B0503020204020204" pitchFamily="34" charset="-122"/>
                <a:sym typeface="+mn-ea"/>
              </a:rPr>
              <a:t>深圳市龙岗区产业投资服务集团战略梳理和集团管控项目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sp>
        <p:nvSpPr>
          <p:cNvPr id="117762" name="矩形 9"/>
          <p:cNvSpPr>
            <a:spLocks noChangeArrowheads="1"/>
          </p:cNvSpPr>
          <p:nvPr>
            <p:custDataLst>
              <p:tags r:id="rId1"/>
            </p:custDataLst>
          </p:nvPr>
        </p:nvSpPr>
        <p:spPr bwMode="auto">
          <a:xfrm>
            <a:off x="726440" y="4551680"/>
            <a:ext cx="4947920" cy="1631315"/>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86024" name="矩形 13"/>
          <p:cNvSpPr>
            <a:spLocks noChangeArrowheads="1"/>
          </p:cNvSpPr>
          <p:nvPr>
            <p:custDataLst>
              <p:tags r:id="rId2"/>
            </p:custDataLst>
          </p:nvPr>
        </p:nvSpPr>
        <p:spPr bwMode="auto">
          <a:xfrm>
            <a:off x="726440" y="4583430"/>
            <a:ext cx="4983480" cy="159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just">
              <a:buClr>
                <a:srgbClr val="003366"/>
              </a:buClr>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组织客户共同研讨、制定战略梳理报告</a:t>
            </a:r>
            <a:r>
              <a:rPr kumimoji="0" lang="en-US" altLang="zh-CN" sz="1400" dirty="0" smtClean="0">
                <a:ln>
                  <a:noFill/>
                </a:ln>
                <a:solidFill>
                  <a:srgbClr val="000000"/>
                </a:solidFill>
                <a:effectLst/>
                <a:latin typeface="楷体_GB2312" panose="02010609030101010101" pitchFamily="49" charset="-122"/>
                <a:ea typeface="楷体_GB2312" panose="02010609030101010101" pitchFamily="49" charset="-122"/>
                <a:sym typeface="+mn-ea"/>
              </a:rPr>
              <a:t>,</a:t>
            </a: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明确产业地产、综合金融、对外贸易等版块的发展定位及发展模式；</a:t>
            </a:r>
            <a:endParaRPr kumimoji="0" lang="zh-CN" altLang="en-US" sz="1400" b="0" dirty="0">
              <a:solidFill>
                <a:srgbClr val="000000"/>
              </a:solidFill>
              <a:latin typeface="宋体" panose="02010600030101010101" pitchFamily="2" charset="-122"/>
            </a:endParaRPr>
          </a:p>
          <a:p>
            <a:pPr marL="228600" lvl="0" indent="-228600" algn="just">
              <a:buClr>
                <a:srgbClr val="003366"/>
              </a:buClr>
              <a:buFont typeface="+mj-lt"/>
              <a:buAutoNum type="arabicPeriod"/>
            </a:pPr>
            <a:r>
              <a:rPr kumimoji="0" lang="zh-CN" altLang="en-US" sz="1400" b="0" dirty="0">
                <a:solidFill>
                  <a:srgbClr val="000000"/>
                </a:solidFill>
                <a:latin typeface="宋体" panose="02010600030101010101" pitchFamily="2" charset="-122"/>
              </a:rPr>
              <a:t>明确集团管控模式，建立科学高效的集团管控体系，明确各层级组织架构和各部门主要职能；界定各级管理者的人事、财务等重要权限；</a:t>
            </a:r>
            <a:endParaRPr kumimoji="0" lang="zh-CN" altLang="en-US" sz="1400" b="0" dirty="0">
              <a:solidFill>
                <a:srgbClr val="000000"/>
              </a:solidFill>
              <a:latin typeface="宋体" panose="02010600030101010101" pitchFamily="2" charset="-122"/>
            </a:endParaRPr>
          </a:p>
          <a:p>
            <a:pPr marL="228600" lvl="0" indent="-228600" algn="just">
              <a:buClr>
                <a:srgbClr val="003366"/>
              </a:buClr>
              <a:buFont typeface="+mj-lt"/>
              <a:buAutoNum type="arabicPeriod"/>
            </a:pPr>
            <a:r>
              <a:rPr kumimoji="0" lang="zh-CN" altLang="en-US" sz="1400" b="0" dirty="0">
                <a:solidFill>
                  <a:srgbClr val="000000"/>
                </a:solidFill>
                <a:latin typeface="宋体" panose="02010600030101010101" pitchFamily="2" charset="-122"/>
              </a:rPr>
              <a:t>建立各子公司领导班子的绩效管理方案，提升子公司领导班子积极性。</a:t>
            </a:r>
            <a:endParaRPr kumimoji="0" lang="zh-CN" altLang="en-US" sz="1400" b="0" dirty="0">
              <a:solidFill>
                <a:srgbClr val="000000"/>
              </a:solidFill>
              <a:latin typeface="宋体" panose="02010600030101010101" pitchFamily="2" charset="-122"/>
            </a:endParaRPr>
          </a:p>
        </p:txBody>
      </p:sp>
      <p:sp>
        <p:nvSpPr>
          <p:cNvPr id="86026" name="TextBox 8"/>
          <p:cNvSpPr txBox="1">
            <a:spLocks noChangeArrowheads="1"/>
          </p:cNvSpPr>
          <p:nvPr>
            <p:custDataLst>
              <p:tags r:id="rId3"/>
            </p:custDataLst>
          </p:nvPr>
        </p:nvSpPr>
        <p:spPr bwMode="auto">
          <a:xfrm>
            <a:off x="719455" y="4345940"/>
            <a:ext cx="4969510" cy="20574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解决</a:t>
            </a:r>
            <a:r>
              <a:rPr kumimoji="0" lang="zh-CN" altLang="en-US" sz="1200" b="1" dirty="0">
                <a:solidFill>
                  <a:srgbClr val="FFFFFF"/>
                </a:solidFill>
                <a:latin typeface="微软雅黑" panose="020B0503020204020204" pitchFamily="34" charset="-122"/>
                <a:ea typeface="微软雅黑" panose="020B0503020204020204" pitchFamily="34" charset="-122"/>
              </a:rPr>
              <a:t>方案</a:t>
            </a:r>
            <a:endParaRPr kumimoji="0" lang="zh-CN" altLang="en-US" sz="1200" b="1" dirty="0">
              <a:solidFill>
                <a:srgbClr val="FFFFFF"/>
              </a:solidFill>
              <a:latin typeface="微软雅黑" panose="020B0503020204020204" pitchFamily="34" charset="-122"/>
              <a:ea typeface="微软雅黑" panose="020B0503020204020204" pitchFamily="34" charset="-122"/>
            </a:endParaRPr>
          </a:p>
        </p:txBody>
      </p:sp>
      <p:pic>
        <p:nvPicPr>
          <p:cNvPr id="18" name="图片 17"/>
          <p:cNvPicPr>
            <a:picLocks noChangeAspect="1"/>
          </p:cNvPicPr>
          <p:nvPr>
            <p:custDataLst>
              <p:tags r:id="rId4"/>
            </p:custDataLst>
          </p:nvPr>
        </p:nvPicPr>
        <p:blipFill>
          <a:blip r:embed="rId5"/>
          <a:stretch>
            <a:fillRect/>
          </a:stretch>
        </p:blipFill>
        <p:spPr>
          <a:xfrm>
            <a:off x="719455" y="1722120"/>
            <a:ext cx="4954270" cy="2458085"/>
          </a:xfrm>
          <a:prstGeom prst="rect">
            <a:avLst/>
          </a:prstGeom>
        </p:spPr>
      </p:pic>
      <p:sp>
        <p:nvSpPr>
          <p:cNvPr id="32771" name="矩形 16"/>
          <p:cNvSpPr>
            <a:spLocks noChangeArrowheads="1"/>
          </p:cNvSpPr>
          <p:nvPr>
            <p:custDataLst>
              <p:tags r:id="rId6"/>
            </p:custDataLst>
          </p:nvPr>
        </p:nvSpPr>
        <p:spPr bwMode="auto">
          <a:xfrm>
            <a:off x="5843270" y="1705610"/>
            <a:ext cx="5483225" cy="179070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2" name="矩形 6"/>
          <p:cNvSpPr>
            <a:spLocks noChangeArrowheads="1"/>
          </p:cNvSpPr>
          <p:nvPr>
            <p:custDataLst>
              <p:tags r:id="rId7"/>
            </p:custDataLst>
          </p:nvPr>
        </p:nvSpPr>
        <p:spPr bwMode="auto">
          <a:xfrm>
            <a:off x="5844540" y="3761105"/>
            <a:ext cx="5487035" cy="168402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3" name="矩形 12"/>
          <p:cNvSpPr>
            <a:spLocks noChangeArrowheads="1"/>
          </p:cNvSpPr>
          <p:nvPr>
            <p:custDataLst>
              <p:tags r:id="rId8"/>
            </p:custDataLst>
          </p:nvPr>
        </p:nvSpPr>
        <p:spPr bwMode="auto">
          <a:xfrm>
            <a:off x="5838825" y="5179695"/>
            <a:ext cx="5504815" cy="100330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4" name="TextBox 13"/>
          <p:cNvSpPr txBox="1">
            <a:spLocks noChangeArrowheads="1"/>
          </p:cNvSpPr>
          <p:nvPr>
            <p:custDataLst>
              <p:tags r:id="rId9"/>
            </p:custDataLst>
          </p:nvPr>
        </p:nvSpPr>
        <p:spPr bwMode="auto">
          <a:xfrm>
            <a:off x="5853430" y="5455285"/>
            <a:ext cx="5535295" cy="73723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发展定位及发展模式得到客户及深圳市龙岗区政府的高度认可；</a:t>
            </a:r>
            <a:endPar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endParaRPr>
          </a:p>
          <a:p>
            <a:pPr marL="161925" lvl="0" indent="-161925" algn="just" defTabSz="914400" eaLnBrk="0" fontAlgn="base" hangingPunct="0">
              <a:buClr>
                <a:srgbClr val="003366"/>
              </a:buClr>
              <a:buSzTx/>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主要战略措施得到落实，客户取得了迅速发展，成为深圳市龙岗区国资委的重要国企之一，奠定了自己的国企地位及行业地位。</a:t>
            </a:r>
            <a:endParaRPr lang="zh-CN" altLang="en-US" sz="1400" dirty="0" smtClean="0">
              <a:latin typeface="宋体" panose="02010600030101010101" pitchFamily="2" charset="-122"/>
              <a:cs typeface="宋体" panose="02010600030101010101" pitchFamily="2" charset="-122"/>
              <a:sym typeface="+mn-ea"/>
            </a:endParaRPr>
          </a:p>
        </p:txBody>
      </p:sp>
      <p:sp>
        <p:nvSpPr>
          <p:cNvPr id="32775" name="矩形 12"/>
          <p:cNvSpPr txBox="1">
            <a:spLocks noChangeArrowheads="1"/>
          </p:cNvSpPr>
          <p:nvPr>
            <p:custDataLst>
              <p:tags r:id="rId10"/>
            </p:custDataLst>
          </p:nvPr>
        </p:nvSpPr>
        <p:spPr bwMode="auto">
          <a:xfrm>
            <a:off x="5866765" y="1715135"/>
            <a:ext cx="5459730" cy="181483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集团从</a:t>
            </a:r>
            <a:r>
              <a:rPr lang="zh-CN" altLang="en-US" sz="1400" dirty="0" smtClean="0">
                <a:latin typeface="宋体" panose="02010600030101010101" pitchFamily="2" charset="-122"/>
                <a:cs typeface="宋体" panose="02010600030101010101" pitchFamily="2" charset="-122"/>
                <a:sym typeface="+mn-ea"/>
              </a:rPr>
              <a:t>90</a:t>
            </a:r>
            <a:r>
              <a:rPr lang="zh-CN" altLang="en-US" sz="1400" dirty="0" smtClean="0">
                <a:latin typeface="宋体" panose="02010600030101010101" pitchFamily="2" charset="-122"/>
                <a:cs typeface="宋体" panose="02010600030101010101" pitchFamily="2" charset="-122"/>
                <a:sym typeface="+mn-ea"/>
              </a:rPr>
              <a:t>年代初成立，</a:t>
            </a:r>
            <a:r>
              <a:rPr lang="zh-CN" altLang="en-US" sz="1400" dirty="0" smtClean="0">
                <a:latin typeface="宋体" panose="02010600030101010101" pitchFamily="2" charset="-122"/>
                <a:cs typeface="宋体" panose="02010600030101010101" pitchFamily="2" charset="-122"/>
                <a:sym typeface="+mn-ea"/>
              </a:rPr>
              <a:t>前身是深圳市龙岗区对外经济发展有限公司，</a:t>
            </a:r>
            <a:r>
              <a:rPr lang="zh-CN" altLang="en-US" sz="1400" dirty="0" smtClean="0">
                <a:latin typeface="宋体" panose="02010600030101010101" pitchFamily="2" charset="-122"/>
                <a:cs typeface="宋体" panose="02010600030101010101" pitchFamily="2" charset="-122"/>
                <a:sym typeface="+mn-ea"/>
              </a:rPr>
              <a:t>当时不过</a:t>
            </a:r>
            <a:r>
              <a:rPr lang="zh-CN" altLang="en-US" sz="1400" dirty="0" smtClean="0">
                <a:latin typeface="宋体" panose="02010600030101010101" pitchFamily="2" charset="-122"/>
                <a:cs typeface="宋体" panose="02010600030101010101" pitchFamily="2" charset="-122"/>
                <a:sym typeface="+mn-ea"/>
              </a:rPr>
              <a:t>50</a:t>
            </a:r>
            <a:r>
              <a:rPr lang="zh-CN" altLang="en-US" sz="1400" dirty="0" smtClean="0">
                <a:latin typeface="宋体" panose="02010600030101010101" pitchFamily="2" charset="-122"/>
                <a:cs typeface="宋体" panose="02010600030101010101" pitchFamily="2" charset="-122"/>
                <a:sym typeface="+mn-ea"/>
              </a:rPr>
              <a:t>万元家底，</a:t>
            </a:r>
            <a:r>
              <a:rPr lang="zh-CN" altLang="en-US" sz="1400" dirty="0" smtClean="0">
                <a:latin typeface="宋体" panose="02010600030101010101" pitchFamily="2" charset="-122"/>
                <a:cs typeface="宋体" panose="02010600030101010101" pitchFamily="2" charset="-122"/>
                <a:sym typeface="+mn-ea"/>
              </a:rPr>
              <a:t>20</a:t>
            </a:r>
            <a:r>
              <a:rPr lang="zh-CN" altLang="en-US" sz="1400" dirty="0" smtClean="0">
                <a:latin typeface="宋体" panose="02010600030101010101" pitchFamily="2" charset="-122"/>
                <a:cs typeface="宋体" panose="02010600030101010101" pitchFamily="2" charset="-122"/>
                <a:sym typeface="+mn-ea"/>
              </a:rPr>
              <a:t>多名员工，做着简易单一的结汇服务，截止</a:t>
            </a:r>
            <a:r>
              <a:rPr lang="en-US" altLang="zh-CN" sz="1400" dirty="0" smtClean="0">
                <a:latin typeface="宋体" panose="02010600030101010101" pitchFamily="2" charset="-122"/>
                <a:cs typeface="宋体" panose="02010600030101010101" pitchFamily="2" charset="-122"/>
                <a:sym typeface="+mn-ea"/>
              </a:rPr>
              <a:t>2</a:t>
            </a:r>
            <a:r>
              <a:rPr lang="en-US" altLang="zh-CN" sz="1400" dirty="0" smtClean="0">
                <a:latin typeface="宋体" panose="02010600030101010101" pitchFamily="2" charset="-122"/>
                <a:cs typeface="宋体" panose="02010600030101010101" pitchFamily="2" charset="-122"/>
                <a:sym typeface="+mn-ea"/>
              </a:rPr>
              <a:t>012</a:t>
            </a:r>
            <a:r>
              <a:rPr lang="zh-CN" altLang="en-US" sz="1400" dirty="0" smtClean="0">
                <a:latin typeface="宋体" panose="02010600030101010101" pitchFamily="2" charset="-122"/>
                <a:cs typeface="宋体" panose="02010600030101010101" pitchFamily="2" charset="-122"/>
                <a:sym typeface="+mn-ea"/>
              </a:rPr>
              <a:t>年</a:t>
            </a:r>
            <a:r>
              <a:rPr lang="zh-CN" altLang="en-US" sz="1400" dirty="0" smtClean="0">
                <a:latin typeface="宋体" panose="02010600030101010101" pitchFamily="2" charset="-122"/>
                <a:cs typeface="宋体" panose="02010600030101010101" pitchFamily="2" charset="-122"/>
                <a:sym typeface="+mn-ea"/>
              </a:rPr>
              <a:t>，公司已演进为拥有</a:t>
            </a:r>
            <a:r>
              <a:rPr lang="zh-CN" altLang="en-US" sz="1400" dirty="0" smtClean="0">
                <a:latin typeface="宋体" panose="02010600030101010101" pitchFamily="2" charset="-122"/>
                <a:cs typeface="宋体" panose="02010600030101010101" pitchFamily="2" charset="-122"/>
                <a:sym typeface="+mn-ea"/>
              </a:rPr>
              <a:t>270</a:t>
            </a:r>
            <a:r>
              <a:rPr lang="zh-CN" altLang="en-US" sz="1400" dirty="0" smtClean="0">
                <a:latin typeface="宋体" panose="02010600030101010101" pitchFamily="2" charset="-122"/>
                <a:cs typeface="宋体" panose="02010600030101010101" pitchFamily="2" charset="-122"/>
                <a:sym typeface="+mn-ea"/>
              </a:rPr>
              <a:t>余名员工、</a:t>
            </a:r>
            <a:r>
              <a:rPr lang="zh-CN" altLang="en-US" sz="1400" dirty="0" smtClean="0">
                <a:latin typeface="宋体" panose="02010600030101010101" pitchFamily="2" charset="-122"/>
                <a:cs typeface="宋体" panose="02010600030101010101" pitchFamily="2" charset="-122"/>
                <a:sym typeface="+mn-ea"/>
              </a:rPr>
              <a:t>8.43</a:t>
            </a:r>
            <a:r>
              <a:rPr lang="zh-CN" altLang="en-US" sz="1400" dirty="0" smtClean="0">
                <a:latin typeface="宋体" panose="02010600030101010101" pitchFamily="2" charset="-122"/>
                <a:cs typeface="宋体" panose="02010600030101010101" pitchFamily="2" charset="-122"/>
                <a:sym typeface="+mn-ea"/>
              </a:rPr>
              <a:t>亿元总资产、</a:t>
            </a:r>
            <a:r>
              <a:rPr lang="zh-CN" altLang="en-US" sz="1400" dirty="0" smtClean="0">
                <a:latin typeface="宋体" panose="02010600030101010101" pitchFamily="2" charset="-122"/>
                <a:cs typeface="宋体" panose="02010600030101010101" pitchFamily="2" charset="-122"/>
                <a:sym typeface="+mn-ea"/>
              </a:rPr>
              <a:t>4.19</a:t>
            </a:r>
            <a:r>
              <a:rPr lang="zh-CN" altLang="en-US" sz="1400" dirty="0" smtClean="0">
                <a:latin typeface="宋体" panose="02010600030101010101" pitchFamily="2" charset="-122"/>
                <a:cs typeface="宋体" panose="02010600030101010101" pitchFamily="2" charset="-122"/>
                <a:sym typeface="+mn-ea"/>
              </a:rPr>
              <a:t>亿元净资产的大型综合性服务型企业</a:t>
            </a:r>
            <a:r>
              <a:rPr lang="zh-CN" altLang="en-US" sz="1400" dirty="0" smtClean="0">
                <a:latin typeface="宋体" panose="02010600030101010101" pitchFamily="2" charset="-122"/>
                <a:cs typeface="宋体" panose="02010600030101010101" pitchFamily="2" charset="-122"/>
                <a:sym typeface="+mn-ea"/>
              </a:rPr>
              <a:t>，</a:t>
            </a:r>
            <a:r>
              <a:rPr lang="zh-CN" altLang="en-US" sz="1400" dirty="0" smtClean="0">
                <a:latin typeface="宋体" panose="02010600030101010101" pitchFamily="2" charset="-122"/>
                <a:cs typeface="宋体" panose="02010600030101010101" pitchFamily="2" charset="-122"/>
                <a:sym typeface="+mn-ea"/>
              </a:rPr>
              <a:t>累计上缴区发展基金、</a:t>
            </a:r>
            <a:r>
              <a:rPr lang="zh-CN" altLang="en-US" sz="1400" dirty="0" smtClean="0">
                <a:latin typeface="宋体" panose="02010600030101010101" pitchFamily="2" charset="-122"/>
                <a:cs typeface="宋体" panose="02010600030101010101" pitchFamily="2" charset="-122"/>
                <a:sym typeface="+mn-ea"/>
              </a:rPr>
              <a:t>税</a:t>
            </a:r>
            <a:r>
              <a:rPr lang="zh-CN" altLang="en-US" sz="1400" dirty="0" smtClean="0">
                <a:latin typeface="宋体" panose="02010600030101010101" pitchFamily="2" charset="-122"/>
                <a:cs typeface="宋体" panose="02010600030101010101" pitchFamily="2" charset="-122"/>
                <a:sym typeface="+mn-ea"/>
              </a:rPr>
              <a:t>费</a:t>
            </a:r>
            <a:r>
              <a:rPr lang="zh-CN" altLang="en-US" sz="1400" dirty="0" smtClean="0">
                <a:latin typeface="宋体" panose="02010600030101010101" pitchFamily="2" charset="-122"/>
                <a:cs typeface="宋体" panose="02010600030101010101" pitchFamily="2" charset="-122"/>
                <a:sym typeface="+mn-ea"/>
              </a:rPr>
              <a:t>80</a:t>
            </a:r>
            <a:r>
              <a:rPr lang="zh-CN" altLang="en-US" sz="1400" dirty="0" smtClean="0">
                <a:latin typeface="宋体" panose="02010600030101010101" pitchFamily="2" charset="-122"/>
                <a:cs typeface="宋体" panose="02010600030101010101" pitchFamily="2" charset="-122"/>
                <a:sym typeface="+mn-ea"/>
              </a:rPr>
              <a:t>多亿元</a:t>
            </a:r>
            <a:r>
              <a:rPr lang="zh-CN" altLang="en-US" sz="1400" dirty="0" smtClean="0">
                <a:latin typeface="宋体" panose="02010600030101010101" pitchFamily="2" charset="-122"/>
                <a:cs typeface="宋体" panose="02010600030101010101" pitchFamily="2" charset="-122"/>
                <a:sym typeface="+mn-ea"/>
              </a:rPr>
              <a:t>；</a:t>
            </a:r>
            <a:endParaRPr lang="zh-CN" altLang="en-US" sz="1400" dirty="0" smtClean="0">
              <a:latin typeface="宋体" panose="02010600030101010101" pitchFamily="2" charset="-122"/>
              <a:cs typeface="宋体" panose="02010600030101010101" pitchFamily="2" charset="-122"/>
              <a:sym typeface="+mn-ea"/>
            </a:endParaRPr>
          </a:p>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公司逐步从过去</a:t>
            </a:r>
            <a:r>
              <a:rPr lang="zh-CN" altLang="en-US" sz="1400" dirty="0" smtClean="0">
                <a:latin typeface="宋体" panose="02010600030101010101" pitchFamily="2" charset="-122"/>
                <a:cs typeface="宋体" panose="02010600030101010101" pitchFamily="2" charset="-122"/>
                <a:sym typeface="+mn-ea"/>
              </a:rPr>
              <a:t>以对外贸易服务为主营业务，逐渐转型为一家以“产业地产、综合金融、对外贸易”等</a:t>
            </a:r>
            <a:r>
              <a:rPr lang="zh-CN" altLang="en-US" sz="1400" dirty="0" smtClean="0">
                <a:latin typeface="宋体" panose="02010600030101010101" pitchFamily="2" charset="-122"/>
                <a:cs typeface="宋体" panose="02010600030101010101" pitchFamily="2" charset="-122"/>
                <a:sym typeface="+mn-ea"/>
              </a:rPr>
              <a:t>为主</a:t>
            </a:r>
            <a:r>
              <a:rPr lang="zh-CN" altLang="en-US" sz="1400" dirty="0" smtClean="0">
                <a:latin typeface="宋体" panose="02010600030101010101" pitchFamily="2" charset="-122"/>
                <a:cs typeface="宋体" panose="02010600030101010101" pitchFamily="2" charset="-122"/>
                <a:sym typeface="+mn-ea"/>
              </a:rPr>
              <a:t>的多元化产业投资服务集团</a:t>
            </a:r>
            <a:r>
              <a:rPr lang="zh-CN" altLang="en-US" sz="1400" dirty="0" smtClean="0">
                <a:latin typeface="宋体" panose="02010600030101010101" pitchFamily="2" charset="-122"/>
                <a:cs typeface="宋体" panose="02010600030101010101" pitchFamily="2" charset="-122"/>
                <a:sym typeface="+mn-ea"/>
              </a:rPr>
              <a:t>，其中综合金融是以深圳前三名的兴业担保公司为主。</a:t>
            </a:r>
            <a:endParaRPr lang="zh-CN" altLang="en-US" sz="1400" dirty="0" smtClean="0">
              <a:latin typeface="宋体" panose="02010600030101010101" pitchFamily="2" charset="-122"/>
              <a:cs typeface="宋体" panose="02010600030101010101" pitchFamily="2" charset="-122"/>
              <a:sym typeface="+mn-ea"/>
            </a:endParaRPr>
          </a:p>
        </p:txBody>
      </p:sp>
      <p:sp>
        <p:nvSpPr>
          <p:cNvPr id="32776" name="矩形 13"/>
          <p:cNvSpPr txBox="1">
            <a:spLocks noChangeArrowheads="1"/>
          </p:cNvSpPr>
          <p:nvPr>
            <p:custDataLst>
              <p:tags r:id="rId11"/>
            </p:custDataLst>
          </p:nvPr>
        </p:nvSpPr>
        <p:spPr bwMode="auto">
          <a:xfrm>
            <a:off x="5844540" y="3803015"/>
            <a:ext cx="5481955" cy="116840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有方向无计划，集团战略缺乏管理体系，阶段性战略目标有待进一步明确和落实；</a:t>
            </a:r>
            <a:endParaRPr lang="zh-CN" altLang="en-US" sz="1400" dirty="0" smtClean="0">
              <a:latin typeface="宋体" panose="02010600030101010101" pitchFamily="2" charset="-122"/>
              <a:cs typeface="宋体" panose="02010600030101010101" pitchFamily="2" charset="-122"/>
              <a:sym typeface="+mn-ea"/>
            </a:endParaRPr>
          </a:p>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缺少明确的集团管控模式及管控体系，</a:t>
            </a:r>
            <a:r>
              <a:rPr lang="zh-CN" altLang="en-US" sz="1400" dirty="0" smtClean="0">
                <a:latin typeface="宋体" panose="02010600030101010101" pitchFamily="2" charset="-122"/>
                <a:cs typeface="宋体" panose="02010600030101010101" pitchFamily="2" charset="-122"/>
                <a:sym typeface="+mn-ea"/>
              </a:rPr>
              <a:t>支撑集团战略发展的核心资源和能力不足</a:t>
            </a:r>
            <a:r>
              <a:rPr lang="zh-CN" altLang="en-US" sz="1400" dirty="0" smtClean="0">
                <a:latin typeface="宋体" panose="02010600030101010101" pitchFamily="2" charset="-122"/>
                <a:cs typeface="宋体" panose="02010600030101010101" pitchFamily="2" charset="-122"/>
                <a:sym typeface="+mn-ea"/>
              </a:rPr>
              <a:t>，</a:t>
            </a:r>
            <a:r>
              <a:rPr lang="zh-CN" altLang="en-US" sz="1400" dirty="0" smtClean="0">
                <a:latin typeface="宋体" panose="02010600030101010101" pitchFamily="2" charset="-122"/>
                <a:cs typeface="宋体" panose="02010600030101010101" pitchFamily="2" charset="-122"/>
                <a:sym typeface="+mn-ea"/>
              </a:rPr>
              <a:t>集团未来发展的人力资源、财务资源和金融资源相对欠缺，支撑集团发展的管理</a:t>
            </a:r>
            <a:r>
              <a:rPr lang="zh-CN" altLang="en-US" sz="1400" dirty="0" smtClean="0">
                <a:latin typeface="宋体" panose="02010600030101010101" pitchFamily="2" charset="-122"/>
                <a:cs typeface="宋体" panose="02010600030101010101" pitchFamily="2" charset="-122"/>
                <a:sym typeface="+mn-ea"/>
              </a:rPr>
              <a:t>能力</a:t>
            </a:r>
            <a:r>
              <a:rPr lang="zh-CN" altLang="en-US" sz="1400" dirty="0" smtClean="0">
                <a:latin typeface="宋体" panose="02010600030101010101" pitchFamily="2" charset="-122"/>
                <a:cs typeface="宋体" panose="02010600030101010101" pitchFamily="2" charset="-122"/>
                <a:sym typeface="+mn-ea"/>
              </a:rPr>
              <a:t>不足，需</a:t>
            </a:r>
            <a:r>
              <a:rPr lang="zh-CN" altLang="en-US" sz="1400" dirty="0" smtClean="0">
                <a:latin typeface="宋体" panose="02010600030101010101" pitchFamily="2" charset="-122"/>
                <a:cs typeface="宋体" panose="02010600030101010101" pitchFamily="2" charset="-122"/>
                <a:sym typeface="+mn-ea"/>
              </a:rPr>
              <a:t>尽快</a:t>
            </a:r>
            <a:r>
              <a:rPr lang="zh-CN" altLang="en-US" sz="1400" dirty="0" smtClean="0">
                <a:latin typeface="宋体" panose="02010600030101010101" pitchFamily="2" charset="-122"/>
                <a:cs typeface="宋体" panose="02010600030101010101" pitchFamily="2" charset="-122"/>
                <a:sym typeface="+mn-ea"/>
              </a:rPr>
              <a:t>进行提升。</a:t>
            </a:r>
            <a:endParaRPr lang="zh-CN" altLang="en-US" sz="1400" dirty="0" smtClean="0">
              <a:latin typeface="宋体" panose="02010600030101010101" pitchFamily="2" charset="-122"/>
              <a:cs typeface="宋体" panose="02010600030101010101" pitchFamily="2" charset="-122"/>
              <a:sym typeface="+mn-ea"/>
            </a:endParaRPr>
          </a:p>
        </p:txBody>
      </p:sp>
      <p:sp>
        <p:nvSpPr>
          <p:cNvPr id="32777" name="TextBox 5"/>
          <p:cNvSpPr txBox="1">
            <a:spLocks noChangeArrowheads="1"/>
          </p:cNvSpPr>
          <p:nvPr>
            <p:custDataLst>
              <p:tags r:id="rId12"/>
            </p:custDataLst>
          </p:nvPr>
        </p:nvSpPr>
        <p:spPr bwMode="auto">
          <a:xfrm>
            <a:off x="5840095" y="1448435"/>
            <a:ext cx="5484495" cy="25717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a:solidFill>
                  <a:srgbClr val="FFFFFF"/>
                </a:solidFill>
                <a:latin typeface="+mn-ea"/>
                <a:ea typeface="+mn-ea"/>
              </a:rPr>
              <a:t>客户背景</a:t>
            </a:r>
            <a:endParaRPr lang="zh-CN" altLang="en-US" sz="1600" b="1">
              <a:solidFill>
                <a:srgbClr val="FFFFFF"/>
              </a:solidFill>
              <a:latin typeface="+mn-ea"/>
              <a:ea typeface="+mn-ea"/>
            </a:endParaRPr>
          </a:p>
        </p:txBody>
      </p:sp>
      <p:sp>
        <p:nvSpPr>
          <p:cNvPr id="32781" name="TextBox 5"/>
          <p:cNvSpPr txBox="1">
            <a:spLocks noChangeArrowheads="1"/>
          </p:cNvSpPr>
          <p:nvPr>
            <p:custDataLst>
              <p:tags r:id="rId13"/>
            </p:custDataLst>
          </p:nvPr>
        </p:nvSpPr>
        <p:spPr bwMode="auto">
          <a:xfrm>
            <a:off x="5844540" y="3503295"/>
            <a:ext cx="5487035" cy="25717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a:solidFill>
                  <a:srgbClr val="FFFFFF"/>
                </a:solidFill>
                <a:latin typeface="+mn-ea"/>
                <a:ea typeface="+mn-ea"/>
              </a:rPr>
              <a:t>主要问题</a:t>
            </a:r>
            <a:endParaRPr lang="zh-CN" altLang="en-US" sz="1600" b="1">
              <a:solidFill>
                <a:srgbClr val="FFFFFF"/>
              </a:solidFill>
              <a:latin typeface="+mn-ea"/>
              <a:ea typeface="+mn-ea"/>
            </a:endParaRPr>
          </a:p>
        </p:txBody>
      </p:sp>
      <p:sp>
        <p:nvSpPr>
          <p:cNvPr id="32782" name="TextBox 11"/>
          <p:cNvSpPr txBox="1">
            <a:spLocks noChangeArrowheads="1"/>
          </p:cNvSpPr>
          <p:nvPr>
            <p:custDataLst>
              <p:tags r:id="rId14"/>
            </p:custDataLst>
          </p:nvPr>
        </p:nvSpPr>
        <p:spPr bwMode="auto">
          <a:xfrm>
            <a:off x="5838825" y="5122545"/>
            <a:ext cx="5504815" cy="2508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dirty="0">
                <a:solidFill>
                  <a:srgbClr val="FFFFFF"/>
                </a:solidFill>
                <a:latin typeface="+mn-ea"/>
                <a:ea typeface="+mn-ea"/>
              </a:rPr>
              <a:t>实施效果</a:t>
            </a:r>
            <a:endParaRPr lang="zh-CN" altLang="en-US" sz="1600" b="1" dirty="0">
              <a:solidFill>
                <a:srgbClr val="FFFFFF"/>
              </a:solidFill>
              <a:latin typeface="+mn-ea"/>
              <a:ea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5024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客户案例之七：</a:t>
            </a:r>
            <a:r>
              <a:rPr sz="2000" noProof="0">
                <a:ln>
                  <a:noFill/>
                </a:ln>
                <a:effectLst/>
                <a:uLnTx/>
                <a:uFillTx/>
                <a:latin typeface="微软雅黑" panose="020B0503020204020204" pitchFamily="34" charset="-122"/>
                <a:ea typeface="微软雅黑" panose="020B0503020204020204" pitchFamily="34" charset="-122"/>
                <a:sym typeface="+mn-ea"/>
              </a:rPr>
              <a:t>深圳特区建设发展集团商业模式设计项目</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grpSp>
        <p:nvGrpSpPr>
          <p:cNvPr id="8" name="组合 7"/>
          <p:cNvGrpSpPr/>
          <p:nvPr/>
        </p:nvGrpSpPr>
        <p:grpSpPr>
          <a:xfrm>
            <a:off x="643449" y="1248710"/>
            <a:ext cx="10554508" cy="4825054"/>
            <a:chOff x="689609" y="1003300"/>
            <a:chExt cx="7723506" cy="3963670"/>
          </a:xfrm>
        </p:grpSpPr>
        <p:sp>
          <p:nvSpPr>
            <p:cNvPr id="87041" name="矩形 9"/>
            <p:cNvSpPr>
              <a:spLocks noChangeArrowheads="1"/>
            </p:cNvSpPr>
            <p:nvPr>
              <p:custDataLst>
                <p:tags r:id="rId1"/>
              </p:custDataLst>
            </p:nvPr>
          </p:nvSpPr>
          <p:spPr bwMode="auto">
            <a:xfrm>
              <a:off x="694566" y="3286760"/>
              <a:ext cx="3995420" cy="168021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4810331" y="1009559"/>
              <a:ext cx="3521694" cy="1422509"/>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4809984" y="4099560"/>
              <a:ext cx="3521075" cy="86677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694565" y="3285630"/>
              <a:ext cx="3995589" cy="1596733"/>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a:buClrTx/>
                <a:buSzTx/>
                <a:buFont typeface="+mj-lt"/>
                <a:buAutoNum type="arabicPeriod"/>
              </a:pPr>
              <a:r>
                <a:rPr lang="zh-CN" altLang="en-US" sz="1335" dirty="0" smtClean="0">
                  <a:latin typeface="宋体" panose="02010600030101010101" pitchFamily="2" charset="-122"/>
                  <a:sym typeface="+mn-ea"/>
                </a:rPr>
                <a:t>深圳特区建设发展集团是在深圳财政收支压力大、经济增长不确定性较大和国有资产分散的情形下，在特区一体化建设、政府体制改革和城市品牌建立与输出等环境下成立的。</a:t>
              </a:r>
              <a:endParaRPr lang="zh-CN" altLang="en-US" sz="1335" dirty="0" smtClean="0">
                <a:latin typeface="宋体" panose="02010600030101010101" pitchFamily="2" charset="-122"/>
                <a:sym typeface="+mn-ea"/>
              </a:endParaRPr>
            </a:p>
            <a:p>
              <a:pPr marL="228600" lvl="0" indent="-228600" algn="l">
                <a:buClrTx/>
                <a:buSzTx/>
                <a:buFont typeface="+mj-lt"/>
                <a:buAutoNum type="arabicPeriod"/>
              </a:pPr>
              <a:r>
                <a:rPr lang="zh-CN" altLang="en-US" sz="1335" dirty="0" smtClean="0">
                  <a:latin typeface="宋体" panose="02010600030101010101" pitchFamily="2" charset="-122"/>
                  <a:sym typeface="+mn-ea"/>
                </a:rPr>
                <a:t>深圳特区建设发展集团</a:t>
              </a:r>
              <a:r>
                <a:rPr lang="zh-CN" altLang="en-US" sz="1335" dirty="0" smtClean="0">
                  <a:latin typeface="宋体" panose="02010600030101010101" pitchFamily="2" charset="-122"/>
                  <a:sym typeface="+mn-ea"/>
                </a:rPr>
                <a:t>成立</a:t>
              </a:r>
              <a:r>
                <a:rPr lang="zh-CN" altLang="en-US" sz="1335" dirty="0" smtClean="0">
                  <a:latin typeface="宋体" panose="02010600030101010101" pitchFamily="2" charset="-122"/>
                  <a:sym typeface="+mn-ea"/>
                </a:rPr>
                <a:t>时定位于市级综合性投融资公司，兼顾经济和社会功能，紧密围绕市委、市政府的经济社会发展目标，有效整合政府国有资源，运用市场化手段，广泛吸引社会资本参与，不断壮大自身实力，为重大战略性项目、特区一体化项目、重大基础设施建设项目、区域经济合作项目、城市更新改造及其它政府重大项目提供优质的投融资服务。</a:t>
              </a:r>
              <a:endParaRPr lang="zh-CN" altLang="en-US" sz="1335" dirty="0" smtClean="0">
                <a:latin typeface="宋体" panose="02010600030101010101" pitchFamily="2" charset="-122"/>
                <a:sym typeface="+mn-ea"/>
              </a:endParaRPr>
            </a:p>
          </p:txBody>
        </p:sp>
        <p:sp>
          <p:nvSpPr>
            <p:cNvPr id="87049" name="TextBox 5"/>
            <p:cNvSpPr txBox="1">
              <a:spLocks noChangeArrowheads="1"/>
            </p:cNvSpPr>
            <p:nvPr>
              <p:custDataLst>
                <p:tags r:id="rId5"/>
              </p:custDataLst>
            </p:nvPr>
          </p:nvSpPr>
          <p:spPr bwMode="auto">
            <a:xfrm>
              <a:off x="4810125" y="1003300"/>
              <a:ext cx="3522345" cy="17843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335"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87050" name="TextBox 8"/>
            <p:cNvSpPr txBox="1">
              <a:spLocks noChangeArrowheads="1"/>
            </p:cNvSpPr>
            <p:nvPr>
              <p:custDataLst>
                <p:tags r:id="rId6"/>
              </p:custDataLst>
            </p:nvPr>
          </p:nvSpPr>
          <p:spPr bwMode="auto">
            <a:xfrm>
              <a:off x="693326" y="3108996"/>
              <a:ext cx="4003023" cy="17732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335" b="1" dirty="0" smtClean="0">
                <a:solidFill>
                  <a:srgbClr val="FFFFFF"/>
                </a:solidFill>
                <a:latin typeface="微软雅黑" panose="020B0503020204020204" pitchFamily="34" charset="-122"/>
                <a:ea typeface="微软雅黑" panose="020B0503020204020204" pitchFamily="34" charset="-122"/>
              </a:endParaRPr>
            </a:p>
          </p:txBody>
        </p:sp>
        <p:sp>
          <p:nvSpPr>
            <p:cNvPr id="87051" name="矩形 17"/>
            <p:cNvSpPr>
              <a:spLocks noChangeArrowheads="1"/>
            </p:cNvSpPr>
            <p:nvPr>
              <p:custDataLst>
                <p:tags r:id="rId7"/>
              </p:custDataLst>
            </p:nvPr>
          </p:nvSpPr>
          <p:spPr bwMode="auto">
            <a:xfrm>
              <a:off x="4819624" y="4207677"/>
              <a:ext cx="3593491" cy="75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明确了公司未来商业模式，理顺了公司的发展思路，统一了思想，形成了合力；</a:t>
              </a:r>
              <a:endPar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制定了科学的实施计划，保证顺利实施；</a:t>
              </a:r>
              <a:endPar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得到了集团领导的肯定，并且续单战略规划等多个项目。</a:t>
              </a:r>
              <a:endParaRPr kumimoji="0" lang="zh-CN" altLang="en-US" sz="1065" dirty="0">
                <a:solidFill>
                  <a:srgbClr val="000000"/>
                </a:solidFill>
                <a:latin typeface="+mn-ea"/>
                <a:ea typeface="+mn-ea"/>
                <a:cs typeface="+mn-ea"/>
                <a:sym typeface="+mn-ea"/>
              </a:endParaRPr>
            </a:p>
          </p:txBody>
        </p:sp>
        <p:sp>
          <p:nvSpPr>
            <p:cNvPr id="87052" name="TextBox 5"/>
            <p:cNvSpPr txBox="1">
              <a:spLocks noChangeArrowheads="1"/>
            </p:cNvSpPr>
            <p:nvPr>
              <p:custDataLst>
                <p:tags r:id="rId8"/>
              </p:custDataLst>
            </p:nvPr>
          </p:nvSpPr>
          <p:spPr bwMode="auto">
            <a:xfrm>
              <a:off x="4808808" y="4085725"/>
              <a:ext cx="3525520" cy="16446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a:solidFill>
                    <a:srgbClr val="FFFFFF"/>
                  </a:solidFill>
                  <a:latin typeface="微软雅黑" panose="020B0503020204020204" pitchFamily="34" charset="-122"/>
                  <a:ea typeface="微软雅黑" panose="020B0503020204020204" pitchFamily="34" charset="-122"/>
                </a:rPr>
                <a:t>实施效果</a:t>
              </a:r>
              <a:endParaRPr kumimoji="0" lang="zh-CN" altLang="en-US" sz="1335" b="1">
                <a:solidFill>
                  <a:srgbClr val="FFFFFF"/>
                </a:solidFill>
                <a:latin typeface="微软雅黑" panose="020B0503020204020204" pitchFamily="34" charset="-122"/>
                <a:ea typeface="微软雅黑" panose="020B0503020204020204" pitchFamily="34" charset="-122"/>
              </a:endParaRPr>
            </a:p>
          </p:txBody>
        </p:sp>
        <p:sp>
          <p:nvSpPr>
            <p:cNvPr id="5" name="矩形 17"/>
            <p:cNvSpPr>
              <a:spLocks noChangeArrowheads="1"/>
            </p:cNvSpPr>
            <p:nvPr>
              <p:custDataLst>
                <p:tags r:id="rId9"/>
              </p:custDataLst>
            </p:nvPr>
          </p:nvSpPr>
          <p:spPr bwMode="auto">
            <a:xfrm>
              <a:off x="4816475" y="1151256"/>
              <a:ext cx="3596640" cy="125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buFont typeface="+mj-lt"/>
                <a:buAutoNum type="arabicPeriod"/>
              </a:pPr>
              <a:r>
                <a:rPr lang="zh-CN" altLang="en-US" sz="1335" dirty="0" smtClean="0">
                  <a:latin typeface="宋体" panose="02010600030101010101" pitchFamily="2" charset="-122"/>
                  <a:sym typeface="+mn-ea"/>
                </a:rPr>
                <a:t>缺乏合力方向：市政府、国资委、各区以及各委办局对特区建发未来发展的认知尚不统一，导致集团发展缺乏合力。</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缺乏发展源头：政府层面土地整备等体制机制改革与集团主动市场化资源获取机制尚未建立导致集团快速发展的优质资源不能快速配备到位。</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缺乏体制机制保障。</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缺乏匹配的能力储备。</a:t>
              </a:r>
              <a:endParaRPr kumimoji="0" lang="zh-CN" altLang="en-US" sz="1335" dirty="0" smtClean="0">
                <a:solidFill>
                  <a:srgbClr val="000000"/>
                </a:solidFill>
                <a:latin typeface="宋体" panose="02010600030101010101" pitchFamily="2" charset="-122"/>
                <a:sym typeface="+mn-ea"/>
              </a:endParaRPr>
            </a:p>
          </p:txBody>
        </p:sp>
        <p:sp>
          <p:nvSpPr>
            <p:cNvPr id="6" name="矩形 16"/>
            <p:cNvSpPr>
              <a:spLocks noChangeArrowheads="1"/>
            </p:cNvSpPr>
            <p:nvPr>
              <p:custDataLst>
                <p:tags r:id="rId10"/>
              </p:custDataLst>
            </p:nvPr>
          </p:nvSpPr>
          <p:spPr bwMode="auto">
            <a:xfrm>
              <a:off x="4810951" y="2649903"/>
              <a:ext cx="3517357" cy="145005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7" name="TextBox 5"/>
            <p:cNvSpPr txBox="1">
              <a:spLocks noChangeArrowheads="1"/>
            </p:cNvSpPr>
            <p:nvPr>
              <p:custDataLst>
                <p:tags r:id="rId11"/>
              </p:custDataLst>
            </p:nvPr>
          </p:nvSpPr>
          <p:spPr bwMode="auto">
            <a:xfrm>
              <a:off x="4806220" y="2422620"/>
              <a:ext cx="3532225" cy="227284"/>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335"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9" name="矩形 17"/>
            <p:cNvSpPr>
              <a:spLocks noChangeArrowheads="1"/>
            </p:cNvSpPr>
            <p:nvPr>
              <p:custDataLst>
                <p:tags r:id="rId12"/>
              </p:custDataLst>
            </p:nvPr>
          </p:nvSpPr>
          <p:spPr bwMode="auto">
            <a:xfrm>
              <a:off x="4795419" y="2636385"/>
              <a:ext cx="3532889" cy="142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335" dirty="0" smtClean="0">
                  <a:latin typeface="宋体" panose="02010600030101010101" pitchFamily="2" charset="-122"/>
                  <a:cs typeface="宋体" panose="02010600030101010101" pitchFamily="2" charset="-122"/>
                  <a:sym typeface="+mn-ea"/>
                </a:rPr>
                <a:t>建立商业模式六要素模型：集团战略定位、业务系统、资源能力、盈利模式、现金流结构、企业价值</a:t>
              </a:r>
              <a:r>
                <a:rPr lang="zh-CN" altLang="zh-CN" sz="1335" dirty="0" smtClean="0">
                  <a:latin typeface="宋体" panose="02010600030101010101" pitchFamily="2" charset="-122"/>
                  <a:cs typeface="宋体" panose="02010600030101010101" pitchFamily="2" charset="-122"/>
                  <a:sym typeface="+mn-ea"/>
                </a:rPr>
                <a:t>；</a:t>
              </a:r>
              <a:endParaRPr lang="zh-CN" altLang="zh-CN" sz="1335" dirty="0" smtClean="0">
                <a:latin typeface="宋体" panose="02010600030101010101" pitchFamily="2" charset="-122"/>
                <a:cs typeface="宋体" panose="02010600030101010101" pitchFamily="2" charset="-122"/>
                <a:sym typeface="+mn-ea"/>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smtClean="0">
                  <a:solidFill>
                    <a:srgbClr val="000000"/>
                  </a:solidFill>
                  <a:latin typeface="宋体" panose="02010600030101010101" pitchFamily="2" charset="-122"/>
                  <a:cs typeface="宋体" panose="02010600030101010101" pitchFamily="2" charset="-122"/>
                  <a:sym typeface="+mn-ea"/>
                </a:rPr>
                <a:t>明确集团发展使命：</a:t>
              </a:r>
              <a:r>
                <a:rPr lang="zh-CN" altLang="zh-CN" sz="1335" dirty="0">
                  <a:latin typeface="宋体" panose="02010600030101010101" pitchFamily="2" charset="-122"/>
                  <a:cs typeface="宋体" panose="02010600030101010101" pitchFamily="2" charset="-122"/>
                </a:rPr>
                <a:t>推动政府投资体制改革</a:t>
              </a:r>
              <a:r>
                <a:rPr lang="zh-CN" altLang="en-US" sz="1335" dirty="0">
                  <a:latin typeface="宋体" panose="02010600030101010101" pitchFamily="2" charset="-122"/>
                  <a:cs typeface="宋体" panose="02010600030101010101" pitchFamily="2" charset="-122"/>
                </a:rPr>
                <a:t>、促进经济社会跨越式发展、输出深圳发展</a:t>
              </a:r>
              <a:r>
                <a:rPr lang="zh-CN" altLang="en-US" sz="1335" dirty="0" smtClean="0">
                  <a:latin typeface="宋体" panose="02010600030101010101" pitchFamily="2" charset="-122"/>
                  <a:cs typeface="宋体" panose="02010600030101010101" pitchFamily="2" charset="-122"/>
                </a:rPr>
                <a:t>模式；</a:t>
              </a:r>
              <a:endParaRPr lang="en-US" altLang="zh-CN" sz="1335" dirty="0" smtClean="0">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a:solidFill>
                    <a:srgbClr val="000000"/>
                  </a:solidFill>
                  <a:latin typeface="宋体" panose="02010600030101010101" pitchFamily="2" charset="-122"/>
                  <a:cs typeface="宋体" panose="02010600030101010101" pitchFamily="2" charset="-122"/>
                </a:rPr>
                <a:t>建立“点</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线</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面”逐步推进的城市开发模式</a:t>
              </a:r>
              <a:r>
                <a:rPr kumimoji="0" lang="zh-CN" altLang="en-US" sz="1335" dirty="0" smtClean="0">
                  <a:solidFill>
                    <a:srgbClr val="000000"/>
                  </a:solidFill>
                  <a:latin typeface="宋体" panose="02010600030101010101" pitchFamily="2" charset="-122"/>
                  <a:cs typeface="宋体" panose="02010600030101010101" pitchFamily="2" charset="-122"/>
                </a:rPr>
                <a:t>，实现</a:t>
              </a:r>
              <a:r>
                <a:rPr kumimoji="0" lang="zh-CN" altLang="en-US" sz="1335" dirty="0">
                  <a:solidFill>
                    <a:srgbClr val="000000"/>
                  </a:solidFill>
                  <a:latin typeface="宋体" panose="02010600030101010101" pitchFamily="2" charset="-122"/>
                  <a:cs typeface="宋体" panose="02010600030101010101" pitchFamily="2" charset="-122"/>
                </a:rPr>
                <a:t>项目投资</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产业发展</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城市建设三者的有机</a:t>
              </a:r>
              <a:r>
                <a:rPr kumimoji="0" lang="zh-CN" altLang="en-US" sz="1335" dirty="0" smtClean="0">
                  <a:solidFill>
                    <a:srgbClr val="000000"/>
                  </a:solidFill>
                  <a:latin typeface="宋体" panose="02010600030101010101" pitchFamily="2" charset="-122"/>
                  <a:cs typeface="宋体" panose="02010600030101010101" pitchFamily="2" charset="-122"/>
                </a:rPr>
                <a:t>统一；</a:t>
              </a:r>
              <a:endParaRPr kumimoji="0" lang="en-US" altLang="zh-CN" sz="1335" dirty="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smtClean="0">
                  <a:solidFill>
                    <a:srgbClr val="000000"/>
                  </a:solidFill>
                  <a:latin typeface="宋体" panose="02010600030101010101" pitchFamily="2" charset="-122"/>
                  <a:cs typeface="宋体" panose="02010600030101010101" pitchFamily="2" charset="-122"/>
                </a:rPr>
                <a:t>创新体制机制：</a:t>
              </a:r>
              <a:r>
                <a:rPr kumimoji="0" lang="zh-CN" altLang="zh-CN" sz="1335" dirty="0" smtClean="0">
                  <a:solidFill>
                    <a:srgbClr val="000000"/>
                  </a:solidFill>
                  <a:latin typeface="宋体" panose="02010600030101010101" pitchFamily="2" charset="-122"/>
                  <a:cs typeface="宋体" panose="02010600030101010101" pitchFamily="2" charset="-122"/>
                </a:rPr>
                <a:t>建立</a:t>
              </a:r>
              <a:r>
                <a:rPr kumimoji="0" lang="zh-CN" altLang="zh-CN" sz="1335" dirty="0">
                  <a:solidFill>
                    <a:srgbClr val="000000"/>
                  </a:solidFill>
                  <a:latin typeface="宋体" panose="02010600030101010101" pitchFamily="2" charset="-122"/>
                  <a:cs typeface="宋体" panose="02010600030101010101" pitchFamily="2" charset="-122"/>
                </a:rPr>
                <a:t>完善市政府常态化的决策协调</a:t>
              </a:r>
              <a:r>
                <a:rPr kumimoji="0" lang="zh-CN" altLang="zh-CN" sz="1335" dirty="0" smtClean="0">
                  <a:solidFill>
                    <a:srgbClr val="000000"/>
                  </a:solidFill>
                  <a:latin typeface="宋体" panose="02010600030101010101" pitchFamily="2" charset="-122"/>
                  <a:cs typeface="宋体" panose="02010600030101010101" pitchFamily="2" charset="-122"/>
                </a:rPr>
                <a:t>机制</a:t>
              </a:r>
              <a:r>
                <a:rPr kumimoji="0" lang="zh-CN" altLang="en-US" sz="1335" dirty="0" smtClean="0">
                  <a:solidFill>
                    <a:srgbClr val="000000"/>
                  </a:solidFill>
                  <a:latin typeface="宋体" panose="02010600030101010101" pitchFamily="2" charset="-122"/>
                  <a:cs typeface="宋体" panose="02010600030101010101" pitchFamily="2" charset="-122"/>
                </a:rPr>
                <a:t>；</a:t>
              </a:r>
              <a:endParaRPr kumimoji="0" lang="en-US" altLang="zh-CN" sz="1335" dirty="0" smtClean="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zh-CN" sz="1335" dirty="0">
                  <a:solidFill>
                    <a:srgbClr val="000000"/>
                  </a:solidFill>
                  <a:latin typeface="宋体" panose="02010600030101010101" pitchFamily="2" charset="-122"/>
                  <a:cs typeface="宋体" panose="02010600030101010101" pitchFamily="2" charset="-122"/>
                </a:rPr>
                <a:t>建立可持续发展的市场化运作机制</a:t>
              </a:r>
              <a:r>
                <a:rPr kumimoji="0" lang="zh-CN" altLang="en-US" sz="1335" dirty="0">
                  <a:solidFill>
                    <a:srgbClr val="000000"/>
                  </a:solidFill>
                  <a:latin typeface="宋体" panose="02010600030101010101" pitchFamily="2" charset="-122"/>
                  <a:cs typeface="宋体" panose="02010600030101010101" pitchFamily="2" charset="-122"/>
                </a:rPr>
                <a:t>。</a:t>
              </a:r>
              <a:endParaRPr kumimoji="0" lang="zh-CN" altLang="zh-CN" sz="1335" dirty="0">
                <a:solidFill>
                  <a:srgbClr val="000000"/>
                </a:solidFill>
                <a:latin typeface="宋体" panose="02010600030101010101" pitchFamily="2" charset="-122"/>
                <a:cs typeface="宋体" panose="02010600030101010101" pitchFamily="2" charset="-122"/>
                <a:sym typeface="+mn-ea"/>
              </a:endParaRPr>
            </a:p>
          </p:txBody>
        </p:sp>
        <p:pic>
          <p:nvPicPr>
            <p:cNvPr id="10" name="图片 9" descr="深圳特区建设发展集团商业模式创业项目汇报会"/>
            <p:cNvPicPr>
              <a:picLocks noChangeAspect="1"/>
            </p:cNvPicPr>
            <p:nvPr>
              <p:custDataLst>
                <p:tags r:id="rId13"/>
              </p:custDataLst>
            </p:nvPr>
          </p:nvPicPr>
          <p:blipFill>
            <a:blip r:embed="rId14"/>
            <a:stretch>
              <a:fillRect/>
            </a:stretch>
          </p:blipFill>
          <p:spPr>
            <a:xfrm>
              <a:off x="689609" y="1003300"/>
              <a:ext cx="4006120" cy="2105696"/>
            </a:xfrm>
            <a:prstGeom prst="rect">
              <a:avLst/>
            </a:prstGeom>
          </p:spPr>
        </p:pic>
      </p:grpSp>
      <p:sp>
        <p:nvSpPr>
          <p:cNvPr id="18" name="标题 1"/>
          <p:cNvSpPr txBox="1"/>
          <p:nvPr>
            <p:custDataLst>
              <p:tags r:id="rId15"/>
            </p:custDataLst>
          </p:nvPr>
        </p:nvSpPr>
        <p:spPr bwMode="auto">
          <a:xfrm>
            <a:off x="636905" y="6132830"/>
            <a:ext cx="1056068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umimoji="0" sz="3200">
                <a:solidFill>
                  <a:srgbClr val="000000"/>
                </a:solidFill>
                <a:latin typeface="+mn-ea"/>
                <a:ea typeface="+mn-ea"/>
                <a:cs typeface="黑体" panose="02010609060101010101" pitchFamily="49" charset="-122"/>
              </a:defRPr>
            </a:lvl1pPr>
            <a:lvl2pPr marL="742950" indent="-285750">
              <a:defRPr kumimoji="1" sz="2400">
                <a:solidFill>
                  <a:schemeClr val="tx1"/>
                </a:solidFill>
              </a:defRPr>
            </a:lvl2pPr>
            <a:lvl3pPr marL="1143000" indent="-228600">
              <a:defRPr kumimoji="1" sz="2400">
                <a:solidFill>
                  <a:schemeClr val="tx1"/>
                </a:solidFill>
              </a:defRPr>
            </a:lvl3pPr>
            <a:lvl4pPr marL="1600200" indent="-228600">
              <a:defRPr kumimoji="1" sz="2400">
                <a:solidFill>
                  <a:schemeClr val="tx1"/>
                </a:solidFill>
              </a:defRPr>
            </a:lvl4pPr>
            <a:lvl5pPr marL="2057400" indent="-228600">
              <a:defRPr kumimoji="1" sz="2400">
                <a:solidFill>
                  <a:schemeClr val="tx1"/>
                </a:solidFill>
              </a:defRPr>
            </a:lvl5pPr>
            <a:lvl6pPr marL="2514600" indent="-228600" eaLnBrk="0" fontAlgn="base" hangingPunct="0">
              <a:spcBef>
                <a:spcPct val="0"/>
              </a:spcBef>
              <a:spcAft>
                <a:spcPct val="0"/>
              </a:spcAft>
              <a:defRPr kumimoji="1" sz="2400">
                <a:solidFill>
                  <a:schemeClr val="tx1"/>
                </a:solidFill>
              </a:defRPr>
            </a:lvl6pPr>
            <a:lvl7pPr marL="2971800" indent="-228600" eaLnBrk="0" fontAlgn="base" hangingPunct="0">
              <a:spcBef>
                <a:spcPct val="0"/>
              </a:spcBef>
              <a:spcAft>
                <a:spcPct val="0"/>
              </a:spcAft>
              <a:defRPr kumimoji="1" sz="2400">
                <a:solidFill>
                  <a:schemeClr val="tx1"/>
                </a:solidFill>
              </a:defRPr>
            </a:lvl7pPr>
            <a:lvl8pPr marL="3429000" indent="-228600" eaLnBrk="0" fontAlgn="base" hangingPunct="0">
              <a:spcBef>
                <a:spcPct val="0"/>
              </a:spcBef>
              <a:spcAft>
                <a:spcPct val="0"/>
              </a:spcAft>
              <a:defRPr kumimoji="1" sz="2400">
                <a:solidFill>
                  <a:schemeClr val="tx1"/>
                </a:solidFill>
              </a:defRPr>
            </a:lvl8pPr>
            <a:lvl9pPr marL="3886200" indent="-228600" eaLnBrk="0" fontAlgn="base" hangingPunct="0">
              <a:spcBef>
                <a:spcPct val="0"/>
              </a:spcBef>
              <a:spcAft>
                <a:spcPct val="0"/>
              </a:spcAft>
              <a:defRPr kumimoji="1" sz="2400">
                <a:solidFill>
                  <a:schemeClr val="tx1"/>
                </a:solidFill>
              </a:defRPr>
            </a:lvl9pPr>
          </a:lstStyle>
          <a:p>
            <a:pPr>
              <a:defRPr/>
            </a:pPr>
            <a:r>
              <a:rPr lang="zh-CN" altLang="en-US" sz="1400" b="1" dirty="0" smtClean="0">
                <a:latin typeface="微软雅黑" panose="020B0503020204020204" pitchFamily="34" charset="-122"/>
                <a:ea typeface="微软雅黑" panose="020B0503020204020204" pitchFamily="34" charset="-122"/>
                <a:cs typeface="+mj-cs"/>
                <a:sym typeface="+mn-ea"/>
              </a:rPr>
              <a:t>说明：</a:t>
            </a:r>
            <a:r>
              <a:rPr lang="zh-CN" altLang="en-US" sz="1400" b="1" dirty="0" smtClean="0">
                <a:latin typeface="微软雅黑" panose="020B0503020204020204" pitchFamily="34" charset="-122"/>
                <a:ea typeface="微软雅黑" panose="020B0503020204020204" pitchFamily="34" charset="-122"/>
                <a:sym typeface="+mn-ea"/>
              </a:rPr>
              <a:t>持续服务</a:t>
            </a:r>
            <a:r>
              <a:rPr lang="zh-CN" altLang="en-US" sz="1400" b="1" dirty="0" smtClean="0">
                <a:latin typeface="微软雅黑" panose="020B0503020204020204" pitchFamily="34" charset="-122"/>
                <a:ea typeface="微软雅黑" panose="020B0503020204020204" pitchFamily="34" charset="-122"/>
                <a:cs typeface="+mj-cs"/>
                <a:sym typeface="+mn-ea"/>
              </a:rPr>
              <a:t>深圳特区建设发展集团及子公司超过</a:t>
            </a:r>
            <a:r>
              <a:rPr lang="en-US" altLang="zh-CN" sz="1400" b="1" dirty="0" smtClean="0">
                <a:latin typeface="微软雅黑" panose="020B0503020204020204" pitchFamily="34" charset="-122"/>
                <a:ea typeface="微软雅黑" panose="020B0503020204020204" pitchFamily="34" charset="-122"/>
                <a:cs typeface="+mj-cs"/>
                <a:sym typeface="+mn-ea"/>
              </a:rPr>
              <a:t>9</a:t>
            </a:r>
            <a:r>
              <a:rPr lang="zh-CN" altLang="en-US" sz="1400" b="1" dirty="0" smtClean="0">
                <a:latin typeface="微软雅黑" panose="020B0503020204020204" pitchFamily="34" charset="-122"/>
                <a:ea typeface="微软雅黑" panose="020B0503020204020204" pitchFamily="34" charset="-122"/>
                <a:cs typeface="+mj-cs"/>
                <a:sym typeface="+mn-ea"/>
              </a:rPr>
              <a:t>年，服务内容包括战略规划、组织结构设计、人力资源管理等</a:t>
            </a:r>
            <a:r>
              <a:rPr lang="en-US" altLang="zh-CN" sz="1400" b="1" dirty="0" smtClean="0">
                <a:latin typeface="微软雅黑" panose="020B0503020204020204" pitchFamily="34" charset="-122"/>
                <a:ea typeface="微软雅黑" panose="020B0503020204020204" pitchFamily="34" charset="-122"/>
                <a:cs typeface="+mj-cs"/>
                <a:sym typeface="+mn-ea"/>
              </a:rPr>
              <a:t>12</a:t>
            </a:r>
            <a:r>
              <a:rPr lang="zh-CN" altLang="en-US" sz="1400" b="1" dirty="0" smtClean="0">
                <a:latin typeface="微软雅黑" panose="020B0503020204020204" pitchFamily="34" charset="-122"/>
                <a:ea typeface="微软雅黑" panose="020B0503020204020204" pitchFamily="34" charset="-122"/>
                <a:cs typeface="+mj-cs"/>
                <a:sym typeface="+mn-ea"/>
              </a:rPr>
              <a:t>个项目</a:t>
            </a:r>
            <a:endParaRPr lang="zh-CN" altLang="en-US" sz="1400" b="1" dirty="0" smtClean="0">
              <a:latin typeface="微软雅黑" panose="020B0503020204020204" pitchFamily="34" charset="-122"/>
              <a:ea typeface="微软雅黑" panose="020B0503020204020204" pitchFamily="34" charset="-122"/>
              <a:cs typeface="+mj-cs"/>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 name="组合 5"/>
          <p:cNvGrpSpPr/>
          <p:nvPr/>
        </p:nvGrpSpPr>
        <p:grpSpPr>
          <a:xfrm>
            <a:off x="770255" y="1146810"/>
            <a:ext cx="10717530" cy="5496560"/>
            <a:chOff x="2934" y="2249"/>
            <a:chExt cx="12542" cy="6630"/>
          </a:xfrm>
        </p:grpSpPr>
        <p:sp>
          <p:nvSpPr>
            <p:cNvPr id="117762" name="矩形 9"/>
            <p:cNvSpPr>
              <a:spLocks noChangeArrowheads="1"/>
            </p:cNvSpPr>
            <p:nvPr>
              <p:custDataLst>
                <p:tags r:id="rId1"/>
              </p:custDataLst>
            </p:nvPr>
          </p:nvSpPr>
          <p:spPr bwMode="auto">
            <a:xfrm>
              <a:off x="2947" y="5239"/>
              <a:ext cx="6116" cy="3640"/>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117763" name="矩形 16"/>
            <p:cNvSpPr>
              <a:spLocks noChangeArrowheads="1"/>
            </p:cNvSpPr>
            <p:nvPr>
              <p:custDataLst>
                <p:tags r:id="rId2"/>
              </p:custDataLst>
            </p:nvPr>
          </p:nvSpPr>
          <p:spPr bwMode="auto">
            <a:xfrm>
              <a:off x="9266" y="2530"/>
              <a:ext cx="6168" cy="1804"/>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117764" name="矩形 6"/>
            <p:cNvSpPr>
              <a:spLocks noChangeArrowheads="1"/>
            </p:cNvSpPr>
            <p:nvPr>
              <p:custDataLst>
                <p:tags r:id="rId3"/>
              </p:custDataLst>
            </p:nvPr>
          </p:nvSpPr>
          <p:spPr bwMode="auto">
            <a:xfrm>
              <a:off x="9262" y="4591"/>
              <a:ext cx="6172" cy="1977"/>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86020" name="TextBox 11"/>
            <p:cNvSpPr txBox="1">
              <a:spLocks noChangeArrowheads="1"/>
            </p:cNvSpPr>
            <p:nvPr>
              <p:custDataLst>
                <p:tags r:id="rId4"/>
              </p:custDataLst>
            </p:nvPr>
          </p:nvSpPr>
          <p:spPr bwMode="auto">
            <a:xfrm>
              <a:off x="9256" y="6565"/>
              <a:ext cx="6184" cy="30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a:solidFill>
                    <a:srgbClr val="FFFFFF"/>
                  </a:solidFill>
                  <a:latin typeface="微软雅黑" panose="020B0503020204020204" pitchFamily="34" charset="-122"/>
                  <a:ea typeface="微软雅黑" panose="020B0503020204020204" pitchFamily="34" charset="-122"/>
                </a:rPr>
                <a:t>实施效果</a:t>
              </a:r>
              <a:endParaRPr kumimoji="0"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17766" name="矩形 12"/>
            <p:cNvSpPr>
              <a:spLocks noChangeArrowheads="1"/>
            </p:cNvSpPr>
            <p:nvPr>
              <p:custDataLst>
                <p:tags r:id="rId5"/>
              </p:custDataLst>
            </p:nvPr>
          </p:nvSpPr>
          <p:spPr bwMode="auto">
            <a:xfrm>
              <a:off x="9267" y="6840"/>
              <a:ext cx="6167" cy="2036"/>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86022" name="TextBox 13"/>
            <p:cNvSpPr txBox="1">
              <a:spLocks noChangeArrowheads="1"/>
            </p:cNvSpPr>
            <p:nvPr>
              <p:custDataLst>
                <p:tags r:id="rId6"/>
              </p:custDataLst>
            </p:nvPr>
          </p:nvSpPr>
          <p:spPr bwMode="auto">
            <a:xfrm>
              <a:off x="9263" y="6817"/>
              <a:ext cx="6213" cy="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cs typeface="宋体" panose="02010600030101010101" pitchFamily="2" charset="-122"/>
                </a:rPr>
                <a:t>本项目进行了重大创新，在进行整体规划的同时就开始了招商引资活动，帮助引进了比亚迪集团云轨生产基地项目，预计可以实现园区</a:t>
              </a:r>
              <a:r>
                <a:rPr kumimoji="0" lang="en-US" altLang="zh-CN" sz="1200" b="0" dirty="0" smtClean="0">
                  <a:solidFill>
                    <a:srgbClr val="000000"/>
                  </a:solidFill>
                  <a:latin typeface="宋体" panose="02010600030101010101" pitchFamily="2" charset="-122"/>
                  <a:cs typeface="宋体" panose="02010600030101010101" pitchFamily="2" charset="-122"/>
                </a:rPr>
                <a:t>3</a:t>
              </a:r>
              <a:r>
                <a:rPr kumimoji="0" lang="zh-CN" altLang="en-US" sz="1200" b="0" dirty="0" smtClean="0">
                  <a:solidFill>
                    <a:srgbClr val="000000"/>
                  </a:solidFill>
                  <a:latin typeface="宋体" panose="02010600030101010101" pitchFamily="2" charset="-122"/>
                  <a:cs typeface="宋体" panose="02010600030101010101" pitchFamily="2" charset="-122"/>
                </a:rPr>
                <a:t>年内达到产值</a:t>
              </a:r>
              <a:r>
                <a:rPr kumimoji="0" lang="en-US" altLang="zh-CN" sz="1200" b="0" dirty="0" smtClean="0">
                  <a:solidFill>
                    <a:srgbClr val="000000"/>
                  </a:solidFill>
                  <a:latin typeface="宋体" panose="02010600030101010101" pitchFamily="2" charset="-122"/>
                  <a:cs typeface="宋体" panose="02010600030101010101" pitchFamily="2" charset="-122"/>
                </a:rPr>
                <a:t>300</a:t>
              </a:r>
              <a:r>
                <a:rPr kumimoji="0" lang="zh-CN" altLang="en-US" sz="1200" b="0" dirty="0" smtClean="0">
                  <a:solidFill>
                    <a:srgbClr val="000000"/>
                  </a:solidFill>
                  <a:latin typeface="宋体" panose="02010600030101010101" pitchFamily="2" charset="-122"/>
                  <a:cs typeface="宋体" panose="02010600030101010101" pitchFamily="2" charset="-122"/>
                </a:rPr>
                <a:t>亿元、</a:t>
              </a:r>
              <a:r>
                <a:rPr kumimoji="0" lang="en-US" altLang="zh-CN" sz="1200" b="0" dirty="0" smtClean="0">
                  <a:solidFill>
                    <a:srgbClr val="000000"/>
                  </a:solidFill>
                  <a:latin typeface="宋体" panose="02010600030101010101" pitchFamily="2" charset="-122"/>
                  <a:cs typeface="宋体" panose="02010600030101010101" pitchFamily="2" charset="-122"/>
                </a:rPr>
                <a:t>10</a:t>
              </a:r>
              <a:r>
                <a:rPr kumimoji="0" lang="zh-CN" altLang="en-US" sz="1200" b="0" dirty="0" smtClean="0">
                  <a:solidFill>
                    <a:srgbClr val="000000"/>
                  </a:solidFill>
                  <a:latin typeface="宋体" panose="02010600030101010101" pitchFamily="2" charset="-122"/>
                  <a:cs typeface="宋体" panose="02010600030101010101" pitchFamily="2" charset="-122"/>
                </a:rPr>
                <a:t>年内达到产值</a:t>
              </a:r>
              <a:r>
                <a:rPr kumimoji="0" lang="en-US" altLang="zh-CN" sz="1200" b="0" dirty="0" smtClean="0">
                  <a:solidFill>
                    <a:srgbClr val="000000"/>
                  </a:solidFill>
                  <a:latin typeface="宋体" panose="02010600030101010101" pitchFamily="2" charset="-122"/>
                  <a:cs typeface="宋体" panose="02010600030101010101" pitchFamily="2" charset="-122"/>
                </a:rPr>
                <a:t>1400</a:t>
              </a:r>
              <a:r>
                <a:rPr kumimoji="0" lang="zh-CN" altLang="en-US" sz="1200" b="0" dirty="0" smtClean="0">
                  <a:solidFill>
                    <a:srgbClr val="000000"/>
                  </a:solidFill>
                  <a:latin typeface="宋体" panose="02010600030101010101" pitchFamily="2" charset="-122"/>
                  <a:cs typeface="宋体" panose="02010600030101010101" pitchFamily="2" charset="-122"/>
                </a:rPr>
                <a:t>亿的目标；</a:t>
              </a:r>
              <a:endParaRPr kumimoji="0" lang="en-US" altLang="zh-CN" sz="1200" b="0" dirty="0" smtClean="0">
                <a:solidFill>
                  <a:srgbClr val="000000"/>
                </a:solidFill>
                <a:latin typeface="宋体" panose="02010600030101010101" pitchFamily="2" charset="-122"/>
                <a:cs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cs typeface="宋体" panose="02010600030101010101" pitchFamily="2" charset="-122"/>
                </a:rPr>
                <a:t>在广安（深圳）产业园的带动下，各区县安排更多干部到深圳学习考察，广安市</a:t>
              </a:r>
              <a:r>
                <a:rPr kumimoji="0" lang="en-US" altLang="zh-CN" sz="1200" b="0" dirty="0" smtClean="0">
                  <a:solidFill>
                    <a:srgbClr val="000000"/>
                  </a:solidFill>
                  <a:latin typeface="宋体" panose="02010600030101010101" pitchFamily="2" charset="-122"/>
                  <a:cs typeface="宋体" panose="02010600030101010101" pitchFamily="2" charset="-122"/>
                </a:rPr>
                <a:t>17</a:t>
              </a:r>
              <a:r>
                <a:rPr kumimoji="0" lang="zh-CN" altLang="en-US" sz="1200" b="0" dirty="0" smtClean="0">
                  <a:solidFill>
                    <a:srgbClr val="000000"/>
                  </a:solidFill>
                  <a:latin typeface="宋体" panose="02010600030101010101" pitchFamily="2" charset="-122"/>
                  <a:cs typeface="宋体" panose="02010600030101010101" pitchFamily="2" charset="-122"/>
                </a:rPr>
                <a:t>及</a:t>
              </a:r>
              <a:r>
                <a:rPr kumimoji="0" lang="en-US" altLang="zh-CN" sz="1200" b="0" dirty="0" smtClean="0">
                  <a:solidFill>
                    <a:srgbClr val="000000"/>
                  </a:solidFill>
                  <a:latin typeface="宋体" panose="02010600030101010101" pitchFamily="2" charset="-122"/>
                  <a:cs typeface="宋体" panose="02010600030101010101" pitchFamily="2" charset="-122"/>
                </a:rPr>
                <a:t>18</a:t>
              </a:r>
              <a:r>
                <a:rPr kumimoji="0" lang="zh-CN" altLang="en-US" sz="1200" b="0" dirty="0" smtClean="0">
                  <a:solidFill>
                    <a:srgbClr val="000000"/>
                  </a:solidFill>
                  <a:latin typeface="宋体" panose="02010600030101010101" pitchFamily="2" charset="-122"/>
                  <a:cs typeface="宋体" panose="02010600030101010101" pitchFamily="2" charset="-122"/>
                </a:rPr>
                <a:t>年</a:t>
              </a:r>
              <a:r>
                <a:rPr kumimoji="0" lang="en-US" altLang="zh-CN" sz="1200" b="0" dirty="0" smtClean="0">
                  <a:solidFill>
                    <a:srgbClr val="000000"/>
                  </a:solidFill>
                  <a:latin typeface="宋体" panose="02010600030101010101" pitchFamily="2" charset="-122"/>
                  <a:cs typeface="宋体" panose="02010600030101010101" pitchFamily="2" charset="-122"/>
                </a:rPr>
                <a:t>GDP</a:t>
              </a:r>
              <a:r>
                <a:rPr kumimoji="0" lang="zh-CN" altLang="en-US" sz="1200" b="0" dirty="0" smtClean="0">
                  <a:solidFill>
                    <a:srgbClr val="000000"/>
                  </a:solidFill>
                  <a:latin typeface="宋体" panose="02010600030101010101" pitchFamily="2" charset="-122"/>
                  <a:cs typeface="宋体" panose="02010600030101010101" pitchFamily="2" charset="-122"/>
                </a:rPr>
                <a:t>排名持续在四川省内上升、财政收入持续增加；</a:t>
              </a:r>
              <a:endParaRPr kumimoji="0" lang="en-US" altLang="zh-CN" sz="1200" b="0" dirty="0" smtClean="0">
                <a:solidFill>
                  <a:srgbClr val="000000"/>
                </a:solidFill>
                <a:latin typeface="宋体" panose="02010600030101010101" pitchFamily="2" charset="-122"/>
                <a:cs typeface="宋体" panose="02010600030101010101" pitchFamily="2" charset="-122"/>
              </a:endParaRPr>
            </a:p>
            <a:p>
              <a:pPr marL="161925" lvl="0" indent="-161925" algn="just">
                <a:buClr>
                  <a:srgbClr val="003366"/>
                </a:buClr>
                <a:buFont typeface="+mj-lt"/>
                <a:buAutoNum type="arabicPeriod"/>
              </a:pPr>
              <a:r>
                <a:rPr lang="zh-CN" altLang="en-US" sz="1200" dirty="0" smtClean="0">
                  <a:latin typeface="宋体" panose="02010600030101010101" pitchFamily="2" charset="-122"/>
                  <a:cs typeface="宋体" panose="02010600030101010101" pitchFamily="2" charset="-122"/>
                </a:rPr>
                <a:t>实施近三年以来，得到</a:t>
              </a:r>
              <a:r>
                <a:rPr lang="zh-CN" altLang="en-US" sz="1200" dirty="0">
                  <a:latin typeface="宋体" panose="02010600030101010101" pitchFamily="2" charset="-122"/>
                  <a:cs typeface="宋体" panose="02010600030101010101" pitchFamily="2" charset="-122"/>
                </a:rPr>
                <a:t>了深广两市的高度评价，获得了川粤两省的充分肯定</a:t>
              </a:r>
              <a:r>
                <a:rPr lang="zh-CN" altLang="en-US" sz="1200" dirty="0" smtClean="0">
                  <a:latin typeface="宋体" panose="02010600030101010101" pitchFamily="2" charset="-122"/>
                  <a:cs typeface="宋体" panose="02010600030101010101" pitchFamily="2" charset="-122"/>
                </a:rPr>
                <a:t>，是区域</a:t>
              </a:r>
              <a:r>
                <a:rPr lang="zh-CN" altLang="en-US" sz="1200" dirty="0">
                  <a:latin typeface="宋体" panose="02010600030101010101" pitchFamily="2" charset="-122"/>
                  <a:cs typeface="宋体" panose="02010600030101010101" pitchFamily="2" charset="-122"/>
                </a:rPr>
                <a:t>共建工作的亮点、榜样与样板。</a:t>
              </a:r>
              <a:endParaRPr kumimoji="0" lang="zh-CN" altLang="en-US" sz="1200" b="0" dirty="0" smtClean="0">
                <a:solidFill>
                  <a:srgbClr val="000000"/>
                </a:solidFill>
                <a:latin typeface="宋体" panose="02010600030101010101" pitchFamily="2" charset="-122"/>
                <a:cs typeface="宋体" panose="02010600030101010101" pitchFamily="2" charset="-122"/>
              </a:endParaRPr>
            </a:p>
          </p:txBody>
        </p:sp>
        <p:sp>
          <p:nvSpPr>
            <p:cNvPr id="86023" name="矩形 12"/>
            <p:cNvSpPr>
              <a:spLocks noChangeArrowheads="1"/>
            </p:cNvSpPr>
            <p:nvPr>
              <p:custDataLst>
                <p:tags r:id="rId7"/>
              </p:custDataLst>
            </p:nvPr>
          </p:nvSpPr>
          <p:spPr bwMode="auto">
            <a:xfrm>
              <a:off x="9267" y="2530"/>
              <a:ext cx="6184" cy="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just">
                <a:buClr>
                  <a:srgbClr val="003366"/>
                </a:buClr>
              </a:pPr>
              <a:r>
                <a:rPr lang="zh-CN" altLang="en-US" sz="1200" dirty="0" smtClean="0"/>
                <a:t>      为</a:t>
              </a:r>
              <a:r>
                <a:rPr lang="zh-CN" altLang="en-US" sz="1200" dirty="0"/>
                <a:t>贯彻落实习近平总书记在东西部扶贫协作座谈会上的重要讲话精神，推动区域协调</a:t>
              </a:r>
              <a:r>
                <a:rPr lang="zh-CN" altLang="en-US" sz="1200" dirty="0" smtClean="0"/>
                <a:t>发展，为了帮助小平同志的老家广</a:t>
              </a:r>
              <a:r>
                <a:rPr lang="zh-CN" altLang="en-US" sz="1200" dirty="0"/>
                <a:t>安</a:t>
              </a:r>
              <a:r>
                <a:rPr lang="zh-CN" altLang="en-US" sz="1200" dirty="0" smtClean="0"/>
                <a:t>市加快区域经济</a:t>
              </a:r>
              <a:r>
                <a:rPr lang="zh-CN" altLang="en-US" sz="1200" dirty="0"/>
                <a:t>转型升级，在广安市建设广安（深圳）产业园。 </a:t>
              </a:r>
              <a:r>
                <a:rPr lang="en-US" altLang="zh-CN" sz="1200" dirty="0"/>
                <a:t>2016</a:t>
              </a:r>
              <a:r>
                <a:rPr lang="zh-CN" altLang="en-US" sz="1200" dirty="0"/>
                <a:t>年</a:t>
              </a:r>
              <a:r>
                <a:rPr lang="en-US" altLang="zh-CN" sz="1200" dirty="0"/>
                <a:t>9</a:t>
              </a:r>
              <a:r>
                <a:rPr lang="zh-CN" altLang="en-US" sz="1200" dirty="0"/>
                <a:t>月</a:t>
              </a:r>
              <a:r>
                <a:rPr lang="en-US" altLang="zh-CN" sz="1200" dirty="0"/>
                <a:t>28</a:t>
              </a:r>
              <a:r>
                <a:rPr lang="zh-CN" altLang="en-US" sz="1200" dirty="0"/>
                <a:t>日，深圳市委书记马兴瑞、深圳市长许勤，广安市委书记侯晓春，市长罗增斌等，代表深圳、广安两市共同签署</a:t>
              </a:r>
              <a:r>
                <a:rPr lang="en-US" altLang="zh-CN" sz="1200" dirty="0"/>
                <a:t>《</a:t>
              </a:r>
              <a:r>
                <a:rPr lang="zh-CN" altLang="en-US" sz="1200" dirty="0"/>
                <a:t>合作共建广安（深圳）产业园协议</a:t>
              </a:r>
              <a:r>
                <a:rPr lang="en-US" altLang="zh-CN" sz="1200" dirty="0"/>
                <a:t>》</a:t>
              </a:r>
              <a:r>
                <a:rPr lang="zh-CN" altLang="en-US" sz="1200" dirty="0"/>
                <a:t>，标志着广</a:t>
              </a:r>
              <a:r>
                <a:rPr lang="zh-CN" altLang="en-US" sz="1200" dirty="0" smtClean="0"/>
                <a:t>安市区域经济转型升级进入快速发展的轨道，探索</a:t>
              </a:r>
              <a:r>
                <a:rPr lang="zh-CN" altLang="en-US" sz="1200" dirty="0"/>
                <a:t>创造全国性区域合作</a:t>
              </a:r>
              <a:r>
                <a:rPr lang="zh-CN" altLang="en-US" sz="1200" dirty="0" smtClean="0"/>
                <a:t>样板。</a:t>
              </a:r>
              <a:endParaRPr lang="zh-CN" altLang="en-US" sz="1200" b="0" dirty="0" smtClean="0"/>
            </a:p>
          </p:txBody>
        </p:sp>
        <p:sp>
          <p:nvSpPr>
            <p:cNvPr id="86024" name="矩形 13"/>
            <p:cNvSpPr>
              <a:spLocks noChangeArrowheads="1"/>
            </p:cNvSpPr>
            <p:nvPr>
              <p:custDataLst>
                <p:tags r:id="rId8"/>
              </p:custDataLst>
            </p:nvPr>
          </p:nvSpPr>
          <p:spPr bwMode="auto">
            <a:xfrm>
              <a:off x="2961" y="5236"/>
              <a:ext cx="6102" cy="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indent="-161925" algn="just">
                <a:buClr>
                  <a:srgbClr val="003366"/>
                </a:buClr>
                <a:buFont typeface="+mj-lt"/>
                <a:buAutoNum type="arabicPeriod"/>
              </a:pPr>
              <a:r>
                <a:rPr lang="zh-CN" altLang="en-US" sz="1200" dirty="0" smtClean="0"/>
                <a:t>围绕落实广安市十三五规划及十三五产业规划，打造</a:t>
              </a:r>
              <a:r>
                <a:rPr lang="zh-CN" altLang="en-US" sz="1200" dirty="0"/>
                <a:t>广安（深圳）产业园</a:t>
              </a:r>
              <a:r>
                <a:rPr kumimoji="0" lang="zh-CN" altLang="en-US" sz="1200" dirty="0">
                  <a:solidFill>
                    <a:srgbClr val="000000"/>
                  </a:solidFill>
                  <a:latin typeface="宋体" panose="02010600030101010101" pitchFamily="2" charset="-122"/>
                </a:rPr>
                <a:t>成为带动广安发展的经济引擎，成为广安市</a:t>
              </a:r>
              <a:r>
                <a:rPr lang="zh-CN" altLang="en-US" sz="1200" dirty="0"/>
                <a:t>区域创业创新中心、区域产业服务中心、回乡创业服务中心、区域人才智力高地、区域金融资本高地；</a:t>
              </a:r>
              <a:endParaRPr lang="zh-CN" altLang="en-US" sz="1200" dirty="0"/>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提出了明确的发展愿景：成为东西部合作示范产业新城；</a:t>
              </a:r>
              <a:endParaRPr kumimoji="0" lang="en-US" altLang="zh-CN" sz="1200" b="0" dirty="0" smtClean="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a:solidFill>
                    <a:srgbClr val="000000"/>
                  </a:solidFill>
                  <a:latin typeface="宋体" panose="02010600030101010101" pitchFamily="2" charset="-122"/>
                </a:rPr>
                <a:t>独创提出“三层六方”产业转型升级模型；</a:t>
              </a:r>
              <a:endParaRPr kumimoji="0" lang="en-US" altLang="zh-CN" sz="1200" dirty="0">
                <a:solidFill>
                  <a:srgbClr val="000000"/>
                </a:solidFill>
                <a:latin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强调了三大战略意义</a:t>
              </a:r>
              <a:r>
                <a:rPr kumimoji="0" lang="en-US" altLang="zh-CN" sz="1200" b="0" dirty="0" smtClean="0">
                  <a:solidFill>
                    <a:srgbClr val="000000"/>
                  </a:solidFill>
                  <a:latin typeface="宋体" panose="02010600030101010101" pitchFamily="2" charset="-122"/>
                </a:rPr>
                <a:t>——</a:t>
              </a:r>
              <a:r>
                <a:rPr kumimoji="0" lang="zh-CN" altLang="en-US" sz="1200" b="0" dirty="0" smtClean="0">
                  <a:solidFill>
                    <a:srgbClr val="000000"/>
                  </a:solidFill>
                  <a:latin typeface="宋体" panose="02010600030101010101" pitchFamily="2" charset="-122"/>
                </a:rPr>
                <a:t>东西合作的试点、川渝合作的支点、国企合作的亮点；</a:t>
              </a:r>
              <a:endParaRPr kumimoji="0" lang="en-US" altLang="zh-CN" sz="1200" b="0" dirty="0">
                <a:solidFill>
                  <a:srgbClr val="000000"/>
                </a:solidFill>
                <a:latin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a:t>
              </a:r>
              <a:r>
                <a:rPr kumimoji="0" lang="en-US" altLang="zh-CN" sz="1200" b="0" dirty="0" smtClean="0">
                  <a:solidFill>
                    <a:srgbClr val="000000"/>
                  </a:solidFill>
                  <a:latin typeface="宋体" panose="02010600030101010101" pitchFamily="2" charset="-122"/>
                </a:rPr>
                <a:t>2122</a:t>
              </a:r>
              <a:r>
                <a:rPr kumimoji="0" lang="zh-CN" altLang="en-US" sz="1200" b="0" dirty="0" smtClean="0">
                  <a:solidFill>
                    <a:srgbClr val="000000"/>
                  </a:solidFill>
                  <a:latin typeface="宋体" panose="02010600030101010101" pitchFamily="2" charset="-122"/>
                </a:rPr>
                <a:t>”总体发展模式和“</a:t>
              </a:r>
              <a:r>
                <a:rPr kumimoji="0" lang="en-US" altLang="zh-CN" sz="1200" b="0" dirty="0" smtClean="0">
                  <a:solidFill>
                    <a:srgbClr val="000000"/>
                  </a:solidFill>
                  <a:latin typeface="宋体" panose="02010600030101010101" pitchFamily="2" charset="-122"/>
                </a:rPr>
                <a:t>3+3</a:t>
              </a:r>
              <a:r>
                <a:rPr kumimoji="0" lang="zh-CN" altLang="en-US" sz="1200" b="0" dirty="0" smtClean="0">
                  <a:solidFill>
                    <a:srgbClr val="000000"/>
                  </a:solidFill>
                  <a:latin typeface="宋体" panose="02010600030101010101" pitchFamily="2" charset="-122"/>
                </a:rPr>
                <a:t>”的产业</a:t>
              </a:r>
              <a:r>
                <a:rPr kumimoji="0" lang="zh-CN" altLang="en-US" sz="1200" dirty="0">
                  <a:solidFill>
                    <a:srgbClr val="000000"/>
                  </a:solidFill>
                  <a:latin typeface="宋体" panose="02010600030101010101" pitchFamily="2" charset="-122"/>
                </a:rPr>
                <a:t>定位，打造</a:t>
              </a:r>
              <a:r>
                <a:rPr kumimoji="0" lang="zh-CN" altLang="en-US" sz="1200" dirty="0" smtClean="0">
                  <a:solidFill>
                    <a:srgbClr val="000000"/>
                  </a:solidFill>
                  <a:latin typeface="宋体" panose="02010600030101010101" pitchFamily="2" charset="-122"/>
                </a:rPr>
                <a:t>“</a:t>
              </a:r>
              <a:r>
                <a:rPr kumimoji="0" lang="en-US" altLang="zh-CN" sz="1200" b="0" dirty="0" smtClean="0">
                  <a:solidFill>
                    <a:srgbClr val="000000"/>
                  </a:solidFill>
                  <a:latin typeface="宋体" panose="02010600030101010101" pitchFamily="2" charset="-122"/>
                </a:rPr>
                <a:t>1+N”</a:t>
              </a:r>
              <a:r>
                <a:rPr kumimoji="0" lang="zh-CN" altLang="en-US" sz="1200" b="0" dirty="0" smtClean="0">
                  <a:solidFill>
                    <a:srgbClr val="000000"/>
                  </a:solidFill>
                  <a:latin typeface="宋体" panose="02010600030101010101" pitchFamily="2" charset="-122"/>
                </a:rPr>
                <a:t>协同发展格局，建立十类产城单元促进城市提质发展；</a:t>
              </a:r>
              <a:endParaRPr kumimoji="0" lang="en-US" altLang="zh-CN" sz="1200" b="0" dirty="0" smtClean="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a:t>
              </a:r>
              <a:r>
                <a:rPr lang="zh-CN" altLang="en-US" sz="1200" b="0" dirty="0"/>
                <a:t>建立以龙头企业带动，广安深圳共建、配套企业协同、金融机构输血、智力机构助力的“</a:t>
              </a:r>
              <a:r>
                <a:rPr lang="en-US" altLang="zh-CN" sz="1200" b="0" dirty="0"/>
                <a:t>1+4</a:t>
              </a:r>
              <a:r>
                <a:rPr lang="zh-CN" altLang="en-US" sz="1200" b="0" dirty="0" smtClean="0"/>
                <a:t>”产业发展模式；</a:t>
              </a:r>
              <a:endParaRPr lang="en-US" altLang="zh-CN" sz="1200" b="0" dirty="0" smtClean="0"/>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从招商引资、政策吸引、资本运作、品牌塑造、组织保障五个方面提出了具体的实施建议。</a:t>
              </a:r>
              <a:endParaRPr kumimoji="0" lang="zh-CN" altLang="en-US" sz="1200" b="0" dirty="0" smtClean="0">
                <a:solidFill>
                  <a:srgbClr val="000000"/>
                </a:solidFill>
                <a:latin typeface="宋体" panose="02010600030101010101" pitchFamily="2" charset="-122"/>
              </a:endParaRPr>
            </a:p>
          </p:txBody>
        </p:sp>
        <p:sp>
          <p:nvSpPr>
            <p:cNvPr id="86025" name="TextBox 5"/>
            <p:cNvSpPr txBox="1">
              <a:spLocks noChangeArrowheads="1"/>
            </p:cNvSpPr>
            <p:nvPr>
              <p:custDataLst>
                <p:tags r:id="rId9"/>
              </p:custDataLst>
            </p:nvPr>
          </p:nvSpPr>
          <p:spPr bwMode="auto">
            <a:xfrm>
              <a:off x="9258" y="2249"/>
              <a:ext cx="6184" cy="281"/>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客户背景</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86026" name="TextBox 8"/>
            <p:cNvSpPr txBox="1">
              <a:spLocks noChangeArrowheads="1"/>
            </p:cNvSpPr>
            <p:nvPr>
              <p:custDataLst>
                <p:tags r:id="rId10"/>
              </p:custDataLst>
            </p:nvPr>
          </p:nvSpPr>
          <p:spPr bwMode="auto">
            <a:xfrm>
              <a:off x="2934" y="4960"/>
              <a:ext cx="6129" cy="27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解决</a:t>
              </a:r>
              <a:r>
                <a:rPr kumimoji="0" lang="zh-CN" altLang="en-US" sz="1200" b="1" dirty="0">
                  <a:solidFill>
                    <a:srgbClr val="FFFFFF"/>
                  </a:solidFill>
                  <a:latin typeface="微软雅黑" panose="020B0503020204020204" pitchFamily="34" charset="-122"/>
                  <a:ea typeface="微软雅黑" panose="020B0503020204020204" pitchFamily="34" charset="-122"/>
                </a:rPr>
                <a:t>方案</a:t>
              </a:r>
              <a:endParaRPr kumimoji="0"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86027" name="矩形 17"/>
            <p:cNvSpPr>
              <a:spLocks noChangeArrowheads="1"/>
            </p:cNvSpPr>
            <p:nvPr>
              <p:custDataLst>
                <p:tags r:id="rId11"/>
              </p:custDataLst>
            </p:nvPr>
          </p:nvSpPr>
          <p:spPr bwMode="auto">
            <a:xfrm>
              <a:off x="9264" y="4547"/>
              <a:ext cx="6188" cy="1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广安市</a:t>
              </a:r>
              <a:r>
                <a:rPr kumimoji="0" lang="zh-CN" altLang="en-US" sz="1200" dirty="0">
                  <a:solidFill>
                    <a:srgbClr val="000000"/>
                  </a:solidFill>
                  <a:latin typeface="宋体" panose="02010600030101010101" pitchFamily="2" charset="-122"/>
                </a:rPr>
                <a:t>区域经济转型升级工作如何快速找到突破口？</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en-US" altLang="zh-CN" sz="1200" dirty="0" smtClean="0">
                  <a:solidFill>
                    <a:srgbClr val="000000"/>
                  </a:solidFill>
                  <a:latin typeface="宋体" panose="02010600030101010101" pitchFamily="2" charset="-122"/>
                </a:rPr>
                <a:t>28</a:t>
              </a:r>
              <a:r>
                <a:rPr kumimoji="0" lang="zh-CN" altLang="en-US" sz="1200" dirty="0">
                  <a:solidFill>
                    <a:srgbClr val="000000"/>
                  </a:solidFill>
                  <a:latin typeface="宋体" panose="02010600030101010101" pitchFamily="2" charset="-122"/>
                </a:rPr>
                <a:t>平方公里的广安（深圳）产业园如何发展？</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a:t>
              </a:r>
              <a:r>
                <a:rPr kumimoji="0" lang="zh-CN" altLang="en-US" sz="1200" dirty="0">
                  <a:solidFill>
                    <a:srgbClr val="000000"/>
                  </a:solidFill>
                  <a:latin typeface="宋体" panose="02010600030101010101" pitchFamily="2" charset="-122"/>
                </a:rPr>
                <a:t>安（深圳）产业园如何与广安原来各县区的产业园区协同发展并且避免恶性竞争？</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a:t>
              </a:r>
              <a:r>
                <a:rPr kumimoji="0" lang="zh-CN" altLang="en-US" sz="1200" dirty="0">
                  <a:solidFill>
                    <a:srgbClr val="000000"/>
                  </a:solidFill>
                  <a:latin typeface="宋体" panose="02010600030101010101" pitchFamily="2" charset="-122"/>
                </a:rPr>
                <a:t>安（深圳）产业园如何带动广安经济进行转型升级？</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如何</a:t>
              </a:r>
              <a:r>
                <a:rPr kumimoji="0" lang="zh-CN" altLang="en-US" sz="1200" dirty="0">
                  <a:solidFill>
                    <a:srgbClr val="000000"/>
                  </a:solidFill>
                  <a:latin typeface="宋体" panose="02010600030101010101" pitchFamily="2" charset="-122"/>
                </a:rPr>
                <a:t>探索国家东西部区域合作发展“飞地经济”新路径？如何打造深圳产业延伸示范基地、粤川区域合作典范、国家东西部合作示范区、全国性区域合作样板？</a:t>
              </a:r>
              <a:endParaRPr kumimoji="0" lang="zh-CN" altLang="en-US" sz="1200" b="0" dirty="0">
                <a:solidFill>
                  <a:srgbClr val="000000"/>
                </a:solidFill>
                <a:latin typeface="宋体" panose="02010600030101010101" pitchFamily="2" charset="-122"/>
              </a:endParaRPr>
            </a:p>
          </p:txBody>
        </p:sp>
        <p:sp>
          <p:nvSpPr>
            <p:cNvPr id="86028" name="TextBox 5"/>
            <p:cNvSpPr txBox="1">
              <a:spLocks noChangeArrowheads="1"/>
            </p:cNvSpPr>
            <p:nvPr>
              <p:custDataLst>
                <p:tags r:id="rId12"/>
              </p:custDataLst>
            </p:nvPr>
          </p:nvSpPr>
          <p:spPr bwMode="auto">
            <a:xfrm>
              <a:off x="9255" y="4333"/>
              <a:ext cx="6186" cy="26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主要问题</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custDataLst>
                <p:tags r:id="rId13"/>
              </p:custDataLst>
            </p:nvPr>
          </p:nvPicPr>
          <p:blipFill>
            <a:blip r:embed="rId14"/>
            <a:stretch>
              <a:fillRect/>
            </a:stretch>
          </p:blipFill>
          <p:spPr>
            <a:xfrm>
              <a:off x="2936" y="2249"/>
              <a:ext cx="6125" cy="2749"/>
            </a:xfrm>
            <a:prstGeom prst="rect">
              <a:avLst/>
            </a:prstGeom>
          </p:spPr>
        </p:pic>
      </p:grpSp>
      <p:sp>
        <p:nvSpPr>
          <p:cNvPr id="5" name="文本占位符 4"/>
          <p:cNvSpPr>
            <a:spLocks noGrp="1"/>
          </p:cNvSpPr>
          <p:nvPr>
            <p:ph type="body" sz="quarter" idx="16"/>
            <p:custDataLst>
              <p:tags r:id="rId15"/>
            </p:custDataLst>
          </p:nvPr>
        </p:nvSpPr>
        <p:spPr bwMode="auto">
          <a:xfrm>
            <a:off x="551180" y="152400"/>
            <a:ext cx="1126553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客户案例之八：四川广安（深圳）产业园产业规划项目，设计</a:t>
            </a:r>
            <a:r>
              <a:rPr lang="en-US" altLang="zh-CN" sz="2000" noProof="0">
                <a:ln>
                  <a:noFill/>
                </a:ln>
                <a:effectLst/>
                <a:uLnTx/>
                <a:uFillTx/>
                <a:latin typeface="微软雅黑" panose="020B0503020204020204" pitchFamily="34" charset="-122"/>
                <a:ea typeface="微软雅黑" panose="020B0503020204020204" pitchFamily="34" charset="-122"/>
                <a:sym typeface="+mn-ea"/>
              </a:rPr>
              <a:t>28</a:t>
            </a:r>
            <a:r>
              <a:rPr sz="2000" noProof="0">
                <a:ln>
                  <a:noFill/>
                </a:ln>
                <a:effectLst/>
                <a:uLnTx/>
                <a:uFillTx/>
                <a:latin typeface="微软雅黑" panose="020B0503020204020204" pitchFamily="34" charset="-122"/>
                <a:ea typeface="微软雅黑" panose="020B0503020204020204" pitchFamily="34" charset="-122"/>
                <a:sym typeface="+mn-ea"/>
              </a:rPr>
              <a:t>平方公里产业园区的产业规划，</a:t>
            </a:r>
            <a:r>
              <a:rPr sz="2000" noProof="0">
                <a:ln>
                  <a:noFill/>
                </a:ln>
                <a:effectLst/>
                <a:uLnTx/>
                <a:uFillTx/>
                <a:latin typeface="微软雅黑" panose="020B0503020204020204" pitchFamily="34" charset="-122"/>
                <a:ea typeface="微软雅黑" panose="020B0503020204020204" pitchFamily="34" charset="-122"/>
                <a:sym typeface="+mn-ea"/>
              </a:rPr>
              <a:t>帮助引进了比亚迪集团云轨生产基地项目，加速</a:t>
            </a:r>
            <a:r>
              <a:rPr sz="2000" smtClean="0">
                <a:latin typeface="微软雅黑" panose="020B0503020204020204" pitchFamily="34" charset="-122"/>
                <a:ea typeface="微软雅黑" panose="020B0503020204020204" pitchFamily="34" charset="-122"/>
                <a:sym typeface="+mn-ea"/>
              </a:rPr>
              <a:t>广安市区域经济转型升级</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 name="组合 10"/>
          <p:cNvGrpSpPr/>
          <p:nvPr/>
        </p:nvGrpSpPr>
        <p:grpSpPr>
          <a:xfrm>
            <a:off x="551180" y="1200785"/>
            <a:ext cx="11115040" cy="5529580"/>
            <a:chOff x="918845" y="946785"/>
            <a:chExt cx="7379415" cy="4182745"/>
          </a:xfrm>
        </p:grpSpPr>
        <p:grpSp>
          <p:nvGrpSpPr>
            <p:cNvPr id="10" name="组合 9"/>
            <p:cNvGrpSpPr/>
            <p:nvPr/>
          </p:nvGrpSpPr>
          <p:grpSpPr>
            <a:xfrm>
              <a:off x="919480" y="946785"/>
              <a:ext cx="7378780" cy="3964462"/>
              <a:chOff x="919480" y="946785"/>
              <a:chExt cx="7378780" cy="3964462"/>
            </a:xfrm>
          </p:grpSpPr>
          <p:sp>
            <p:nvSpPr>
              <p:cNvPr id="87041" name="矩形 9"/>
              <p:cNvSpPr>
                <a:spLocks noChangeArrowheads="1"/>
              </p:cNvSpPr>
              <p:nvPr>
                <p:custDataLst>
                  <p:tags r:id="rId1"/>
                </p:custDataLst>
              </p:nvPr>
            </p:nvSpPr>
            <p:spPr bwMode="auto">
              <a:xfrm>
                <a:off x="4432061" y="1123315"/>
                <a:ext cx="3818255" cy="99377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4432281" y="2295286"/>
                <a:ext cx="3815788" cy="830128"/>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4429378" y="4143908"/>
                <a:ext cx="3818690" cy="767339"/>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4470480" y="1123248"/>
                <a:ext cx="3827780" cy="88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just">
                  <a:buClr>
                    <a:srgbClr val="003366"/>
                  </a:buClr>
                </a:pPr>
                <a:r>
                  <a:rPr lang="en-US" altLang="zh-CN" sz="1000">
                    <a:sym typeface="+mn-ea"/>
                  </a:rPr>
                  <a:t>      </a:t>
                </a:r>
                <a:r>
                  <a:rPr lang="en-US" altLang="zh-CN" sz="1400">
                    <a:sym typeface="+mn-ea"/>
                  </a:rPr>
                  <a:t>  </a:t>
                </a:r>
                <a:r>
                  <a:rPr lang="zh-CN" altLang="en-US" sz="1400">
                    <a:sym typeface="+mn-ea"/>
                  </a:rPr>
                  <a:t>富晟泓（广东）实业发展有限公司</a:t>
                </a:r>
                <a:r>
                  <a:rPr lang="zh-CN" sz="1400">
                    <a:solidFill>
                      <a:srgbClr val="000000"/>
                    </a:solidFill>
                    <a:latin typeface="宋体" panose="02010600030101010101" pitchFamily="2" charset="-122"/>
                    <a:sym typeface="+mn-ea"/>
                  </a:rPr>
                  <a:t>成立于</a:t>
                </a:r>
                <a:r>
                  <a:rPr lang="en-US" altLang="zh-CN" sz="1400">
                    <a:solidFill>
                      <a:srgbClr val="000000"/>
                    </a:solidFill>
                    <a:latin typeface="宋体" panose="02010600030101010101" pitchFamily="2" charset="-122"/>
                    <a:sym typeface="+mn-ea"/>
                  </a:rPr>
                  <a:t>2019</a:t>
                </a:r>
                <a:r>
                  <a:rPr lang="zh-CN" altLang="en-US" sz="1400">
                    <a:solidFill>
                      <a:srgbClr val="000000"/>
                    </a:solidFill>
                    <a:latin typeface="宋体" panose="02010600030101010101" pitchFamily="2" charset="-122"/>
                    <a:sym typeface="+mn-ea"/>
                  </a:rPr>
                  <a:t>年初，母公司</a:t>
                </a:r>
                <a:r>
                  <a:rPr lang="zh-CN" sz="1400">
                    <a:solidFill>
                      <a:srgbClr val="000000"/>
                    </a:solidFill>
                    <a:latin typeface="宋体" panose="02010600030101010101" pitchFamily="2" charset="-122"/>
                    <a:sym typeface="+mn-ea"/>
                  </a:rPr>
                  <a:t>是广州道胜科技</a:t>
                </a:r>
                <a:r>
                  <a:rPr lang="en-US" altLang="zh-CN" sz="1400">
                    <a:solidFill>
                      <a:srgbClr val="000000"/>
                    </a:solidFill>
                    <a:latin typeface="宋体" panose="02010600030101010101" pitchFamily="2" charset="-122"/>
                    <a:sym typeface="+mn-ea"/>
                  </a:rPr>
                  <a:t>----</a:t>
                </a:r>
                <a:r>
                  <a:rPr lang="zh-CN" altLang="en-US" sz="1400">
                    <a:solidFill>
                      <a:srgbClr val="000000"/>
                    </a:solidFill>
                    <a:latin typeface="宋体" panose="02010600030101010101" pitchFamily="2" charset="-122"/>
                    <a:sym typeface="+mn-ea"/>
                  </a:rPr>
                  <a:t>一家专注于写字楼、仓储服务的互联网创新型公司，致力于为客户解决一站式办公、仓储租赁、装修、财税、家私、物流等服务。</a:t>
                </a:r>
                <a:r>
                  <a:rPr lang="zh-CN" altLang="en-US" sz="1400">
                    <a:cs typeface="Arial" panose="020B0604020202020204" pitchFamily="34" charset="0"/>
                    <a:sym typeface="+mn-ea"/>
                  </a:rPr>
                  <a:t>道胜科技自</a:t>
                </a:r>
                <a:r>
                  <a:rPr lang="en-US" altLang="zh-CN" sz="1400">
                    <a:cs typeface="Arial" panose="020B0604020202020204" pitchFamily="34" charset="0"/>
                    <a:sym typeface="+mn-ea"/>
                  </a:rPr>
                  <a:t>2014</a:t>
                </a:r>
                <a:r>
                  <a:rPr lang="zh-CN" altLang="en-US" sz="1400">
                    <a:cs typeface="Arial" panose="020B0604020202020204" pitchFamily="34" charset="0"/>
                    <a:sym typeface="+mn-ea"/>
                  </a:rPr>
                  <a:t>年成立以来，成长非常迅速，短短的四年多时间已经开发和投资了超过</a:t>
                </a:r>
                <a:r>
                  <a:rPr lang="en-US" altLang="zh-CN" sz="1400">
                    <a:cs typeface="Arial" panose="020B0604020202020204" pitchFamily="34" charset="0"/>
                    <a:sym typeface="+mn-ea"/>
                  </a:rPr>
                  <a:t>100</a:t>
                </a:r>
                <a:r>
                  <a:rPr lang="zh-CN" altLang="en-US" sz="1400">
                    <a:cs typeface="Arial" panose="020B0604020202020204" pitchFamily="34" charset="0"/>
                    <a:sym typeface="+mn-ea"/>
                  </a:rPr>
                  <a:t>万平方米的写字楼和仓储服务基地。</a:t>
                </a:r>
                <a:endParaRPr kumimoji="0" lang="zh-CN" altLang="en-US" sz="1400">
                  <a:solidFill>
                    <a:srgbClr val="000000"/>
                  </a:solidFill>
                  <a:latin typeface="宋体" panose="02010600030101010101" pitchFamily="2" charset="-122"/>
                  <a:cs typeface="Arial" panose="020B0604020202020204" pitchFamily="34" charset="0"/>
                  <a:sym typeface="+mn-ea"/>
                </a:endParaRPr>
              </a:p>
            </p:txBody>
          </p:sp>
          <p:sp>
            <p:nvSpPr>
              <p:cNvPr id="87049" name="TextBox 5"/>
              <p:cNvSpPr txBox="1">
                <a:spLocks noChangeArrowheads="1"/>
              </p:cNvSpPr>
              <p:nvPr>
                <p:custDataLst>
                  <p:tags r:id="rId5"/>
                </p:custDataLst>
              </p:nvPr>
            </p:nvSpPr>
            <p:spPr bwMode="auto">
              <a:xfrm>
                <a:off x="4427057" y="2117141"/>
                <a:ext cx="3828558" cy="17814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rPr>
                  <a:t>主要问题</a:t>
                </a:r>
                <a:endPar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87050" name="TextBox 8"/>
              <p:cNvSpPr txBox="1">
                <a:spLocks noChangeArrowheads="1"/>
              </p:cNvSpPr>
              <p:nvPr>
                <p:custDataLst>
                  <p:tags r:id="rId6"/>
                </p:custDataLst>
              </p:nvPr>
            </p:nvSpPr>
            <p:spPr bwMode="auto">
              <a:xfrm>
                <a:off x="4429959" y="946785"/>
                <a:ext cx="3825075" cy="17741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pitchFamily="34" charset="-122"/>
                    <a:ea typeface="微软雅黑" panose="020B0503020204020204" pitchFamily="34" charset="-122"/>
                  </a:rPr>
                  <a:t>客户背景</a:t>
                </a:r>
                <a:endParaRPr kumimoji="0" lang="zh-CN" altLang="en-US" sz="1400" b="1" dirty="0" smtClean="0">
                  <a:solidFill>
                    <a:srgbClr val="FFFFFF"/>
                  </a:solidFill>
                  <a:latin typeface="微软雅黑" panose="020B0503020204020204" pitchFamily="34" charset="-122"/>
                  <a:ea typeface="微软雅黑" panose="020B0503020204020204" pitchFamily="34" charset="-122"/>
                </a:endParaRPr>
              </a:p>
            </p:txBody>
          </p:sp>
          <p:sp>
            <p:nvSpPr>
              <p:cNvPr id="87051" name="矩形 17"/>
              <p:cNvSpPr>
                <a:spLocks noChangeArrowheads="1"/>
              </p:cNvSpPr>
              <p:nvPr>
                <p:custDataLst>
                  <p:tags r:id="rId7"/>
                </p:custDataLst>
              </p:nvPr>
            </p:nvSpPr>
            <p:spPr bwMode="auto">
              <a:xfrm>
                <a:off x="4428799" y="4143908"/>
                <a:ext cx="3807082" cy="72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完善了公司股权结构与法人治理，规范了公司管理；</a:t>
                </a:r>
                <a:endParaRPr kumimoji="0" lang="zh-CN" altLang="en-US" sz="1400">
                  <a:solidFill>
                    <a:srgbClr val="000000"/>
                  </a:solidFill>
                  <a:latin typeface="宋体" panose="02010600030101010101" pitchFamily="2" charset="-122"/>
                  <a:sym typeface="+mn-ea"/>
                </a:endParaRPr>
              </a:p>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为公司吸纳社会资本，放大资金杠杆，整合社会资源提供了一个规范性的制度文件；</a:t>
                </a:r>
                <a:endParaRPr kumimoji="0" lang="zh-CN" altLang="en-US" sz="1400">
                  <a:solidFill>
                    <a:srgbClr val="000000"/>
                  </a:solidFill>
                  <a:latin typeface="宋体" panose="02010600030101010101" pitchFamily="2" charset="-122"/>
                  <a:sym typeface="+mn-ea"/>
                </a:endParaRPr>
              </a:p>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项目方案得到了客户的肯定，与客户建立了良好的合作关系。</a:t>
                </a:r>
                <a:endParaRPr kumimoji="0" lang="zh-CN" altLang="en-US" sz="1400">
                  <a:solidFill>
                    <a:srgbClr val="000000"/>
                  </a:solidFill>
                  <a:latin typeface="宋体" panose="02010600030101010101" pitchFamily="2" charset="-122"/>
                  <a:sym typeface="+mn-ea"/>
                </a:endParaRPr>
              </a:p>
            </p:txBody>
          </p:sp>
          <p:sp>
            <p:nvSpPr>
              <p:cNvPr id="87052" name="TextBox 5"/>
              <p:cNvSpPr txBox="1">
                <a:spLocks noChangeArrowheads="1"/>
              </p:cNvSpPr>
              <p:nvPr>
                <p:custDataLst>
                  <p:tags r:id="rId8"/>
                </p:custDataLst>
              </p:nvPr>
            </p:nvSpPr>
            <p:spPr bwMode="auto">
              <a:xfrm>
                <a:off x="4424735" y="3979634"/>
                <a:ext cx="3826236" cy="17668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a:solidFill>
                      <a:srgbClr val="FFFFFF"/>
                    </a:solidFill>
                    <a:latin typeface="微软雅黑" panose="020B0503020204020204" pitchFamily="34" charset="-122"/>
                    <a:ea typeface="微软雅黑" panose="020B0503020204020204" pitchFamily="34" charset="-122"/>
                  </a:rPr>
                  <a:t>实施效果</a:t>
                </a:r>
                <a:endParaRPr kumimoji="0" lang="zh-CN" altLang="en-US" sz="1400" b="1">
                  <a:solidFill>
                    <a:srgbClr val="FFFFFF"/>
                  </a:solidFill>
                  <a:latin typeface="微软雅黑" panose="020B0503020204020204" pitchFamily="34" charset="-122"/>
                  <a:ea typeface="微软雅黑" panose="020B0503020204020204" pitchFamily="34" charset="-122"/>
                </a:endParaRPr>
              </a:p>
            </p:txBody>
          </p:sp>
          <p:sp>
            <p:nvSpPr>
              <p:cNvPr id="3" name="矩形 17"/>
              <p:cNvSpPr>
                <a:spLocks noChangeArrowheads="1"/>
              </p:cNvSpPr>
              <p:nvPr>
                <p:custDataLst>
                  <p:tags r:id="rId9"/>
                </p:custDataLst>
              </p:nvPr>
            </p:nvSpPr>
            <p:spPr bwMode="auto">
              <a:xfrm>
                <a:off x="4418330" y="2268855"/>
                <a:ext cx="2914650" cy="88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法人治理结构不完善；</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民间借贷存风险；</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公司管理不规范；</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社会资源难整合；</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公司控制权有风险。</a:t>
                </a:r>
                <a:endParaRPr kumimoji="0" lang="zh-CN" altLang="en-US" sz="1400">
                  <a:solidFill>
                    <a:srgbClr val="000000"/>
                  </a:solidFill>
                  <a:latin typeface="宋体" panose="02010600030101010101" pitchFamily="2" charset="-122"/>
                  <a:sym typeface="+mn-ea"/>
                </a:endParaRPr>
              </a:p>
            </p:txBody>
          </p:sp>
          <p:sp>
            <p:nvSpPr>
              <p:cNvPr id="5" name="矩形 16"/>
              <p:cNvSpPr>
                <a:spLocks noChangeArrowheads="1"/>
              </p:cNvSpPr>
              <p:nvPr>
                <p:custDataLst>
                  <p:tags r:id="rId10"/>
                </p:custDataLst>
              </p:nvPr>
            </p:nvSpPr>
            <p:spPr bwMode="auto">
              <a:xfrm>
                <a:off x="4429959" y="3304289"/>
                <a:ext cx="3818110" cy="6709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6" name="TextBox 5"/>
              <p:cNvSpPr txBox="1">
                <a:spLocks noChangeArrowheads="1"/>
              </p:cNvSpPr>
              <p:nvPr>
                <p:custDataLst>
                  <p:tags r:id="rId11"/>
                </p:custDataLst>
              </p:nvPr>
            </p:nvSpPr>
            <p:spPr bwMode="auto">
              <a:xfrm>
                <a:off x="4425315" y="3129793"/>
                <a:ext cx="3826236" cy="20570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rPr>
                  <a:t>解决方案</a:t>
                </a:r>
                <a:endParaRPr kumimoji="0" lang="zh-CN" altLang="en-US" sz="1400" b="1" dirty="0" smtClean="0">
                  <a:solidFill>
                    <a:srgbClr val="FFFFFF"/>
                  </a:solidFill>
                  <a:latin typeface="微软雅黑" panose="020B0503020204020204" pitchFamily="34" charset="-122"/>
                  <a:ea typeface="微软雅黑" panose="020B0503020204020204" pitchFamily="34" charset="-122"/>
                  <a:sym typeface="+mn-ea"/>
                </a:endParaRPr>
              </a:p>
            </p:txBody>
          </p:sp>
          <p:sp>
            <p:nvSpPr>
              <p:cNvPr id="7" name="矩形 17"/>
              <p:cNvSpPr>
                <a:spLocks noChangeArrowheads="1"/>
              </p:cNvSpPr>
              <p:nvPr>
                <p:custDataLst>
                  <p:tags r:id="rId12"/>
                </p:custDataLst>
              </p:nvPr>
            </p:nvSpPr>
            <p:spPr bwMode="auto">
              <a:xfrm>
                <a:off x="4429378" y="3280195"/>
                <a:ext cx="3766451" cy="72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企业调研诊断；</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设立有限合伙持股平台；</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用华夏易道股权三定法为该企业制定符合该企业实际的股权设计方案，并输出</a:t>
                </a:r>
                <a:r>
                  <a:rPr kumimoji="0" lang="en-US" altLang="zh-CN" sz="1400">
                    <a:solidFill>
                      <a:srgbClr val="000000"/>
                    </a:solidFill>
                    <a:latin typeface="宋体" panose="02010600030101010101" pitchFamily="2" charset="-122"/>
                    <a:sym typeface="+mn-ea"/>
                  </a:rPr>
                  <a:t>26</a:t>
                </a:r>
                <a:r>
                  <a:rPr kumimoji="0" lang="zh-CN" altLang="en-US" sz="1400">
                    <a:solidFill>
                      <a:srgbClr val="000000"/>
                    </a:solidFill>
                    <a:latin typeface="宋体" panose="02010600030101010101" pitchFamily="2" charset="-122"/>
                    <a:sym typeface="+mn-ea"/>
                  </a:rPr>
                  <a:t>个标准化文件。</a:t>
                </a:r>
                <a:endParaRPr kumimoji="0" lang="zh-CN" altLang="en-US" sz="1400">
                  <a:solidFill>
                    <a:srgbClr val="000000"/>
                  </a:solidFill>
                  <a:latin typeface="宋体" panose="02010600030101010101" pitchFamily="2" charset="-122"/>
                  <a:sym typeface="+mn-ea"/>
                </a:endParaRPr>
              </a:p>
            </p:txBody>
          </p:sp>
          <p:pic>
            <p:nvPicPr>
              <p:cNvPr id="4" name="图片 3" descr="微信图片_20190518174157"/>
              <p:cNvPicPr>
                <a:picLocks noChangeAspect="1"/>
              </p:cNvPicPr>
              <p:nvPr>
                <p:custDataLst>
                  <p:tags r:id="rId13"/>
                </p:custDataLst>
              </p:nvPr>
            </p:nvPicPr>
            <p:blipFill>
              <a:blip r:embed="rId14"/>
              <a:stretch>
                <a:fillRect/>
              </a:stretch>
            </p:blipFill>
            <p:spPr>
              <a:xfrm>
                <a:off x="919480" y="946785"/>
                <a:ext cx="3394075" cy="2144395"/>
              </a:xfrm>
              <a:prstGeom prst="rect">
                <a:avLst/>
              </a:prstGeom>
            </p:spPr>
          </p:pic>
        </p:grpSp>
        <p:pic>
          <p:nvPicPr>
            <p:cNvPr id="8" name="图片 7" descr="mmexport1560594914143"/>
            <p:cNvPicPr>
              <a:picLocks noChangeAspect="1"/>
            </p:cNvPicPr>
            <p:nvPr>
              <p:custDataLst>
                <p:tags r:id="rId15"/>
              </p:custDataLst>
            </p:nvPr>
          </p:nvPicPr>
          <p:blipFill>
            <a:blip r:embed="rId16"/>
            <a:srcRect/>
            <a:stretch>
              <a:fillRect/>
            </a:stretch>
          </p:blipFill>
          <p:spPr>
            <a:xfrm>
              <a:off x="918845" y="2953385"/>
              <a:ext cx="3394710" cy="2176145"/>
            </a:xfrm>
            <a:prstGeom prst="rect">
              <a:avLst/>
            </a:prstGeom>
          </p:spPr>
        </p:pic>
      </p:grpSp>
      <p:sp>
        <p:nvSpPr>
          <p:cNvPr id="9" name="文本占位符 8"/>
          <p:cNvSpPr>
            <a:spLocks noGrp="1"/>
          </p:cNvSpPr>
          <p:nvPr>
            <p:ph type="body" sz="quarter" idx="16"/>
            <p:custDataLst>
              <p:tags r:id="rId17"/>
            </p:custDataLst>
          </p:nvPr>
        </p:nvSpPr>
        <p:spPr bwMode="auto">
          <a:xfrm>
            <a:off x="551180" y="152400"/>
            <a:ext cx="11265535" cy="6159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pitchFamily="34" charset="-122"/>
                <a:ea typeface="微软雅黑" panose="020B0503020204020204" pitchFamily="34" charset="-122"/>
                <a:sym typeface="+mn-ea"/>
              </a:rPr>
              <a:t>咨询</a:t>
            </a:r>
            <a:r>
              <a:rPr noProof="0">
                <a:ln>
                  <a:noFill/>
                </a:ln>
                <a:effectLst/>
                <a:uLnTx/>
                <a:uFillTx/>
                <a:latin typeface="微软雅黑" panose="020B0503020204020204" pitchFamily="34" charset="-122"/>
                <a:ea typeface="微软雅黑" panose="020B0503020204020204" pitchFamily="34" charset="-122"/>
                <a:sym typeface="+mn-ea"/>
              </a:rPr>
              <a:t>培训</a:t>
            </a:r>
            <a:r>
              <a:rPr noProof="0">
                <a:ln>
                  <a:noFill/>
                </a:ln>
                <a:effectLst/>
                <a:uLnTx/>
                <a:uFillTx/>
                <a:latin typeface="微软雅黑" panose="020B0503020204020204" pitchFamily="34" charset="-122"/>
                <a:ea typeface="微软雅黑" panose="020B0503020204020204" pitchFamily="34" charset="-122"/>
                <a:sym typeface="+mn-ea"/>
              </a:rPr>
              <a:t>客户案例之九：</a:t>
            </a:r>
            <a:r>
              <a:rPr noProof="0">
                <a:ln>
                  <a:noFill/>
                </a:ln>
                <a:effectLst/>
                <a:uLnTx/>
                <a:uFillTx/>
                <a:latin typeface="微软雅黑" panose="020B0503020204020204" pitchFamily="34" charset="-122"/>
                <a:ea typeface="微软雅黑" panose="020B0503020204020204" pitchFamily="34" charset="-122"/>
                <a:sym typeface="+mn-ea"/>
              </a:rPr>
              <a:t>富晟泓（广东）实业发展有限公司股权设计项目</a:t>
            </a:r>
            <a:endParaRPr noProof="0">
              <a:ln>
                <a:noFill/>
              </a:ln>
              <a:effectLst/>
              <a:uLnTx/>
              <a:uFillTx/>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363960"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pitchFamily="34" charset="-122"/>
                <a:ea typeface="微软雅黑" panose="020B0503020204020204" pitchFamily="34" charset="-122"/>
                <a:sym typeface="+mn-ea"/>
              </a:rPr>
              <a:t>咨询</a:t>
            </a:r>
            <a:r>
              <a:rPr sz="2000" noProof="0">
                <a:ln>
                  <a:noFill/>
                </a:ln>
                <a:effectLst/>
                <a:uLnTx/>
                <a:uFillTx/>
                <a:latin typeface="微软雅黑" panose="020B0503020204020204" pitchFamily="34" charset="-122"/>
                <a:ea typeface="微软雅黑" panose="020B0503020204020204" pitchFamily="34" charset="-122"/>
                <a:sym typeface="+mn-ea"/>
              </a:rPr>
              <a:t>培训</a:t>
            </a:r>
            <a:r>
              <a:rPr sz="2000" noProof="0">
                <a:ln>
                  <a:noFill/>
                </a:ln>
                <a:effectLst/>
                <a:uLnTx/>
                <a:uFillTx/>
                <a:latin typeface="微软雅黑" panose="020B0503020204020204" pitchFamily="34" charset="-122"/>
                <a:ea typeface="微软雅黑" panose="020B0503020204020204" pitchFamily="34" charset="-122"/>
                <a:sym typeface="+mn-ea"/>
              </a:rPr>
              <a:t>客户案例之十：</a:t>
            </a:r>
            <a:r>
              <a:rPr sz="2000" noProof="0">
                <a:ln>
                  <a:noFill/>
                </a:ln>
                <a:effectLst/>
                <a:uLnTx/>
                <a:uFillTx/>
                <a:latin typeface="微软雅黑" panose="020B0503020204020204" pitchFamily="34" charset="-122"/>
                <a:ea typeface="微软雅黑" panose="020B0503020204020204" pitchFamily="34" charset="-122"/>
                <a:sym typeface="+mn-ea"/>
              </a:rPr>
              <a:t>山西山阴农村商业银行综合管理提升项目（包括战略规划、组织结构设计、人力资源管理、流程制度优化、企业文化、银行开门红、网点业绩增长及数字化HR系统辅导实施等）</a:t>
            </a:r>
            <a:endParaRPr sz="2000" noProof="0">
              <a:ln>
                <a:noFill/>
              </a:ln>
              <a:effectLst/>
              <a:uLnTx/>
              <a:uFillTx/>
              <a:latin typeface="微软雅黑" panose="020B0503020204020204" pitchFamily="34" charset="-122"/>
              <a:ea typeface="微软雅黑" panose="020B0503020204020204" pitchFamily="34" charset="-122"/>
              <a:sym typeface="+mn-ea"/>
            </a:endParaRPr>
          </a:p>
        </p:txBody>
      </p:sp>
      <p:grpSp>
        <p:nvGrpSpPr>
          <p:cNvPr id="5" name="组合 4"/>
          <p:cNvGrpSpPr/>
          <p:nvPr/>
        </p:nvGrpSpPr>
        <p:grpSpPr>
          <a:xfrm>
            <a:off x="551815" y="1144905"/>
            <a:ext cx="11035030" cy="5582920"/>
            <a:chOff x="2194" y="2752"/>
            <a:chExt cx="14782" cy="7377"/>
          </a:xfrm>
        </p:grpSpPr>
        <p:sp>
          <p:nvSpPr>
            <p:cNvPr id="6" name="矩形 9"/>
            <p:cNvSpPr>
              <a:spLocks noChangeArrowheads="1"/>
            </p:cNvSpPr>
            <p:nvPr>
              <p:custDataLst>
                <p:tags r:id="rId1"/>
              </p:custDataLst>
            </p:nvPr>
          </p:nvSpPr>
          <p:spPr bwMode="auto">
            <a:xfrm>
              <a:off x="2204" y="7340"/>
              <a:ext cx="7178" cy="2740"/>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7" name="矩形 16"/>
            <p:cNvSpPr>
              <a:spLocks noChangeArrowheads="1"/>
            </p:cNvSpPr>
            <p:nvPr>
              <p:custDataLst>
                <p:tags r:id="rId2"/>
              </p:custDataLst>
            </p:nvPr>
          </p:nvSpPr>
          <p:spPr bwMode="auto">
            <a:xfrm>
              <a:off x="9795" y="2974"/>
              <a:ext cx="7156" cy="1429"/>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8" name="矩形 6"/>
            <p:cNvSpPr>
              <a:spLocks noChangeArrowheads="1"/>
            </p:cNvSpPr>
            <p:nvPr>
              <p:custDataLst>
                <p:tags r:id="rId3"/>
              </p:custDataLst>
            </p:nvPr>
          </p:nvSpPr>
          <p:spPr bwMode="auto">
            <a:xfrm>
              <a:off x="9793" y="4685"/>
              <a:ext cx="7166" cy="2163"/>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9" name="TextBox 11"/>
            <p:cNvSpPr txBox="1">
              <a:spLocks noChangeArrowheads="1"/>
            </p:cNvSpPr>
            <p:nvPr>
              <p:custDataLst>
                <p:tags r:id="rId4"/>
              </p:custDataLst>
            </p:nvPr>
          </p:nvSpPr>
          <p:spPr bwMode="auto">
            <a:xfrm>
              <a:off x="9780" y="6985"/>
              <a:ext cx="7196" cy="31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a:solidFill>
                    <a:srgbClr val="FFFFFF"/>
                  </a:solidFill>
                  <a:latin typeface="微软雅黑" panose="020B0503020204020204" pitchFamily="34" charset="-122"/>
                  <a:ea typeface="微软雅黑" panose="020B0503020204020204" pitchFamily="34" charset="-122"/>
                </a:rPr>
                <a:t>实施效果</a:t>
              </a:r>
              <a:endParaRPr kumimoji="0"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0" name="矩形 12"/>
            <p:cNvSpPr>
              <a:spLocks noChangeArrowheads="1"/>
            </p:cNvSpPr>
            <p:nvPr>
              <p:custDataLst>
                <p:tags r:id="rId5"/>
              </p:custDataLst>
            </p:nvPr>
          </p:nvSpPr>
          <p:spPr bwMode="auto">
            <a:xfrm>
              <a:off x="9791" y="7455"/>
              <a:ext cx="7172" cy="2626"/>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11" name="TextBox 13"/>
            <p:cNvSpPr>
              <a:spLocks noChangeArrowheads="1"/>
            </p:cNvSpPr>
            <p:nvPr>
              <p:custDataLst>
                <p:tags r:id="rId6"/>
              </p:custDataLst>
            </p:nvPr>
          </p:nvSpPr>
          <p:spPr bwMode="auto">
            <a:xfrm>
              <a:off x="9795" y="7471"/>
              <a:ext cx="7147" cy="2658"/>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确立了公司使命、远景和核心价值观，制定了“1+1+1”发展模式获得客户高度认可，已经开始实施；</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优化了组织结构，前中后台部门分离，成立了个人和公司业务部、金融市场部和运营管理部，明确了业务部门及运营管理部职责；强化风险合规部门、纪检及稽核审计部门职责，加强了风险控制；</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实施了内部竞聘和三定，优化了人员结构，提升了工作积极性，提升了人力资源数字化水平；</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提升网点业绩及银行整体业绩，客户非常满意并开始第二次深度合作。</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2" name="矩形 12"/>
            <p:cNvSpPr>
              <a:spLocks noChangeArrowheads="1"/>
            </p:cNvSpPr>
            <p:nvPr>
              <p:custDataLst>
                <p:tags r:id="rId7"/>
              </p:custDataLst>
            </p:nvPr>
          </p:nvSpPr>
          <p:spPr bwMode="auto">
            <a:xfrm>
              <a:off x="9703" y="3143"/>
              <a:ext cx="7148" cy="1097"/>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山西山阴农商银行股份有限公司是山西农信县级信用联社改制而成的农村商业银行；</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下辖有16个支行和6个分理处，总行及各支行及分理处员工约300人；总资产达77个亿，利润总额1.5亿，近利润1.1亿。</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3" name="矩形 13"/>
            <p:cNvSpPr>
              <a:spLocks noChangeArrowheads="1"/>
            </p:cNvSpPr>
            <p:nvPr>
              <p:custDataLst>
                <p:tags r:id="rId8"/>
              </p:custDataLst>
            </p:nvPr>
          </p:nvSpPr>
          <p:spPr bwMode="auto">
            <a:xfrm>
              <a:off x="2214" y="7454"/>
              <a:ext cx="7229" cy="207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制定明确的企业战略规划；</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落实营销管理流程，建立从营销部门到网点到联络员的营销网络；设立运营管理部门，加强执行力度；明确风险管理组织架构和各部门风险管理职能；界定各级管理者的财务权限，明确费用审批标准；</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建立企业文化理论体系，辅导落实企业文化；</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优化完善网点流程制度</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制定银行开门红及网点业绩增长解决方案；</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辅导实施数字化</a:t>
              </a:r>
              <a:r>
                <a:rPr kumimoji="0" lang="en-US" altLang="zh-CN" sz="1200" dirty="0" smtClean="0">
                  <a:ln>
                    <a:noFill/>
                  </a:ln>
                  <a:solidFill>
                    <a:schemeClr val="tx1"/>
                  </a:solidFill>
                  <a:effectLst/>
                  <a:latin typeface="宋体" panose="02010600030101010101" pitchFamily="2" charset="-122"/>
                  <a:cs typeface="宋体" panose="02010600030101010101" pitchFamily="2" charset="-122"/>
                  <a:sym typeface="+mn-ea"/>
                </a:rPr>
                <a:t>HR</a:t>
              </a: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管理系统，帮助实现人力资源数字化转型。</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4" name="TextBox 5"/>
            <p:cNvSpPr txBox="1">
              <a:spLocks noChangeArrowheads="1"/>
            </p:cNvSpPr>
            <p:nvPr>
              <p:custDataLst>
                <p:tags r:id="rId9"/>
              </p:custDataLst>
            </p:nvPr>
          </p:nvSpPr>
          <p:spPr bwMode="auto">
            <a:xfrm>
              <a:off x="9785" y="2752"/>
              <a:ext cx="7178" cy="32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客户背景</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sp>
          <p:nvSpPr>
            <p:cNvPr id="15" name="TextBox 8"/>
            <p:cNvSpPr txBox="1">
              <a:spLocks noChangeArrowheads="1"/>
            </p:cNvSpPr>
            <p:nvPr>
              <p:custDataLst>
                <p:tags r:id="rId10"/>
              </p:custDataLst>
            </p:nvPr>
          </p:nvSpPr>
          <p:spPr bwMode="auto">
            <a:xfrm>
              <a:off x="2194" y="7016"/>
              <a:ext cx="7209" cy="32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pitchFamily="34" charset="-122"/>
                  <a:ea typeface="微软雅黑" panose="020B0503020204020204" pitchFamily="34" charset="-122"/>
                </a:rPr>
                <a:t>解决</a:t>
              </a:r>
              <a:r>
                <a:rPr kumimoji="0" lang="zh-CN" altLang="en-US" sz="1200" b="1" dirty="0">
                  <a:solidFill>
                    <a:srgbClr val="FFFFFF"/>
                  </a:solidFill>
                  <a:latin typeface="微软雅黑" panose="020B0503020204020204" pitchFamily="34" charset="-122"/>
                  <a:ea typeface="微软雅黑" panose="020B0503020204020204" pitchFamily="34" charset="-122"/>
                </a:rPr>
                <a:t>方案</a:t>
              </a:r>
              <a:endParaRPr kumimoji="0" lang="zh-CN" altLang="en-US" sz="1200" b="1" dirty="0">
                <a:solidFill>
                  <a:srgbClr val="FFFFFF"/>
                </a:solidFill>
                <a:latin typeface="微软雅黑" panose="020B0503020204020204" pitchFamily="34" charset="-122"/>
                <a:ea typeface="微软雅黑" panose="020B0503020204020204" pitchFamily="34" charset="-122"/>
              </a:endParaRPr>
            </a:p>
          </p:txBody>
        </p:sp>
        <p:sp>
          <p:nvSpPr>
            <p:cNvPr id="16" name="矩形 17"/>
            <p:cNvSpPr>
              <a:spLocks noChangeArrowheads="1"/>
            </p:cNvSpPr>
            <p:nvPr>
              <p:custDataLst>
                <p:tags r:id="rId11"/>
              </p:custDataLst>
            </p:nvPr>
          </p:nvSpPr>
          <p:spPr bwMode="auto">
            <a:xfrm>
              <a:off x="9793" y="4803"/>
              <a:ext cx="7071" cy="1828"/>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企业愿景不清晰、战略规划不系统、战略实施不到位；</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营销方面市场定位模糊、产品研发体系缺失；运营管理管理水平低、业务处理效率低下；风险控制体系不健全；</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人力资源规划缺失职责不明确、绩效管理不科学、薪酬缺乏激励性；财务方面缺乏预算与费用管理；企业文化方面理念不清晰、企业文化建设不重视；</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人员冗余、人浮于事，网点业绩徘徊不前。</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7" name="TextBox 5"/>
            <p:cNvSpPr txBox="1">
              <a:spLocks noChangeArrowheads="1"/>
            </p:cNvSpPr>
            <p:nvPr>
              <p:custDataLst>
                <p:tags r:id="rId12"/>
              </p:custDataLst>
            </p:nvPr>
          </p:nvSpPr>
          <p:spPr bwMode="auto">
            <a:xfrm>
              <a:off x="9783" y="4403"/>
              <a:ext cx="7179" cy="296"/>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pitchFamily="34" charset="-122"/>
                  <a:ea typeface="微软雅黑" panose="020B0503020204020204" pitchFamily="34" charset="-122"/>
                </a:rPr>
                <a:t>主要问题</a:t>
              </a:r>
              <a:endParaRPr kumimoji="0" lang="zh-CN" altLang="en-US" sz="1200" b="1">
                <a:solidFill>
                  <a:srgbClr val="FFFFFF"/>
                </a:solidFill>
                <a:latin typeface="微软雅黑" panose="020B0503020204020204" pitchFamily="34" charset="-122"/>
                <a:ea typeface="微软雅黑" panose="020B0503020204020204" pitchFamily="34" charset="-122"/>
              </a:endParaRPr>
            </a:p>
          </p:txBody>
        </p:sp>
        <p:pic>
          <p:nvPicPr>
            <p:cNvPr id="18" name="图片 17" descr="C:/Users/ADMINI~1/AppData/Local/Temp/picturecompress_20220315204945/output_1.jpgoutput_1"/>
            <p:cNvPicPr>
              <a:picLocks noChangeAspect="1"/>
            </p:cNvPicPr>
            <p:nvPr>
              <p:custDataLst>
                <p:tags r:id="rId13"/>
              </p:custDataLst>
            </p:nvPr>
          </p:nvPicPr>
          <p:blipFill>
            <a:blip r:embed="rId14"/>
            <a:stretch>
              <a:fillRect/>
            </a:stretch>
          </p:blipFill>
          <p:spPr>
            <a:xfrm>
              <a:off x="2194" y="2752"/>
              <a:ext cx="7188" cy="4028"/>
            </a:xfrm>
            <a:prstGeom prst="rect">
              <a:avLst/>
            </a:prstGeom>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Rectangle 2"/>
          <p:cNvSpPr txBox="1">
            <a:spLocks noChangeArrowheads="1"/>
          </p:cNvSpPr>
          <p:nvPr>
            <p:custDataLst>
              <p:tags r:id="rId1"/>
            </p:custDataLst>
          </p:nvPr>
        </p:nvSpPr>
        <p:spPr>
          <a:xfrm>
            <a:off x="614105" y="321146"/>
            <a:ext cx="7188994" cy="44886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tx1"/>
                </a:solidFill>
                <a:latin typeface="微软雅黑" panose="020B0503020204020204" pitchFamily="34" charset="-122"/>
                <a:ea typeface="微软雅黑" panose="020B0503020204020204" pitchFamily="34" charset="-122"/>
              </a:rPr>
              <a:t>数字化转型导师坚鹏已经出版</a:t>
            </a:r>
            <a:r>
              <a:rPr lang="en-US" altLang="zh-CN" sz="2400" b="1" dirty="0" smtClean="0">
                <a:solidFill>
                  <a:schemeClr val="tx1"/>
                </a:solidFill>
                <a:latin typeface="微软雅黑" panose="020B0503020204020204" pitchFamily="34" charset="-122"/>
                <a:ea typeface="微软雅黑" panose="020B0503020204020204" pitchFamily="34" charset="-122"/>
              </a:rPr>
              <a:t>7</a:t>
            </a:r>
            <a:r>
              <a:rPr lang="zh-CN" altLang="en-US" sz="2400" b="1" dirty="0" smtClean="0">
                <a:solidFill>
                  <a:schemeClr val="tx1"/>
                </a:solidFill>
                <a:latin typeface="微软雅黑" panose="020B0503020204020204" pitchFamily="34" charset="-122"/>
                <a:ea typeface="微软雅黑" panose="020B0503020204020204" pitchFamily="34" charset="-122"/>
              </a:rPr>
              <a:t>本书籍</a:t>
            </a:r>
            <a:endParaRPr lang="zh-CN" altLang="en-US" sz="2400" b="1" dirty="0">
              <a:solidFill>
                <a:srgbClr val="FF0000"/>
              </a:solidFill>
            </a:endParaRPr>
          </a:p>
          <a:p>
            <a:pPr algn="l"/>
            <a:endParaRPr lang="zh-CN" altLang="en-US" sz="2400" b="1" dirty="0">
              <a:latin typeface="+mn-ea"/>
              <a:ea typeface="+mn-ea"/>
            </a:endParaRPr>
          </a:p>
        </p:txBody>
      </p:sp>
      <p:grpSp>
        <p:nvGrpSpPr>
          <p:cNvPr id="2" name="组合 1"/>
          <p:cNvGrpSpPr/>
          <p:nvPr/>
        </p:nvGrpSpPr>
        <p:grpSpPr>
          <a:xfrm>
            <a:off x="695325" y="1137285"/>
            <a:ext cx="10921365" cy="5447030"/>
            <a:chOff x="1095" y="2159"/>
            <a:chExt cx="13452" cy="7407"/>
          </a:xfrm>
        </p:grpSpPr>
        <p:pic>
          <p:nvPicPr>
            <p:cNvPr id="3" name="图片 2"/>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1095" y="2159"/>
              <a:ext cx="2645" cy="3533"/>
            </a:xfrm>
            <a:prstGeom prst="rect">
              <a:avLst/>
            </a:prstGeom>
          </p:spPr>
        </p:pic>
        <p:pic>
          <p:nvPicPr>
            <p:cNvPr id="4" name="图片 3"/>
            <p:cNvPicPr>
              <a:picLocks noChangeAspect="1"/>
            </p:cNvPicPr>
            <p:nvPr>
              <p:custDataLst>
                <p:tags r:id="rId4"/>
              </p:custDataLst>
            </p:nvPr>
          </p:nvPicPr>
          <p:blipFill>
            <a:blip r:embed="rId5" cstate="print">
              <a:extLst>
                <a:ext uri="{28A0092B-C50C-407E-A947-70E740481C1C}">
                  <a14:useLocalDpi xmlns:a14="http://schemas.microsoft.com/office/drawing/2010/main" val="0"/>
                </a:ext>
              </a:extLst>
            </a:blip>
            <a:stretch>
              <a:fillRect/>
            </a:stretch>
          </p:blipFill>
          <p:spPr>
            <a:xfrm>
              <a:off x="4577" y="2202"/>
              <a:ext cx="2681" cy="3582"/>
            </a:xfrm>
            <a:prstGeom prst="rect">
              <a:avLst/>
            </a:prstGeom>
          </p:spPr>
        </p:pic>
        <p:pic>
          <p:nvPicPr>
            <p:cNvPr id="5" name="图片 4"/>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tretch>
              <a:fillRect/>
            </a:stretch>
          </p:blipFill>
          <p:spPr>
            <a:xfrm>
              <a:off x="8095" y="2176"/>
              <a:ext cx="2721" cy="3635"/>
            </a:xfrm>
            <a:prstGeom prst="rect">
              <a:avLst/>
            </a:prstGeom>
          </p:spPr>
        </p:pic>
        <p:pic>
          <p:nvPicPr>
            <p:cNvPr id="6" name="图片 5"/>
            <p:cNvPicPr>
              <a:picLocks noChangeAspect="1"/>
            </p:cNvPicPr>
            <p:nvPr>
              <p:custDataLst>
                <p:tags r:id="rId8"/>
              </p:custDataLst>
            </p:nvPr>
          </p:nvPicPr>
          <p:blipFill>
            <a:blip r:embed="rId9" cstate="print">
              <a:extLst>
                <a:ext uri="{28A0092B-C50C-407E-A947-70E740481C1C}">
                  <a14:useLocalDpi xmlns:a14="http://schemas.microsoft.com/office/drawing/2010/main" val="0"/>
                </a:ext>
              </a:extLst>
            </a:blip>
            <a:stretch>
              <a:fillRect/>
            </a:stretch>
          </p:blipFill>
          <p:spPr>
            <a:xfrm>
              <a:off x="11801" y="2159"/>
              <a:ext cx="2746" cy="3668"/>
            </a:xfrm>
            <a:prstGeom prst="rect">
              <a:avLst/>
            </a:prstGeom>
          </p:spPr>
        </p:pic>
        <p:pic>
          <p:nvPicPr>
            <p:cNvPr id="7" name="图片 6"/>
            <p:cNvPicPr>
              <a:picLocks noChangeAspect="1"/>
            </p:cNvPicPr>
            <p:nvPr>
              <p:custDataLst>
                <p:tags r:id="rId10"/>
              </p:custDataLst>
            </p:nvPr>
          </p:nvPicPr>
          <p:blipFill>
            <a:blip r:embed="rId11" cstate="print">
              <a:extLst>
                <a:ext uri="{28A0092B-C50C-407E-A947-70E740481C1C}">
                  <a14:useLocalDpi xmlns:a14="http://schemas.microsoft.com/office/drawing/2010/main" val="0"/>
                </a:ext>
              </a:extLst>
            </a:blip>
            <a:stretch>
              <a:fillRect/>
            </a:stretch>
          </p:blipFill>
          <p:spPr>
            <a:xfrm>
              <a:off x="1095" y="5822"/>
              <a:ext cx="2707" cy="3744"/>
            </a:xfrm>
            <a:prstGeom prst="rect">
              <a:avLst/>
            </a:prstGeom>
          </p:spPr>
        </p:pic>
        <p:pic>
          <p:nvPicPr>
            <p:cNvPr id="8" name="图片 7"/>
            <p:cNvPicPr>
              <a:picLocks noChangeAspect="1"/>
            </p:cNvPicPr>
            <p:nvPr>
              <p:custDataLst>
                <p:tags r:id="rId12"/>
              </p:custDataLst>
            </p:nvPr>
          </p:nvPicPr>
          <p:blipFill>
            <a:blip r:embed="rId13" cstate="print">
              <a:extLst>
                <a:ext uri="{28A0092B-C50C-407E-A947-70E740481C1C}">
                  <a14:useLocalDpi xmlns:a14="http://schemas.microsoft.com/office/drawing/2010/main" val="0"/>
                </a:ext>
              </a:extLst>
            </a:blip>
            <a:stretch>
              <a:fillRect/>
            </a:stretch>
          </p:blipFill>
          <p:spPr>
            <a:xfrm>
              <a:off x="4577" y="5931"/>
              <a:ext cx="2681" cy="3635"/>
            </a:xfrm>
            <a:prstGeom prst="rect">
              <a:avLst/>
            </a:prstGeom>
          </p:spPr>
        </p:pic>
        <p:pic>
          <p:nvPicPr>
            <p:cNvPr id="9" name="图片 8"/>
            <p:cNvPicPr>
              <a:picLocks noChangeAspect="1"/>
            </p:cNvPicPr>
            <p:nvPr>
              <p:custDataLst>
                <p:tags r:id="rId14"/>
              </p:custDataLst>
            </p:nvPr>
          </p:nvPicPr>
          <p:blipFill>
            <a:blip r:embed="rId15" cstate="print">
              <a:extLst>
                <a:ext uri="{28A0092B-C50C-407E-A947-70E740481C1C}">
                  <a14:useLocalDpi xmlns:a14="http://schemas.microsoft.com/office/drawing/2010/main" val="0"/>
                </a:ext>
              </a:extLst>
            </a:blip>
            <a:stretch>
              <a:fillRect/>
            </a:stretch>
          </p:blipFill>
          <p:spPr>
            <a:xfrm>
              <a:off x="8095" y="5931"/>
              <a:ext cx="2721" cy="3635"/>
            </a:xfrm>
            <a:prstGeom prst="rect">
              <a:avLst/>
            </a:prstGeom>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Rectangle 2"/>
          <p:cNvSpPr txBox="1">
            <a:spLocks noChangeArrowheads="1"/>
          </p:cNvSpPr>
          <p:nvPr>
            <p:custDataLst>
              <p:tags r:id="rId1"/>
            </p:custDataLst>
          </p:nvPr>
        </p:nvSpPr>
        <p:spPr>
          <a:xfrm>
            <a:off x="614045" y="66040"/>
            <a:ext cx="10759440" cy="44894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tx1"/>
                </a:solidFill>
                <a:latin typeface="微软雅黑" panose="020B0503020204020204" pitchFamily="34" charset="-122"/>
                <a:ea typeface="微软雅黑" panose="020B0503020204020204" pitchFamily="34" charset="-122"/>
              </a:rPr>
              <a:t>数字化转型导师坚鹏</a:t>
            </a:r>
            <a:r>
              <a:rPr lang="en-US" altLang="zh-CN" sz="1800" b="1" dirty="0" smtClean="0">
                <a:solidFill>
                  <a:schemeClr val="tx1"/>
                </a:solidFill>
                <a:latin typeface="微软雅黑" panose="020B0503020204020204" pitchFamily="34" charset="-122"/>
                <a:ea typeface="微软雅黑" panose="020B0503020204020204" pitchFamily="34" charset="-122"/>
              </a:rPr>
              <a:t>6</a:t>
            </a:r>
            <a:r>
              <a:rPr lang="zh-CN" altLang="en-US" sz="1800" b="1" dirty="0" smtClean="0">
                <a:solidFill>
                  <a:schemeClr val="tx1"/>
                </a:solidFill>
                <a:latin typeface="微软雅黑" panose="020B0503020204020204" pitchFamily="34" charset="-122"/>
                <a:ea typeface="微软雅黑" panose="020B0503020204020204" pitchFamily="34" charset="-122"/>
              </a:rPr>
              <a:t>大版权课程：</a:t>
            </a:r>
            <a:r>
              <a:rPr lang="en-US" altLang="zh-CN" sz="1800" b="1" dirty="0">
                <a:solidFill>
                  <a:srgbClr val="FF0000"/>
                </a:solidFill>
              </a:rPr>
              <a:t>AI</a:t>
            </a:r>
            <a:r>
              <a:rPr lang="zh-CN" altLang="en-US" sz="1800" b="1" dirty="0">
                <a:solidFill>
                  <a:srgbClr val="FF0000"/>
                </a:solidFill>
              </a:rPr>
              <a:t>智能体四维研究方法论；</a:t>
            </a:r>
            <a:r>
              <a:rPr lang="en-US" altLang="zh-CN" sz="1800" b="1" dirty="0">
                <a:solidFill>
                  <a:srgbClr val="FF0000"/>
                </a:solidFill>
              </a:rPr>
              <a:t>AI</a:t>
            </a:r>
            <a:r>
              <a:rPr lang="zh-CN" altLang="en-US" sz="1800" b="1" dirty="0">
                <a:solidFill>
                  <a:srgbClr val="FF0000"/>
                </a:solidFill>
              </a:rPr>
              <a:t>智能体</a:t>
            </a:r>
            <a:r>
              <a:rPr lang="en-US" altLang="zh-CN" sz="1800" b="1" dirty="0">
                <a:solidFill>
                  <a:srgbClr val="FF0000"/>
                </a:solidFill>
              </a:rPr>
              <a:t>RTCSC</a:t>
            </a:r>
            <a:r>
              <a:rPr lang="zh-CN" altLang="en-US" sz="1800" b="1" dirty="0">
                <a:solidFill>
                  <a:srgbClr val="FF0000"/>
                </a:solidFill>
              </a:rPr>
              <a:t>创新应用方法论；</a:t>
            </a:r>
            <a:r>
              <a:rPr lang="en-US" altLang="zh-CN" sz="1800" b="1" dirty="0">
                <a:solidFill>
                  <a:srgbClr val="FF0000"/>
                </a:solidFill>
              </a:rPr>
              <a:t>AI</a:t>
            </a:r>
            <a:r>
              <a:rPr lang="zh-CN" altLang="en-US" sz="1800" b="1" dirty="0">
                <a:solidFill>
                  <a:srgbClr val="FF0000"/>
                </a:solidFill>
              </a:rPr>
              <a:t>智能体一站式解决方案：</a:t>
            </a:r>
            <a:r>
              <a:rPr lang="en-US" altLang="zh-CN" sz="1800" b="1" dirty="0">
                <a:solidFill>
                  <a:srgbClr val="FF0000"/>
                </a:solidFill>
              </a:rPr>
              <a:t>AI</a:t>
            </a:r>
            <a:r>
              <a:rPr lang="zh-CN" altLang="en-US" sz="1800" b="1" dirty="0">
                <a:solidFill>
                  <a:srgbClr val="FF0000"/>
                </a:solidFill>
              </a:rPr>
              <a:t>智能体研究、培训、咨询、软件及辅导；企业级</a:t>
            </a:r>
            <a:r>
              <a:rPr lang="en-US" altLang="zh-CN" sz="1800" b="1" dirty="0">
                <a:solidFill>
                  <a:srgbClr val="FF0000"/>
                </a:solidFill>
              </a:rPr>
              <a:t>AI</a:t>
            </a:r>
            <a:r>
              <a:rPr lang="zh-CN" altLang="en-US" sz="1800" b="1" dirty="0">
                <a:solidFill>
                  <a:srgbClr val="FF0000"/>
                </a:solidFill>
              </a:rPr>
              <a:t>智能体</a:t>
            </a:r>
            <a:r>
              <a:rPr lang="en-US" altLang="zh-CN" sz="1800" b="1" dirty="0">
                <a:solidFill>
                  <a:srgbClr val="FF0000"/>
                </a:solidFill>
              </a:rPr>
              <a:t> SaaS</a:t>
            </a:r>
            <a:r>
              <a:rPr lang="zh-CN" altLang="en-US" sz="1800" b="1" dirty="0">
                <a:solidFill>
                  <a:srgbClr val="FF0000"/>
                </a:solidFill>
              </a:rPr>
              <a:t>平台产品优势、价值与应用；银行数字化营销方法与案例；</a:t>
            </a:r>
            <a:r>
              <a:rPr lang="en-US" altLang="zh-CN" sz="1800" b="1" dirty="0">
                <a:solidFill>
                  <a:srgbClr val="FF0000"/>
                </a:solidFill>
              </a:rPr>
              <a:t>AI</a:t>
            </a:r>
            <a:r>
              <a:rPr lang="zh-CN" altLang="en-US" sz="1800" b="1" dirty="0">
                <a:solidFill>
                  <a:srgbClr val="FF0000"/>
                </a:solidFill>
              </a:rPr>
              <a:t>在银行业的</a:t>
            </a:r>
            <a:r>
              <a:rPr lang="en-US" altLang="zh-CN" sz="1800" b="1" dirty="0">
                <a:solidFill>
                  <a:srgbClr val="FF0000"/>
                </a:solidFill>
              </a:rPr>
              <a:t>7</a:t>
            </a:r>
            <a:r>
              <a:rPr lang="zh-CN" altLang="en-US" sz="1800" b="1" dirty="0">
                <a:solidFill>
                  <a:srgbClr val="FF0000"/>
                </a:solidFill>
              </a:rPr>
              <a:t>类主要应用场景</a:t>
            </a:r>
            <a:endParaRPr lang="zh-CN" altLang="en-US" sz="1800" b="1" dirty="0">
              <a:solidFill>
                <a:srgbClr val="FF0000"/>
              </a:solidFill>
            </a:endParaRPr>
          </a:p>
          <a:p>
            <a:pPr algn="l"/>
            <a:endParaRPr lang="zh-CN" altLang="en-US" sz="1800" b="1" dirty="0">
              <a:solidFill>
                <a:srgbClr val="FF0000"/>
              </a:solidFill>
              <a:latin typeface="+mn-ea"/>
              <a:ea typeface="+mn-ea"/>
            </a:endParaRPr>
          </a:p>
        </p:txBody>
      </p:sp>
      <p:pic>
        <p:nvPicPr>
          <p:cNvPr id="10" name="图片 9" descr="坚鹏版权课程1：AI智能体四维研究方法论"/>
          <p:cNvPicPr>
            <a:picLocks noChangeAspect="1"/>
          </p:cNvPicPr>
          <p:nvPr/>
        </p:nvPicPr>
        <p:blipFill>
          <a:blip r:embed="rId2"/>
          <a:stretch>
            <a:fillRect/>
          </a:stretch>
        </p:blipFill>
        <p:spPr>
          <a:xfrm>
            <a:off x="481330" y="1114425"/>
            <a:ext cx="3586480" cy="2667635"/>
          </a:xfrm>
          <a:prstGeom prst="rect">
            <a:avLst/>
          </a:prstGeom>
        </p:spPr>
      </p:pic>
      <p:pic>
        <p:nvPicPr>
          <p:cNvPr id="12" name="图片 11" descr="坚鹏版权课程2：AI智能体RTCSC创新应用方法论"/>
          <p:cNvPicPr>
            <a:picLocks noChangeAspect="1"/>
          </p:cNvPicPr>
          <p:nvPr/>
        </p:nvPicPr>
        <p:blipFill>
          <a:blip r:embed="rId3"/>
          <a:stretch>
            <a:fillRect/>
          </a:stretch>
        </p:blipFill>
        <p:spPr>
          <a:xfrm>
            <a:off x="4262755" y="1106805"/>
            <a:ext cx="3677285" cy="2734945"/>
          </a:xfrm>
          <a:prstGeom prst="rect">
            <a:avLst/>
          </a:prstGeom>
        </p:spPr>
      </p:pic>
      <p:pic>
        <p:nvPicPr>
          <p:cNvPr id="13" name="图片 12" descr="坚鹏版权课程3：AI智能体一站式解决方案：AI智能体研究、培训、咨询、软件及辅导"/>
          <p:cNvPicPr>
            <a:picLocks noChangeAspect="1"/>
          </p:cNvPicPr>
          <p:nvPr/>
        </p:nvPicPr>
        <p:blipFill>
          <a:blip r:embed="rId4"/>
          <a:stretch>
            <a:fillRect/>
          </a:stretch>
        </p:blipFill>
        <p:spPr>
          <a:xfrm>
            <a:off x="8178165" y="1101725"/>
            <a:ext cx="3603625" cy="2680335"/>
          </a:xfrm>
          <a:prstGeom prst="rect">
            <a:avLst/>
          </a:prstGeom>
        </p:spPr>
      </p:pic>
      <p:pic>
        <p:nvPicPr>
          <p:cNvPr id="14" name="图片 13" descr="坚鹏版权课程4：企业级AI智能体 SaaS平台产品优势、价值与应用"/>
          <p:cNvPicPr>
            <a:picLocks noChangeAspect="1"/>
          </p:cNvPicPr>
          <p:nvPr/>
        </p:nvPicPr>
        <p:blipFill>
          <a:blip r:embed="rId5"/>
          <a:stretch>
            <a:fillRect/>
          </a:stretch>
        </p:blipFill>
        <p:spPr>
          <a:xfrm>
            <a:off x="481330" y="3901440"/>
            <a:ext cx="3599815" cy="2677795"/>
          </a:xfrm>
          <a:prstGeom prst="rect">
            <a:avLst/>
          </a:prstGeom>
        </p:spPr>
      </p:pic>
      <p:pic>
        <p:nvPicPr>
          <p:cNvPr id="15" name="图片 14" descr="坚鹏版权课程5：银行数字化营销方法与案例"/>
          <p:cNvPicPr>
            <a:picLocks noChangeAspect="1"/>
          </p:cNvPicPr>
          <p:nvPr/>
        </p:nvPicPr>
        <p:blipFill>
          <a:blip r:embed="rId6"/>
          <a:stretch>
            <a:fillRect/>
          </a:stretch>
        </p:blipFill>
        <p:spPr>
          <a:xfrm>
            <a:off x="4262755" y="3901440"/>
            <a:ext cx="3599815" cy="2677160"/>
          </a:xfrm>
          <a:prstGeom prst="rect">
            <a:avLst/>
          </a:prstGeom>
        </p:spPr>
      </p:pic>
      <p:pic>
        <p:nvPicPr>
          <p:cNvPr id="16" name="图片 15" descr="坚鹏版权课程6：AI在银行业的7类主要应用场景"/>
          <p:cNvPicPr>
            <a:picLocks noChangeAspect="1"/>
          </p:cNvPicPr>
          <p:nvPr/>
        </p:nvPicPr>
        <p:blipFill>
          <a:blip r:embed="rId7"/>
          <a:stretch>
            <a:fillRect/>
          </a:stretch>
        </p:blipFill>
        <p:spPr>
          <a:xfrm>
            <a:off x="8178165" y="3901440"/>
            <a:ext cx="3600450" cy="267779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pitchFamily="34" charset="-122"/>
                <a:ea typeface="微软雅黑" panose="020B0503020204020204" pitchFamily="34" charset="-122"/>
                <a:sym typeface="+mn-ea"/>
              </a:rPr>
              <a:t>坚鹏今日头条课程大纲合集网址</a:t>
            </a:r>
            <a:r>
              <a:rPr sz="2400" smtClean="0">
                <a:latin typeface="微软雅黑" panose="020B0503020204020204" pitchFamily="34" charset="-122"/>
                <a:ea typeface="微软雅黑" panose="020B0503020204020204" pitchFamily="34" charset="-122"/>
                <a:sym typeface="+mn-ea"/>
              </a:rPr>
              <a:t>：合计超过</a:t>
            </a:r>
            <a:r>
              <a:rPr lang="en-US" altLang="zh-CN" sz="2400" smtClean="0">
                <a:latin typeface="微软雅黑" panose="020B0503020204020204" pitchFamily="34" charset="-122"/>
                <a:ea typeface="微软雅黑" panose="020B0503020204020204" pitchFamily="34" charset="-122"/>
                <a:sym typeface="+mn-ea"/>
              </a:rPr>
              <a:t>100</a:t>
            </a:r>
            <a:r>
              <a:rPr sz="2400" smtClean="0">
                <a:latin typeface="微软雅黑" panose="020B0503020204020204" pitchFamily="34" charset="-122"/>
                <a:ea typeface="微软雅黑" panose="020B0503020204020204" pitchFamily="34" charset="-122"/>
                <a:sym typeface="+mn-ea"/>
              </a:rPr>
              <a:t>个课程大纲</a:t>
            </a:r>
            <a:endParaRPr sz="2400" smtClean="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551180" y="1134110"/>
            <a:ext cx="7469505" cy="368300"/>
          </a:xfrm>
          <a:prstGeom prst="rect">
            <a:avLst/>
          </a:prstGeom>
          <a:noFill/>
          <a:ln w="9525">
            <a:noFill/>
          </a:ln>
        </p:spPr>
        <p:txBody>
          <a:bodyPr wrap="square">
            <a:spAutoFit/>
          </a:bodyPr>
          <a:p>
            <a:pPr indent="0"/>
            <a:r>
              <a:rPr lang="zh-CN" b="1">
                <a:solidFill>
                  <a:srgbClr val="FF0000"/>
                </a:solidFill>
                <a:latin typeface="Calibri" panose="020F0502020204030204" charset="0"/>
                <a:ea typeface="宋体" panose="02010600030101010101" pitchFamily="2" charset="-122"/>
              </a:rPr>
              <a:t>课程大纲持续更新，欢迎大家收藏、以备急需！</a:t>
            </a:r>
            <a:endParaRPr lang="zh-CN" b="1">
              <a:solidFill>
                <a:srgbClr val="FF0000"/>
              </a:solidFill>
              <a:latin typeface="Calibri" panose="020F0502020204030204" charset="0"/>
              <a:ea typeface="宋体" panose="02010600030101010101" pitchFamily="2" charset="-122"/>
            </a:endParaRPr>
          </a:p>
        </p:txBody>
      </p:sp>
      <p:sp>
        <p:nvSpPr>
          <p:cNvPr id="3" name="文本框 2"/>
          <p:cNvSpPr txBox="1"/>
          <p:nvPr/>
        </p:nvSpPr>
        <p:spPr>
          <a:xfrm>
            <a:off x="800100" y="1502410"/>
            <a:ext cx="4211320" cy="5077460"/>
          </a:xfrm>
          <a:prstGeom prst="rect">
            <a:avLst/>
          </a:prstGeom>
          <a:noFill/>
          <a:ln w="9525">
            <a:solidFill>
              <a:srgbClr val="0070C0"/>
            </a:solid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a:t>
            </a:r>
            <a:r>
              <a:rPr lang="zh-CN" sz="1200" b="1">
                <a:solidFill>
                  <a:srgbClr val="0C0D0F"/>
                </a:solidFill>
                <a:latin typeface="Segoe UI" panose="020B0502040204020203" charset="0"/>
                <a:ea typeface="宋体" panose="02010600030101010101" pitchFamily="2" charset="-122"/>
              </a:rPr>
              <a:t>——银行数字化转型战略网址：</a:t>
            </a:r>
            <a:r>
              <a:rPr lang="en-US" sz="1200" b="1">
                <a:solidFill>
                  <a:srgbClr val="0C0D0F"/>
                </a:solidFill>
                <a:latin typeface="Segoe UI" panose="020B0502040204020203" charset="0"/>
                <a:ea typeface="宋体" panose="02010600030101010101" pitchFamily="2" charset="-122"/>
                <a:hlinkClick r:id="rId1"/>
              </a:rPr>
              <a:t>https://m.toutiao.com/is/i8ay3YSh/</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2</a:t>
            </a:r>
            <a:r>
              <a:rPr lang="zh-CN" sz="1200" b="1">
                <a:solidFill>
                  <a:srgbClr val="0C0D0F"/>
                </a:solidFill>
                <a:latin typeface="Segoe UI" panose="020B0502040204020203" charset="0"/>
                <a:ea typeface="宋体" panose="02010600030101010101" pitchFamily="2" charset="-122"/>
              </a:rPr>
              <a:t>——银行数字化营销网址：</a:t>
            </a:r>
            <a:r>
              <a:rPr lang="en-US" sz="1200" b="1">
                <a:latin typeface="Calibri" panose="020F0502020204030204" charset="0"/>
                <a:ea typeface="宋体" panose="02010600030101010101" pitchFamily="2" charset="-122"/>
                <a:cs typeface="Times New Roman" panose="02020603050405020304" charset="0"/>
              </a:rPr>
              <a:t>https://m.toutiao.com/is/i8afew7C/</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3.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3</a:t>
            </a:r>
            <a:r>
              <a:rPr lang="zh-CN" sz="1200" b="1">
                <a:solidFill>
                  <a:srgbClr val="0C0D0F"/>
                </a:solidFill>
                <a:latin typeface="Segoe UI" panose="020B0502040204020203" charset="0"/>
                <a:ea typeface="宋体" panose="02010600030101010101" pitchFamily="2" charset="-122"/>
              </a:rPr>
              <a:t>——银行数字化运营网址：</a:t>
            </a:r>
            <a:r>
              <a:rPr lang="en-US" sz="1200" b="1">
                <a:solidFill>
                  <a:srgbClr val="0C0D0F"/>
                </a:solidFill>
                <a:latin typeface="Segoe UI" panose="020B0502040204020203" charset="0"/>
                <a:ea typeface="宋体" panose="02010600030101010101" pitchFamily="2" charset="-122"/>
                <a:hlinkClick r:id="rId2"/>
              </a:rPr>
              <a:t>https://m.toutiao.com/is/i8ayv83Q/</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4.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4</a:t>
            </a:r>
            <a:r>
              <a:rPr lang="zh-CN" sz="1200" b="1">
                <a:solidFill>
                  <a:srgbClr val="0C0D0F"/>
                </a:solidFill>
                <a:latin typeface="Segoe UI" panose="020B0502040204020203" charset="0"/>
                <a:ea typeface="宋体" panose="02010600030101010101" pitchFamily="2" charset="-122"/>
              </a:rPr>
              <a:t>——银行零售业务数字化转型网址：</a:t>
            </a:r>
            <a:r>
              <a:rPr lang="en-US" sz="1200" b="1">
                <a:latin typeface="Calibri" panose="020F0502020204030204" charset="0"/>
                <a:ea typeface="宋体" panose="02010600030101010101" pitchFamily="2" charset="-122"/>
              </a:rPr>
              <a:t>https://m.toutiao.com/is/i8ay4CC6/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4</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5.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5</a:t>
            </a:r>
            <a:r>
              <a:rPr lang="zh-CN" sz="1200" b="1">
                <a:solidFill>
                  <a:srgbClr val="0C0D0F"/>
                </a:solidFill>
                <a:latin typeface="Segoe UI" panose="020B0502040204020203" charset="0"/>
                <a:ea typeface="宋体" panose="02010600030101010101" pitchFamily="2" charset="-122"/>
              </a:rPr>
              <a:t>——银行对公业务数字化转型网址：</a:t>
            </a:r>
            <a:r>
              <a:rPr lang="en-US" sz="1200" b="1">
                <a:latin typeface="Calibri" panose="020F0502020204030204" charset="0"/>
                <a:ea typeface="宋体" panose="02010600030101010101" pitchFamily="2" charset="-122"/>
              </a:rPr>
              <a:t>https://m.toutiao.com/is/i8ay3anX/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6.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6</a:t>
            </a:r>
            <a:r>
              <a:rPr lang="zh-CN" sz="1200" b="1">
                <a:solidFill>
                  <a:srgbClr val="0C0D0F"/>
                </a:solidFill>
                <a:latin typeface="Segoe UI" panose="020B0502040204020203" charset="0"/>
                <a:ea typeface="宋体" panose="02010600030101010101" pitchFamily="2" charset="-122"/>
              </a:rPr>
              <a:t>——银行网点数字化转型网址：</a:t>
            </a:r>
            <a:r>
              <a:rPr lang="en-US" sz="1200" b="1">
                <a:latin typeface="Calibri" panose="020F0502020204030204" charset="0"/>
                <a:ea typeface="宋体" panose="02010600030101010101" pitchFamily="2" charset="-122"/>
              </a:rPr>
              <a:t>https://m.toutiao.com/is/i8ayWdKg/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3</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7.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7</a:t>
            </a:r>
            <a:r>
              <a:rPr lang="zh-CN" sz="1200" b="1">
                <a:solidFill>
                  <a:srgbClr val="0C0D0F"/>
                </a:solidFill>
                <a:latin typeface="Segoe UI" panose="020B0502040204020203" charset="0"/>
                <a:ea typeface="宋体" panose="02010600030101010101" pitchFamily="2" charset="-122"/>
              </a:rPr>
              <a:t>——银行数字化转型培训网址：</a:t>
            </a:r>
            <a:r>
              <a:rPr lang="en-US" sz="1200" b="1">
                <a:latin typeface="Calibri" panose="020F0502020204030204" charset="0"/>
                <a:ea typeface="宋体" panose="02010600030101010101" pitchFamily="2" charset="-122"/>
              </a:rPr>
              <a:t>https://m.toutiao.com/is/i8ayb7Uk/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8.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8</a:t>
            </a:r>
            <a:r>
              <a:rPr lang="zh-CN" sz="1200" b="1">
                <a:solidFill>
                  <a:srgbClr val="0C0D0F"/>
                </a:solidFill>
                <a:latin typeface="Segoe UI" panose="020B0502040204020203" charset="0"/>
                <a:ea typeface="宋体" panose="02010600030101010101" pitchFamily="2" charset="-122"/>
              </a:rPr>
              <a:t>——银行人力资源数字化转型网址：</a:t>
            </a:r>
            <a:r>
              <a:rPr lang="en-US" sz="1200" b="1">
                <a:latin typeface="Calibri" panose="020F0502020204030204" charset="0"/>
                <a:ea typeface="宋体" panose="02010600030101010101" pitchFamily="2" charset="-122"/>
              </a:rPr>
              <a:t>https://m.toutiao.com/is/i8ayVPGs/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9.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9</a:t>
            </a:r>
            <a:r>
              <a:rPr lang="zh-CN" sz="1200" b="1">
                <a:solidFill>
                  <a:srgbClr val="0C0D0F"/>
                </a:solidFill>
                <a:latin typeface="Segoe UI" panose="020B0502040204020203" charset="0"/>
                <a:ea typeface="宋体" panose="02010600030101010101" pitchFamily="2" charset="-122"/>
              </a:rPr>
              <a:t>——金融科技赋能银行数字化转型创新网址：</a:t>
            </a:r>
            <a:r>
              <a:rPr lang="en-US" sz="1200" b="1">
                <a:latin typeface="Calibri" panose="020F0502020204030204" charset="0"/>
                <a:ea typeface="宋体" panose="02010600030101010101" pitchFamily="2" charset="-122"/>
              </a:rPr>
              <a:t>https://m.toutiao.com/is/i8ay3KmN/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个课程大纲</a:t>
            </a:r>
            <a:endParaRPr lang="zh-CN" altLang="en-US" sz="1200" b="1">
              <a:latin typeface="Calibri" panose="020F0502020204030204" charset="0"/>
              <a:ea typeface="宋体" panose="02010600030101010101" pitchFamily="2" charset="-122"/>
            </a:endParaRPr>
          </a:p>
        </p:txBody>
      </p:sp>
      <p:sp>
        <p:nvSpPr>
          <p:cNvPr id="4" name="文本框 3"/>
          <p:cNvSpPr txBox="1"/>
          <p:nvPr/>
        </p:nvSpPr>
        <p:spPr>
          <a:xfrm>
            <a:off x="6844030" y="1502410"/>
            <a:ext cx="4618990" cy="5011420"/>
          </a:xfrm>
          <a:prstGeom prst="rect">
            <a:avLst/>
          </a:prstGeom>
          <a:noFill/>
          <a:ln w="9525">
            <a:solidFill>
              <a:srgbClr val="0070C0"/>
            </a:solidFill>
          </a:ln>
        </p:spPr>
        <p:txBody>
          <a:bodyPr wrap="square">
            <a:noAutofit/>
          </a:bodyPr>
          <a:p>
            <a:pPr marL="269875" indent="-269875"/>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10</a:t>
            </a:r>
            <a:r>
              <a:rPr lang="zh-CN" sz="1200" b="1">
                <a:solidFill>
                  <a:srgbClr val="0C0D0F"/>
                </a:solidFill>
                <a:latin typeface="Segoe UI" panose="020B0502040204020203" charset="0"/>
                <a:ea typeface="宋体" panose="02010600030101010101" pitchFamily="2" charset="-122"/>
              </a:rPr>
              <a:t>——银行数字化转型案例研究网址：</a:t>
            </a:r>
            <a:r>
              <a:rPr lang="en-US" sz="1200" b="1">
                <a:latin typeface="Calibri" panose="020F0502020204030204" charset="0"/>
                <a:ea typeface="宋体" panose="02010600030101010101" pitchFamily="2" charset="-122"/>
              </a:rPr>
              <a:t>https://m.toutiao.com/is/i8ayhc37/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11</a:t>
            </a:r>
            <a:r>
              <a:rPr lang="zh-CN" sz="1200" b="1">
                <a:solidFill>
                  <a:srgbClr val="0C0D0F"/>
                </a:solidFill>
                <a:latin typeface="Segoe UI" panose="020B0502040204020203" charset="0"/>
                <a:ea typeface="宋体" panose="02010600030101010101" pitchFamily="2" charset="-122"/>
              </a:rPr>
              <a:t>——银行数字化转型政策解读及数据治理之道网址：</a:t>
            </a:r>
            <a:r>
              <a:rPr lang="en-US" sz="1200" b="1">
                <a:latin typeface="Calibri" panose="020F0502020204030204" charset="0"/>
                <a:ea typeface="宋体" panose="02010600030101010101" pitchFamily="2" charset="-122"/>
              </a:rPr>
              <a:t>https://m.toutiao.com/is/i8ayMR6x/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3.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12</a:t>
            </a:r>
            <a:r>
              <a:rPr lang="zh-CN" sz="1200" b="1">
                <a:solidFill>
                  <a:srgbClr val="0C0D0F"/>
                </a:solidFill>
                <a:latin typeface="Segoe UI" panose="020B0502040204020203" charset="0"/>
                <a:ea typeface="宋体" panose="02010600030101010101" pitchFamily="2" charset="-122"/>
              </a:rPr>
              <a:t>——银行数字化转型痛点与对策网址：</a:t>
            </a:r>
            <a:r>
              <a:rPr lang="en-US" sz="1200" b="1">
                <a:latin typeface="Calibri" panose="020F0502020204030204" charset="0"/>
                <a:ea typeface="宋体" panose="02010600030101010101" pitchFamily="2" charset="-122"/>
              </a:rPr>
              <a:t>https://m.toutiao.com/is/i8ayjxLo/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4</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4.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13</a:t>
            </a:r>
            <a:r>
              <a:rPr lang="zh-CN" sz="1200" b="1">
                <a:solidFill>
                  <a:srgbClr val="0C0D0F"/>
                </a:solidFill>
                <a:latin typeface="Segoe UI" panose="020B0502040204020203" charset="0"/>
                <a:ea typeface="宋体" panose="02010600030101010101" pitchFamily="2" charset="-122"/>
              </a:rPr>
              <a:t>——银行数字化风控网址：</a:t>
            </a:r>
            <a:r>
              <a:rPr lang="en-US" sz="1200" b="1">
                <a:latin typeface="Calibri" panose="020F0502020204030204" charset="0"/>
                <a:ea typeface="宋体" panose="02010600030101010101" pitchFamily="2" charset="-122"/>
              </a:rPr>
              <a:t>https://m.toutiao.com/is/i8aya9RK/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5.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14</a:t>
            </a:r>
            <a:r>
              <a:rPr lang="zh-CN" sz="1200" b="1">
                <a:solidFill>
                  <a:srgbClr val="0C0D0F"/>
                </a:solidFill>
                <a:latin typeface="Segoe UI" panose="020B0502040204020203" charset="0"/>
                <a:ea typeface="宋体" panose="02010600030101010101" pitchFamily="2" charset="-122"/>
              </a:rPr>
              <a:t>——银行数字化创新网址：</a:t>
            </a:r>
            <a:r>
              <a:rPr lang="en-US" sz="1200" b="1">
                <a:latin typeface="Calibri" panose="020F0502020204030204" charset="0"/>
                <a:ea typeface="宋体" panose="02010600030101010101" pitchFamily="2" charset="-122"/>
              </a:rPr>
              <a:t>https://m.toutiao.com/is/i8ayB6N6/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6.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15</a:t>
            </a:r>
            <a:r>
              <a:rPr lang="zh-CN" sz="1200" b="1">
                <a:solidFill>
                  <a:srgbClr val="0C0D0F"/>
                </a:solidFill>
                <a:latin typeface="Segoe UI" panose="020B0502040204020203" charset="0"/>
                <a:ea typeface="宋体" panose="02010600030101010101" pitchFamily="2" charset="-122"/>
              </a:rPr>
              <a:t>——保险公司数字化转型网址：</a:t>
            </a:r>
            <a:r>
              <a:rPr lang="en-US" sz="1200" b="1">
                <a:solidFill>
                  <a:srgbClr val="0C0D0F"/>
                </a:solidFill>
                <a:latin typeface="Segoe UI" panose="020B0502040204020203" charset="0"/>
                <a:ea typeface="宋体" panose="02010600030101010101" pitchFamily="2" charset="-122"/>
                <a:hlinkClick r:id="rId3"/>
              </a:rPr>
              <a:t>https://m.toutiao.com/is/i8ay6GoC/</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7.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16</a:t>
            </a:r>
            <a:r>
              <a:rPr lang="zh-CN" sz="1200" b="1">
                <a:solidFill>
                  <a:srgbClr val="0C0D0F"/>
                </a:solidFill>
                <a:latin typeface="Segoe UI" panose="020B0502040204020203" charset="0"/>
                <a:ea typeface="宋体" panose="02010600030101010101" pitchFamily="2" charset="-122"/>
              </a:rPr>
              <a:t>——企业数字化转型网址：</a:t>
            </a:r>
            <a:r>
              <a:rPr lang="en-US" sz="1200" b="1">
                <a:latin typeface="Calibri" panose="020F0502020204030204" charset="0"/>
                <a:ea typeface="宋体" panose="02010600030101010101" pitchFamily="2" charset="-122"/>
              </a:rPr>
              <a:t>https://m.toutiao.com/is/i8aUXdbA/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33</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8.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17</a:t>
            </a:r>
            <a:r>
              <a:rPr lang="zh-CN" sz="1200" b="1">
                <a:solidFill>
                  <a:srgbClr val="0C0D0F"/>
                </a:solidFill>
                <a:latin typeface="Segoe UI" panose="020B0502040204020203" charset="0"/>
                <a:ea typeface="宋体" panose="02010600030101010101" pitchFamily="2" charset="-122"/>
              </a:rPr>
              <a:t>——宏观经济网址：</a:t>
            </a:r>
            <a:r>
              <a:rPr lang="en-US" sz="1200" b="1">
                <a:latin typeface="Calibri" panose="020F0502020204030204" charset="0"/>
                <a:ea typeface="宋体" panose="02010600030101010101" pitchFamily="2" charset="-122"/>
              </a:rPr>
              <a:t>https://m.toutiao.com/is/i8ayM5Sj/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a:t>
            </a:r>
            <a:r>
              <a:rPr lang="zh-CN" sz="1200" b="1">
                <a:latin typeface="Calibri" panose="020F0502020204030204" charset="0"/>
                <a:ea typeface="宋体" panose="02010600030101010101" pitchFamily="2" charset="-122"/>
              </a:rPr>
              <a:t>个课程大纲</a:t>
            </a:r>
            <a:endParaRPr lang="zh-CN" altLang="en-US" sz="1200" b="1">
              <a:latin typeface="Calibri" panose="020F0502020204030204" charset="0"/>
              <a:ea typeface="宋体" panose="02010600030101010101" pitchFamily="2"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a:xfrm>
            <a:off x="551180" y="317500"/>
            <a:ext cx="11115675" cy="668655"/>
          </a:xfr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pitchFamily="34" charset="-122"/>
                <a:ea typeface="微软雅黑" panose="020B0503020204020204" pitchFamily="34" charset="-122"/>
                <a:sym typeface="+mn-ea"/>
              </a:rPr>
              <a:t>坚鹏培训视频今日头条/西瓜视频观看网址：合计超过</a:t>
            </a:r>
            <a:r>
              <a:rPr lang="en-US" altLang="zh-CN" sz="2400" smtClean="0">
                <a:latin typeface="微软雅黑" panose="020B0503020204020204" pitchFamily="34" charset="-122"/>
                <a:ea typeface="微软雅黑" panose="020B0503020204020204" pitchFamily="34" charset="-122"/>
                <a:sym typeface="+mn-ea"/>
              </a:rPr>
              <a:t>626</a:t>
            </a:r>
            <a:r>
              <a:rPr sz="2400" smtClean="0">
                <a:latin typeface="微软雅黑" panose="020B0503020204020204" pitchFamily="34" charset="-122"/>
                <a:ea typeface="微软雅黑" panose="020B0503020204020204" pitchFamily="34" charset="-122"/>
                <a:sym typeface="+mn-ea"/>
              </a:rPr>
              <a:t>集，</a:t>
            </a:r>
            <a:r>
              <a:rPr sz="2400">
                <a:solidFill>
                  <a:srgbClr val="FF0000"/>
                </a:solidFill>
                <a:latin typeface="Calibri" panose="020F0502020204030204" charset="0"/>
                <a:ea typeface="宋体" panose="02010600030101010101" pitchFamily="2" charset="-122"/>
                <a:sym typeface="+mn-ea"/>
              </a:rPr>
              <a:t>精彩原创视频持续更新，欢迎大家收藏，以便学习、利用！</a:t>
            </a:r>
            <a:endParaRPr sz="2400" smtClean="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54305" y="1318895"/>
            <a:ext cx="3934460" cy="5446395"/>
          </a:xfrm>
          <a:prstGeom prst="rect">
            <a:avLst/>
          </a:prstGeom>
          <a:noFill/>
          <a:ln w="9525">
            <a:noFill/>
          </a:ln>
        </p:spPr>
        <p:txBody>
          <a:bodyPr wrap="square">
            <a:spAutoFit/>
          </a:bodyPr>
          <a:p>
            <a:pPr indent="0"/>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a:t>
            </a:r>
            <a:r>
              <a:rPr lang="zh-CN" sz="1200" b="1">
                <a:solidFill>
                  <a:srgbClr val="0C0D0F"/>
                </a:solidFill>
                <a:ea typeface="宋体" panose="02010600030101010101" pitchFamily="2" charset="-122"/>
              </a:rPr>
              <a:t>银行数字化转型深度观察</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1"/>
              </a:rPr>
              <a:t>https://www.ixigua.com/7048478515670286855</a:t>
            </a:r>
            <a:r>
              <a:rPr lang="zh-CN" sz="1200" b="1">
                <a:latin typeface="Calibri" panose="020F0502020204030204" charset="0"/>
                <a:ea typeface="宋体" panose="02010600030101010101" pitchFamily="2" charset="-122"/>
              </a:rPr>
              <a:t>已经录制</a:t>
            </a:r>
            <a:r>
              <a:rPr lang="en-US" altLang="zh-CN" sz="1200" b="1">
                <a:latin typeface="Calibri" panose="020F0502020204030204" charset="0"/>
                <a:ea typeface="宋体" panose="02010600030101010101" pitchFamily="2" charset="-122"/>
              </a:rPr>
              <a:t>40</a:t>
            </a:r>
            <a:r>
              <a:rPr lang="zh-CN" sz="1200" b="1">
                <a:latin typeface="Calibri" panose="020F0502020204030204" charset="0"/>
                <a:ea typeface="宋体" panose="02010600030101010101" pitchFamily="2" charset="-122"/>
              </a:rPr>
              <a:t>集</a:t>
            </a:r>
            <a:r>
              <a:rPr lang="en-US" sz="1200" b="1">
                <a:solidFill>
                  <a:srgbClr val="0C0D0F"/>
                </a:solidFill>
                <a:latin typeface="Segoe UI" panose="020B0502040204020203" charset="0"/>
                <a:ea typeface="宋体" panose="02010600030101010101" pitchFamily="2" charset="-122"/>
              </a:rPr>
              <a:t>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a:t>
            </a:r>
            <a:r>
              <a:rPr lang="zh-CN" sz="1200" b="1">
                <a:solidFill>
                  <a:srgbClr val="0C0D0F"/>
                </a:solidFill>
                <a:latin typeface="Segoe UI" panose="020B0502040204020203" charset="0"/>
                <a:ea typeface="宋体" panose="02010600030101010101" pitchFamily="2" charset="-122"/>
              </a:rPr>
              <a:t>——银行数字化营销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2"/>
              </a:rPr>
              <a:t>https://www.ixigua.com/7048481768545976862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集</a:t>
            </a:r>
            <a:r>
              <a:rPr lang="en-US" sz="1200" b="1">
                <a:solidFill>
                  <a:srgbClr val="0C0D0F"/>
                </a:solidFill>
                <a:latin typeface="Segoe UI" panose="020B0502040204020203" charset="0"/>
                <a:ea typeface="宋体" panose="02010600030101010101" pitchFamily="2" charset="-122"/>
              </a:rPr>
              <a:t>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3——</a:t>
            </a:r>
            <a:r>
              <a:rPr lang="zh-CN" sz="1200" b="1">
                <a:solidFill>
                  <a:srgbClr val="0C0D0F"/>
                </a:solidFill>
                <a:ea typeface="宋体" panose="02010600030101010101" pitchFamily="2" charset="-122"/>
                <a:hlinkClick r:id="rId3"/>
              </a:rPr>
              <a:t>银行数字化转型导师坚鹏培训精彩视频片段</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4"/>
              </a:rPr>
              <a:t>https://www.ixigua.com/7201343805675700792</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80</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4——</a:t>
            </a:r>
            <a:r>
              <a:rPr lang="en-US" sz="1200" b="1">
                <a:solidFill>
                  <a:srgbClr val="0C0D0F"/>
                </a:solidFill>
                <a:latin typeface="Segoe UI" panose="020B0502040204020203" charset="0"/>
                <a:ea typeface="宋体" panose="02010600030101010101" pitchFamily="2" charset="-122"/>
                <a:hlinkClick r:id="rId5"/>
              </a:rPr>
              <a:t>ChatGPT</a:t>
            </a:r>
            <a:r>
              <a:rPr lang="zh-CN" sz="1200" b="1">
                <a:solidFill>
                  <a:srgbClr val="0C0D0F"/>
                </a:solidFill>
                <a:ea typeface="宋体" panose="02010600030101010101" pitchFamily="2" charset="-122"/>
                <a:hlinkClick r:id="rId5"/>
              </a:rPr>
              <a:t>解密与应用案例</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https://www.ixigua.com/7201336827033158184</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5——</a:t>
            </a:r>
            <a:r>
              <a:rPr lang="zh-CN" sz="1200" b="1">
                <a:solidFill>
                  <a:srgbClr val="0C0D0F"/>
                </a:solidFill>
                <a:ea typeface="宋体" panose="02010600030101010101" pitchFamily="2" charset="-122"/>
                <a:hlinkClick r:id="rId6"/>
              </a:rPr>
              <a:t>银行数字化转型百问百答</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7"/>
              </a:rPr>
              <a:t>https://www.ixigua.com/7031935845967856142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25</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6——</a:t>
            </a:r>
            <a:r>
              <a:rPr lang="zh-CN" sz="1200" b="1">
                <a:solidFill>
                  <a:srgbClr val="0C0D0F"/>
                </a:solidFill>
                <a:ea typeface="宋体" panose="02010600030101010101" pitchFamily="2" charset="-122"/>
                <a:hlinkClick r:id="rId8"/>
              </a:rPr>
              <a:t>全国性银行数字化转型战略研究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https://www.ixigua.com/7015197208328962574</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7——</a:t>
            </a:r>
            <a:r>
              <a:rPr lang="zh-CN" sz="1200" b="1">
                <a:solidFill>
                  <a:srgbClr val="0C0D0F"/>
                </a:solidFill>
                <a:ea typeface="宋体" panose="02010600030101010101" pitchFamily="2" charset="-122"/>
                <a:hlinkClick r:id="rId9"/>
              </a:rPr>
              <a:t>数字货币、数字人民币与银行数字化转型</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0"/>
              </a:rPr>
              <a:t>https://www.ixigua.com/7031936967877231143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8.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8</a:t>
            </a:r>
            <a:r>
              <a:rPr lang="zh-CN" sz="1200" b="1">
                <a:solidFill>
                  <a:srgbClr val="0C0D0F"/>
                </a:solidFill>
                <a:latin typeface="Segoe UI" panose="020B0502040204020203" charset="0"/>
                <a:ea typeface="宋体" panose="02010600030101010101" pitchFamily="2" charset="-122"/>
              </a:rPr>
              <a:t>——金融机构数字化转型网址：</a:t>
            </a:r>
            <a:r>
              <a:rPr lang="en-US" sz="1200" b="1">
                <a:latin typeface="Calibri" panose="020F0502020204030204" charset="0"/>
                <a:ea typeface="宋体" panose="02010600030101010101" pitchFamily="2" charset="-122"/>
              </a:rPr>
              <a:t>https://www.ixigua.com/7076245788090696205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19</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9.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9——</a:t>
            </a:r>
            <a:r>
              <a:rPr lang="en-US" sz="1200" b="1">
                <a:solidFill>
                  <a:srgbClr val="0C0D0F"/>
                </a:solidFill>
                <a:latin typeface="Segoe UI" panose="020B0502040204020203" charset="0"/>
                <a:ea typeface="宋体" panose="02010600030101010101" pitchFamily="2" charset="-122"/>
                <a:hlinkClick r:id="rId11"/>
              </a:rPr>
              <a:t>BLM</a:t>
            </a:r>
            <a:r>
              <a:rPr lang="zh-CN" sz="1200" b="1">
                <a:solidFill>
                  <a:srgbClr val="0C0D0F"/>
                </a:solidFill>
                <a:ea typeface="宋体" panose="02010600030101010101" pitchFamily="2" charset="-122"/>
                <a:hlinkClick r:id="rId11"/>
              </a:rPr>
              <a:t>银行数字化转型战略</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2"/>
              </a:rPr>
              <a:t>https://www.ixigua.com/7150124612427186723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41</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
        <p:nvSpPr>
          <p:cNvPr id="4" name="文本框 3"/>
          <p:cNvSpPr txBox="1"/>
          <p:nvPr/>
        </p:nvSpPr>
        <p:spPr>
          <a:xfrm>
            <a:off x="3937635" y="1042035"/>
            <a:ext cx="4342765" cy="5815965"/>
          </a:xfrm>
          <a:prstGeom prst="rect">
            <a:avLst/>
          </a:prstGeom>
          <a:noFill/>
          <a:ln w="9525">
            <a:no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10.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10</a:t>
            </a:r>
            <a:r>
              <a:rPr lang="zh-CN" sz="1200" b="1">
                <a:solidFill>
                  <a:srgbClr val="0C0D0F"/>
                </a:solidFill>
                <a:latin typeface="Segoe UI" panose="020B0502040204020203" charset="0"/>
                <a:ea typeface="宋体" panose="02010600030101010101" pitchFamily="2" charset="-122"/>
              </a:rPr>
              <a:t>——银行业数字化转型道法术器（公开课）网址：</a:t>
            </a:r>
            <a:r>
              <a:rPr lang="en-US" sz="1200" b="1" u="sng">
                <a:solidFill>
                  <a:srgbClr val="0000FF"/>
                </a:solidFill>
                <a:latin typeface="Calibri" panose="020F0502020204030204" charset="0"/>
                <a:ea typeface="宋体" panose="02010600030101010101" pitchFamily="2" charset="-122"/>
                <a:hlinkClick r:id="rId13"/>
              </a:rPr>
              <a:t>https://www.ixigua.com/7127931344989979172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21</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11——</a:t>
            </a:r>
            <a:r>
              <a:rPr lang="zh-CN" sz="1200" b="1">
                <a:solidFill>
                  <a:srgbClr val="0C0D0F"/>
                </a:solidFill>
                <a:ea typeface="宋体" panose="02010600030101010101" pitchFamily="2" charset="-122"/>
                <a:hlinkClick r:id="rId14"/>
              </a:rPr>
              <a:t>金融机构数字化转型与招商银行案例分享</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5"/>
              </a:rPr>
              <a:t>https://www.ixigua.com/7116514875782005263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12——</a:t>
            </a:r>
            <a:r>
              <a:rPr lang="zh-CN" sz="1200" b="1">
                <a:solidFill>
                  <a:srgbClr val="0C0D0F"/>
                </a:solidFill>
                <a:ea typeface="宋体" panose="02010600030101010101" pitchFamily="2" charset="-122"/>
                <a:hlinkClick r:id="rId16"/>
              </a:rPr>
              <a:t>银行数字化转型标杆案例之一深圳前海微众银行战略研究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7"/>
              </a:rPr>
              <a:t>https://www.ixigua.com/6978657027610542595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13——</a:t>
            </a:r>
            <a:r>
              <a:rPr lang="zh-CN" sz="1200" b="1">
                <a:solidFill>
                  <a:srgbClr val="0C0D0F"/>
                </a:solidFill>
                <a:ea typeface="宋体" panose="02010600030101010101" pitchFamily="2" charset="-122"/>
                <a:hlinkClick r:id="rId18"/>
              </a:rPr>
              <a:t>平安银行对公业务数字化转型</a:t>
            </a:r>
            <a:r>
              <a:rPr lang="en-US" sz="1200" b="1">
                <a:solidFill>
                  <a:srgbClr val="0C0D0F"/>
                </a:solidFill>
                <a:latin typeface="Segoe UI" panose="020B0502040204020203" charset="0"/>
                <a:ea typeface="宋体" panose="02010600030101010101" pitchFamily="2" charset="-122"/>
                <a:hlinkClick r:id="rId18"/>
              </a:rPr>
              <a:t>—</a:t>
            </a:r>
            <a:r>
              <a:rPr lang="zh-CN" sz="1200" b="1">
                <a:solidFill>
                  <a:srgbClr val="0C0D0F"/>
                </a:solidFill>
                <a:ea typeface="宋体" panose="02010600030101010101" pitchFamily="2" charset="-122"/>
                <a:hlinkClick r:id="rId18"/>
              </a:rPr>
              <a:t>橙</a:t>
            </a:r>
            <a:r>
              <a:rPr lang="en-US" sz="1200" b="1">
                <a:solidFill>
                  <a:srgbClr val="0C0D0F"/>
                </a:solidFill>
                <a:latin typeface="Segoe UI" panose="020B0502040204020203" charset="0"/>
                <a:ea typeface="宋体" panose="02010600030101010101" pitchFamily="2" charset="-122"/>
                <a:hlinkClick r:id="rId18"/>
              </a:rPr>
              <a:t>E</a:t>
            </a:r>
            <a:r>
              <a:rPr lang="zh-CN" sz="1200" b="1">
                <a:solidFill>
                  <a:srgbClr val="0C0D0F"/>
                </a:solidFill>
                <a:ea typeface="宋体" panose="02010600030101010101" pitchFamily="2" charset="-122"/>
                <a:hlinkClick r:id="rId18"/>
              </a:rPr>
              <a:t>网战略研究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9"/>
              </a:rPr>
              <a:t>https://www.ixigua.com/6985037985313980932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21</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14——</a:t>
            </a:r>
            <a:r>
              <a:rPr lang="en-US" sz="1200" b="1">
                <a:solidFill>
                  <a:srgbClr val="0C0D0F"/>
                </a:solidFill>
                <a:latin typeface="Segoe UI" panose="020B0502040204020203" charset="0"/>
                <a:ea typeface="宋体" panose="02010600030101010101" pitchFamily="2" charset="-122"/>
                <a:hlinkClick r:id="rId20"/>
              </a:rPr>
              <a:t>BLM</a:t>
            </a:r>
            <a:r>
              <a:rPr lang="zh-CN" sz="1200" b="1">
                <a:solidFill>
                  <a:srgbClr val="0C0D0F"/>
                </a:solidFill>
                <a:ea typeface="宋体" panose="02010600030101010101" pitchFamily="2" charset="-122"/>
                <a:hlinkClick r:id="rId20"/>
              </a:rPr>
              <a:t>数字化转型系统解决方案</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1"/>
              </a:rPr>
              <a:t>https://www.ixigua.com/6981257223741637157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64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15——</a:t>
            </a:r>
            <a:r>
              <a:rPr lang="zh-CN" sz="1200" b="1">
                <a:solidFill>
                  <a:srgbClr val="0C0D0F"/>
                </a:solidFill>
                <a:ea typeface="宋体" panose="02010600030101010101" pitchFamily="2" charset="-122"/>
                <a:hlinkClick r:id="rId22"/>
              </a:rPr>
              <a:t>银行数字化转型专题研究</a:t>
            </a:r>
            <a:r>
              <a:rPr lang="en-US" sz="1200" b="1">
                <a:solidFill>
                  <a:srgbClr val="0C0D0F"/>
                </a:solidFill>
                <a:latin typeface="Segoe UI" panose="020B0502040204020203" charset="0"/>
                <a:ea typeface="宋体" panose="02010600030101010101" pitchFamily="2" charset="-122"/>
                <a:hlinkClick r:id="rId22"/>
              </a:rPr>
              <a:t>——</a:t>
            </a:r>
            <a:r>
              <a:rPr lang="zh-CN" sz="1200" b="1">
                <a:solidFill>
                  <a:srgbClr val="0C0D0F"/>
                </a:solidFill>
                <a:ea typeface="宋体" panose="02010600030101010101" pitchFamily="2" charset="-122"/>
                <a:hlinkClick r:id="rId22"/>
              </a:rPr>
              <a:t>互联网金融</a:t>
            </a:r>
            <a:r>
              <a:rPr lang="en-US" sz="1200" b="1">
                <a:solidFill>
                  <a:srgbClr val="0C0D0F"/>
                </a:solidFill>
                <a:latin typeface="Segoe UI" panose="020B0502040204020203" charset="0"/>
                <a:ea typeface="宋体" panose="02010600030101010101" pitchFamily="2" charset="-122"/>
                <a:hlinkClick r:id="rId22"/>
              </a:rPr>
              <a:t>——</a:t>
            </a:r>
            <a:r>
              <a:rPr lang="zh-CN" sz="1200" b="1">
                <a:solidFill>
                  <a:srgbClr val="0C0D0F"/>
                </a:solidFill>
                <a:ea typeface="宋体" panose="02010600030101010101" pitchFamily="2" charset="-122"/>
                <a:hlinkClick r:id="rId22"/>
              </a:rPr>
              <a:t>从</a:t>
            </a:r>
            <a:r>
              <a:rPr lang="en-US" sz="1200" b="1">
                <a:solidFill>
                  <a:srgbClr val="0C0D0F"/>
                </a:solidFill>
                <a:latin typeface="Segoe UI" panose="020B0502040204020203" charset="0"/>
                <a:ea typeface="宋体" panose="02010600030101010101" pitchFamily="2" charset="-122"/>
                <a:hlinkClick r:id="rId22"/>
              </a:rPr>
              <a:t>1.0</a:t>
            </a:r>
            <a:r>
              <a:rPr lang="zh-CN" sz="1200" b="1">
                <a:solidFill>
                  <a:srgbClr val="0C0D0F"/>
                </a:solidFill>
                <a:ea typeface="宋体" panose="02010600030101010101" pitchFamily="2" charset="-122"/>
                <a:hlinkClick r:id="rId22"/>
              </a:rPr>
              <a:t>到</a:t>
            </a:r>
            <a:r>
              <a:rPr lang="en-US" sz="1200" b="1">
                <a:solidFill>
                  <a:srgbClr val="0C0D0F"/>
                </a:solidFill>
                <a:latin typeface="Segoe UI" panose="020B0502040204020203" charset="0"/>
                <a:ea typeface="宋体" panose="02010600030101010101" pitchFamily="2" charset="-122"/>
                <a:hlinkClick r:id="rId22"/>
              </a:rPr>
              <a:t>3.0</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https://www.ixigua.com/7048482870133785126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16——</a:t>
            </a:r>
            <a:r>
              <a:rPr lang="zh-CN" sz="1200" b="1">
                <a:solidFill>
                  <a:srgbClr val="0C0D0F"/>
                </a:solidFill>
                <a:ea typeface="宋体" panose="02010600030101010101" pitchFamily="2" charset="-122"/>
                <a:hlinkClick r:id="rId23"/>
              </a:rPr>
              <a:t>招商银行数字化转型战略案例研究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4"/>
              </a:rPr>
              <a:t>https://www.ixigua.com/7019979805621912077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23</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17——</a:t>
            </a:r>
            <a:r>
              <a:rPr lang="en-US" sz="1200" b="1">
                <a:solidFill>
                  <a:srgbClr val="0C0D0F"/>
                </a:solidFill>
                <a:latin typeface="Segoe UI" panose="020B0502040204020203" charset="0"/>
                <a:ea typeface="宋体" panose="02010600030101010101" pitchFamily="2" charset="-122"/>
                <a:hlinkClick r:id="rId25"/>
              </a:rPr>
              <a:t>APP</a:t>
            </a:r>
            <a:r>
              <a:rPr lang="zh-CN" sz="1200" b="1">
                <a:solidFill>
                  <a:srgbClr val="0C0D0F"/>
                </a:solidFill>
                <a:ea typeface="宋体" panose="02010600030101010101" pitchFamily="2" charset="-122"/>
                <a:hlinkClick r:id="rId25"/>
              </a:rPr>
              <a:t>月活</a:t>
            </a:r>
            <a:r>
              <a:rPr lang="en-US" sz="1200" b="1">
                <a:solidFill>
                  <a:srgbClr val="0C0D0F"/>
                </a:solidFill>
                <a:latin typeface="Segoe UI" panose="020B0502040204020203" charset="0"/>
                <a:ea typeface="宋体" panose="02010600030101010101" pitchFamily="2" charset="-122"/>
                <a:hlinkClick r:id="rId25"/>
              </a:rPr>
              <a:t>1</a:t>
            </a:r>
            <a:r>
              <a:rPr lang="zh-CN" sz="1200" b="1">
                <a:solidFill>
                  <a:srgbClr val="0C0D0F"/>
                </a:solidFill>
                <a:ea typeface="宋体" panose="02010600030101010101" pitchFamily="2" charset="-122"/>
                <a:hlinkClick r:id="rId25"/>
              </a:rPr>
              <a:t>亿！怎么做到？</a:t>
            </a:r>
            <a:r>
              <a:rPr lang="en-US" sz="1200" b="1">
                <a:solidFill>
                  <a:srgbClr val="0C0D0F"/>
                </a:solidFill>
                <a:latin typeface="Segoe UI" panose="020B0502040204020203" charset="0"/>
                <a:ea typeface="宋体" panose="02010600030101010101" pitchFamily="2" charset="-122"/>
                <a:hlinkClick r:id="rId25"/>
              </a:rPr>
              <a:t>——</a:t>
            </a:r>
            <a:r>
              <a:rPr lang="zh-CN" sz="1200" b="1">
                <a:solidFill>
                  <a:srgbClr val="0C0D0F"/>
                </a:solidFill>
                <a:ea typeface="宋体" panose="02010600030101010101" pitchFamily="2" charset="-122"/>
                <a:hlinkClick r:id="rId25"/>
              </a:rPr>
              <a:t>招商银行数字化转型案例研究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6"/>
              </a:rPr>
              <a:t>https://www.ixigua.com/7099638706193203726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18.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18——</a:t>
            </a:r>
            <a:r>
              <a:rPr lang="zh-CN" sz="1200" b="1">
                <a:solidFill>
                  <a:srgbClr val="0C0D0F"/>
                </a:solidFill>
                <a:ea typeface="宋体" panose="02010600030101010101" pitchFamily="2" charset="-122"/>
                <a:hlinkClick r:id="rId27"/>
              </a:rPr>
              <a:t>招商银行数字化转型战略研究线上直播</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8"/>
              </a:rPr>
              <a:t>https://www.ixigua.com/7099639179096621579</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10</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
        <p:nvSpPr>
          <p:cNvPr id="5" name="文本框 4"/>
          <p:cNvSpPr txBox="1"/>
          <p:nvPr/>
        </p:nvSpPr>
        <p:spPr>
          <a:xfrm>
            <a:off x="8082915" y="1042035"/>
            <a:ext cx="4025265" cy="5815965"/>
          </a:xfrm>
          <a:prstGeom prst="rect">
            <a:avLst/>
          </a:prstGeom>
          <a:noFill/>
          <a:ln w="9525">
            <a:no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19.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19——</a:t>
            </a:r>
            <a:r>
              <a:rPr lang="zh-CN" sz="1200" b="1">
                <a:solidFill>
                  <a:srgbClr val="0C0D0F"/>
                </a:solidFill>
                <a:ea typeface="宋体" panose="02010600030101010101" pitchFamily="2" charset="-122"/>
                <a:hlinkClick r:id="rId29"/>
              </a:rPr>
              <a:t>如何高效推进银行数字化转型培训</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0"/>
              </a:rPr>
              <a:t>ttps://www.ixigua.com/7110855072954712608</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20.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20——</a:t>
            </a:r>
            <a:r>
              <a:rPr lang="en-US" sz="1200" b="1">
                <a:solidFill>
                  <a:srgbClr val="0C0D0F"/>
                </a:solidFill>
                <a:latin typeface="Segoe UI" panose="020B0502040204020203" charset="0"/>
                <a:ea typeface="宋体" panose="02010600030101010101" pitchFamily="2" charset="-122"/>
                <a:hlinkClick r:id="rId31"/>
              </a:rPr>
              <a:t>5G+</a:t>
            </a:r>
            <a:r>
              <a:rPr lang="zh-CN" sz="1200" b="1">
                <a:solidFill>
                  <a:srgbClr val="0C0D0F"/>
                </a:solidFill>
                <a:ea typeface="宋体" panose="02010600030101010101" pitchFamily="2" charset="-122"/>
                <a:hlinkClick r:id="rId31"/>
              </a:rPr>
              <a:t>人工智能驱动银行零售业务创新</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ttps://www.ixigua.com/7048476341808660999</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38</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21——</a:t>
            </a:r>
            <a:r>
              <a:rPr lang="en-US" sz="1200" b="1">
                <a:solidFill>
                  <a:srgbClr val="0C0D0F"/>
                </a:solidFill>
                <a:latin typeface="Segoe UI" panose="020B0502040204020203" charset="0"/>
                <a:ea typeface="宋体" panose="02010600030101010101" pitchFamily="2" charset="-122"/>
                <a:hlinkClick r:id="rId31"/>
              </a:rPr>
              <a:t>5G+</a:t>
            </a:r>
            <a:r>
              <a:rPr lang="zh-CN" sz="1200" b="1">
                <a:solidFill>
                  <a:srgbClr val="0C0D0F"/>
                </a:solidFill>
                <a:ea typeface="宋体" panose="02010600030101010101" pitchFamily="2" charset="-122"/>
                <a:hlinkClick r:id="rId31"/>
              </a:rPr>
              <a:t>人工智能驱动银行零售业务创新</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ttps://www.ixigua.com/7048476341808660999</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38</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22</a:t>
            </a:r>
            <a:r>
              <a:rPr lang="zh-CN" sz="1200" b="1">
                <a:solidFill>
                  <a:srgbClr val="0C0D0F"/>
                </a:solidFill>
                <a:latin typeface="Segoe UI" panose="020B0502040204020203" charset="0"/>
                <a:ea typeface="宋体" panose="02010600030101010101" pitchFamily="2" charset="-122"/>
              </a:rPr>
              <a:t>——股权激励兵法网址：</a:t>
            </a:r>
            <a:r>
              <a:rPr lang="en-US" sz="1200" b="1" u="sng">
                <a:solidFill>
                  <a:srgbClr val="0000FF"/>
                </a:solidFill>
                <a:latin typeface="Calibri" panose="020F0502020204030204" charset="0"/>
                <a:ea typeface="宋体" panose="02010600030101010101" pitchFamily="2" charset="-122"/>
                <a:hlinkClick r:id="rId32"/>
              </a:rPr>
              <a:t>ttps://www.ixigua.com/6959002015506792996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15</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23——</a:t>
            </a:r>
            <a:r>
              <a:rPr lang="zh-CN" sz="1200" b="1">
                <a:solidFill>
                  <a:srgbClr val="0C0D0F"/>
                </a:solidFill>
                <a:ea typeface="宋体" panose="02010600030101010101" pitchFamily="2" charset="-122"/>
                <a:hlinkClick r:id="rId33"/>
              </a:rPr>
              <a:t>国企改革标杆案例研究合集之一</a:t>
            </a:r>
            <a:r>
              <a:rPr lang="en-US" sz="1200" b="1">
                <a:solidFill>
                  <a:srgbClr val="0C0D0F"/>
                </a:solidFill>
                <a:latin typeface="Segoe UI" panose="020B0502040204020203" charset="0"/>
                <a:ea typeface="宋体" panose="02010600030101010101" pitchFamily="2" charset="-122"/>
                <a:hlinkClick r:id="rId33"/>
              </a:rPr>
              <a:t>—</a:t>
            </a:r>
            <a:r>
              <a:rPr lang="zh-CN" sz="1200" b="1">
                <a:solidFill>
                  <a:srgbClr val="0C0D0F"/>
                </a:solidFill>
                <a:ea typeface="宋体" panose="02010600030101010101" pitchFamily="2" charset="-122"/>
                <a:hlinkClick r:id="rId33"/>
              </a:rPr>
              <a:t>投融资平台战略研究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4"/>
              </a:rPr>
              <a:t>ttps://www.ixigua.com/6945628497389978151</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10</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24——</a:t>
            </a:r>
            <a:r>
              <a:rPr lang="zh-CN" sz="1200" b="1">
                <a:solidFill>
                  <a:srgbClr val="0C0D0F"/>
                </a:solidFill>
                <a:ea typeface="宋体" panose="02010600030101010101" pitchFamily="2" charset="-122"/>
                <a:hlinkClick r:id="rId35"/>
              </a:rPr>
              <a:t>国企改革标杆案例研究合集之二</a:t>
            </a:r>
            <a:r>
              <a:rPr lang="en-US" sz="1200" b="1">
                <a:solidFill>
                  <a:srgbClr val="0C0D0F"/>
                </a:solidFill>
                <a:latin typeface="Segoe UI" panose="020B0502040204020203" charset="0"/>
                <a:ea typeface="宋体" panose="02010600030101010101" pitchFamily="2" charset="-122"/>
                <a:hlinkClick r:id="rId35"/>
              </a:rPr>
              <a:t>---</a:t>
            </a:r>
            <a:r>
              <a:rPr lang="zh-CN" sz="1200" b="1">
                <a:solidFill>
                  <a:srgbClr val="0C0D0F"/>
                </a:solidFill>
                <a:ea typeface="宋体" panose="02010600030101010101" pitchFamily="2" charset="-122"/>
                <a:hlinkClick r:id="rId35"/>
              </a:rPr>
              <a:t>高端制造类战略研究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ttps://www.ixigua.com/6955003950252851726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25——</a:t>
            </a:r>
            <a:r>
              <a:rPr lang="zh-CN" sz="1200" b="1">
                <a:solidFill>
                  <a:srgbClr val="0C0D0F"/>
                </a:solidFill>
                <a:ea typeface="宋体" panose="02010600030101010101" pitchFamily="2" charset="-122"/>
                <a:hlinkClick r:id="rId36"/>
              </a:rPr>
              <a:t>国企改革标杆案例研究合集之三</a:t>
            </a:r>
            <a:r>
              <a:rPr lang="en-US" sz="1200" b="1">
                <a:solidFill>
                  <a:srgbClr val="0C0D0F"/>
                </a:solidFill>
                <a:latin typeface="Segoe UI" panose="020B0502040204020203" charset="0"/>
                <a:ea typeface="宋体" panose="02010600030101010101" pitchFamily="2" charset="-122"/>
                <a:hlinkClick r:id="rId36"/>
              </a:rPr>
              <a:t>---</a:t>
            </a:r>
            <a:r>
              <a:rPr lang="zh-CN" sz="1200" b="1">
                <a:solidFill>
                  <a:srgbClr val="0C0D0F"/>
                </a:solidFill>
                <a:ea typeface="宋体" panose="02010600030101010101" pitchFamily="2" charset="-122"/>
                <a:hlinkClick r:id="rId36"/>
              </a:rPr>
              <a:t>综合服务类战略研究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ttps://www.ixigua.com/6955005718474785283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26——</a:t>
            </a:r>
            <a:r>
              <a:rPr lang="zh-CN" sz="1200" b="1">
                <a:solidFill>
                  <a:srgbClr val="0C0D0F"/>
                </a:solidFill>
                <a:ea typeface="宋体" panose="02010600030101010101" pitchFamily="2" charset="-122"/>
                <a:hlinkClick r:id="rId37"/>
              </a:rPr>
              <a:t>标杆管理工作如何有效开展</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8"/>
              </a:rPr>
              <a:t>ttps://www.ixigua.com/6947892706391622155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27——</a:t>
            </a:r>
            <a:r>
              <a:rPr lang="en-US" sz="1200" b="1">
                <a:solidFill>
                  <a:srgbClr val="0C0D0F"/>
                </a:solidFill>
                <a:latin typeface="Segoe UI" panose="020B0502040204020203" charset="0"/>
                <a:ea typeface="宋体" panose="02010600030101010101" pitchFamily="2" charset="-122"/>
                <a:hlinkClick r:id="rId39"/>
              </a:rPr>
              <a:t>TCC</a:t>
            </a:r>
            <a:r>
              <a:rPr lang="zh-CN" sz="1200" b="1">
                <a:solidFill>
                  <a:srgbClr val="0C0D0F"/>
                </a:solidFill>
                <a:ea typeface="宋体" panose="02010600030101010101" pitchFamily="2" charset="-122"/>
                <a:hlinkClick r:id="rId39"/>
              </a:rPr>
              <a:t>战略规划落地系统</a:t>
            </a:r>
            <a:r>
              <a:rPr lang="en-US" sz="1200" b="1">
                <a:solidFill>
                  <a:srgbClr val="0C0D0F"/>
                </a:solidFill>
                <a:latin typeface="Segoe UI" panose="020B0502040204020203" charset="0"/>
                <a:ea typeface="宋体" panose="02010600030101010101" pitchFamily="2" charset="-122"/>
                <a:hlinkClick r:id="rId39"/>
              </a:rPr>
              <a:t>——</a:t>
            </a:r>
            <a:r>
              <a:rPr lang="zh-CN" sz="1200" b="1">
                <a:solidFill>
                  <a:srgbClr val="0C0D0F"/>
                </a:solidFill>
                <a:ea typeface="宋体" panose="02010600030101010101" pitchFamily="2" charset="-122"/>
                <a:hlinkClick r:id="rId39"/>
              </a:rPr>
              <a:t>战略培训咨询辅导一体化解决方案</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40"/>
              </a:rPr>
              <a:t>ttps://www.ixigua.com/6937841752871010827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15</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pitchFamily="34" charset="-122"/>
                <a:ea typeface="微软雅黑" panose="020B0503020204020204" pitchFamily="34" charset="-122"/>
                <a:sym typeface="+mn-ea"/>
              </a:rPr>
              <a:t>坚鹏今日头条文章合集网址：</a:t>
            </a:r>
            <a:r>
              <a:rPr sz="2400" smtClean="0">
                <a:latin typeface="微软雅黑" panose="020B0503020204020204" pitchFamily="34" charset="-122"/>
                <a:ea typeface="微软雅黑" panose="020B0503020204020204" pitchFamily="34" charset="-122"/>
                <a:sym typeface="+mn-ea"/>
              </a:rPr>
              <a:t>合计超过</a:t>
            </a:r>
            <a:r>
              <a:rPr lang="en-US" altLang="zh-CN" sz="2400" smtClean="0">
                <a:latin typeface="微软雅黑" panose="020B0503020204020204" pitchFamily="34" charset="-122"/>
                <a:ea typeface="微软雅黑" panose="020B0503020204020204" pitchFamily="34" charset="-122"/>
                <a:sym typeface="+mn-ea"/>
              </a:rPr>
              <a:t>319</a:t>
            </a:r>
            <a:r>
              <a:rPr sz="2400" smtClean="0">
                <a:latin typeface="微软雅黑" panose="020B0503020204020204" pitchFamily="34" charset="-122"/>
                <a:ea typeface="微软雅黑" panose="020B0503020204020204" pitchFamily="34" charset="-122"/>
                <a:sym typeface="+mn-ea"/>
              </a:rPr>
              <a:t>篇文章</a:t>
            </a:r>
            <a:endParaRPr sz="2400" smtClean="0">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657860" y="1223010"/>
            <a:ext cx="2708275" cy="922020"/>
          </a:xfrm>
          <a:prstGeom prst="rect">
            <a:avLst/>
          </a:prstGeom>
          <a:noFill/>
          <a:ln w="9525">
            <a:noFill/>
          </a:ln>
        </p:spPr>
        <p:txBody>
          <a:bodyPr wrap="square">
            <a:spAutoFit/>
          </a:bodyPr>
          <a:p>
            <a:pPr indent="0"/>
            <a:r>
              <a:rPr lang="zh-CN" b="1">
                <a:solidFill>
                  <a:srgbClr val="FF0000"/>
                </a:solidFill>
                <a:latin typeface="Calibri" panose="020F0502020204030204" charset="0"/>
                <a:ea typeface="宋体" panose="02010600030101010101" pitchFamily="2" charset="-122"/>
              </a:rPr>
              <a:t>精彩原创文章持续更新，欢迎大家收藏，以便学习、利用！</a:t>
            </a:r>
            <a:endParaRPr lang="zh-CN" altLang="en-US" b="1">
              <a:solidFill>
                <a:srgbClr val="FF0000"/>
              </a:solidFill>
              <a:latin typeface="Calibri" panose="020F0502020204030204" charset="0"/>
              <a:ea typeface="宋体" panose="02010600030101010101" pitchFamily="2" charset="-122"/>
            </a:endParaRPr>
          </a:p>
        </p:txBody>
      </p:sp>
      <p:sp>
        <p:nvSpPr>
          <p:cNvPr id="3" name="文本框 2"/>
          <p:cNvSpPr txBox="1"/>
          <p:nvPr/>
        </p:nvSpPr>
        <p:spPr>
          <a:xfrm>
            <a:off x="3573780" y="1106170"/>
            <a:ext cx="6927850" cy="5631180"/>
          </a:xfrm>
          <a:prstGeom prst="rect">
            <a:avLst/>
          </a:prstGeom>
          <a:noFill/>
          <a:ln w="9525">
            <a:solidFill>
              <a:srgbClr val="0070C0"/>
            </a:solidFill>
          </a:ln>
        </p:spPr>
        <p:txBody>
          <a:bodyPr wrap="square">
            <a:spAutoFit/>
          </a:bodyPr>
          <a:p>
            <a:pPr marL="269875" indent="-269875">
              <a:lnSpc>
                <a:spcPct val="150000"/>
              </a:lnSpc>
            </a:pPr>
            <a:r>
              <a:rPr lang="en-US" sz="1600" b="1">
                <a:solidFill>
                  <a:srgbClr val="0C0D0F"/>
                </a:solidFill>
                <a:latin typeface="Segoe UI" panose="020B0502040204020203" charset="0"/>
                <a:ea typeface="宋体" panose="02010600030101010101" pitchFamily="2" charset="-122"/>
              </a:rPr>
              <a:t>1.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1</a:t>
            </a:r>
            <a:r>
              <a:rPr lang="zh-CN" sz="1600" b="1">
                <a:solidFill>
                  <a:srgbClr val="0C0D0F"/>
                </a:solidFill>
                <a:latin typeface="Segoe UI" panose="020B0502040204020203" charset="0"/>
                <a:ea typeface="宋体" panose="02010600030101010101" pitchFamily="2" charset="-122"/>
              </a:rPr>
              <a:t>——银行数字化转型导师坚鹏线上线下培训课程新闻报导网址：</a:t>
            </a:r>
            <a:r>
              <a:rPr lang="en-US" sz="1600" b="1">
                <a:latin typeface="Calibri" panose="020F0502020204030204" charset="0"/>
                <a:ea typeface="宋体" panose="02010600030101010101" pitchFamily="2" charset="-122"/>
                <a:cs typeface="Times New Roman" panose="02020603050405020304" charset="0"/>
              </a:rPr>
              <a:t>https://m.toutiao.com/is/i8aywMbb/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126</a:t>
            </a:r>
            <a:r>
              <a:rPr lang="zh-CN" sz="1600" b="1">
                <a:latin typeface="Calibri" panose="020F0502020204030204" charset="0"/>
                <a:ea typeface="宋体" panose="02010600030101010101" pitchFamily="2" charset="-122"/>
              </a:rPr>
              <a:t>篇</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2.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2——BLM</a:t>
            </a:r>
            <a:r>
              <a:rPr lang="zh-CN" sz="1600" b="1">
                <a:solidFill>
                  <a:srgbClr val="0C0D0F"/>
                </a:solidFill>
                <a:latin typeface="Segoe UI" panose="020B0502040204020203" charset="0"/>
                <a:ea typeface="宋体" panose="02010600030101010101" pitchFamily="2" charset="-122"/>
              </a:rPr>
              <a:t>银行数字化转型战略网址：</a:t>
            </a:r>
            <a:r>
              <a:rPr lang="en-US" sz="1600" b="1">
                <a:latin typeface="Calibri" panose="020F0502020204030204" charset="0"/>
                <a:ea typeface="宋体" panose="02010600030101010101" pitchFamily="2" charset="-122"/>
                <a:cs typeface="Times New Roman" panose="02020603050405020304" charset="0"/>
              </a:rPr>
              <a:t>https://m.toutiao.com/is/i8ayEUqx/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15</a:t>
            </a:r>
            <a:r>
              <a:rPr lang="zh-CN" sz="1600" b="1">
                <a:latin typeface="Calibri" panose="020F0502020204030204" charset="0"/>
                <a:ea typeface="宋体" panose="02010600030101010101" pitchFamily="2" charset="-122"/>
              </a:rPr>
              <a:t>篇</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3.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3</a:t>
            </a:r>
            <a:r>
              <a:rPr lang="zh-CN" sz="1600" b="1">
                <a:solidFill>
                  <a:srgbClr val="0C0D0F"/>
                </a:solidFill>
                <a:latin typeface="Segoe UI" panose="020B0502040204020203" charset="0"/>
                <a:ea typeface="宋体" panose="02010600030101010101" pitchFamily="2" charset="-122"/>
              </a:rPr>
              <a:t>——银行与数字化转型网址：</a:t>
            </a:r>
            <a:r>
              <a:rPr lang="en-US" sz="1600" b="1">
                <a:latin typeface="Calibri" panose="020F0502020204030204" charset="0"/>
                <a:ea typeface="宋体" panose="02010600030101010101" pitchFamily="2" charset="-122"/>
                <a:cs typeface="Times New Roman" panose="02020603050405020304" charset="0"/>
              </a:rPr>
              <a:t>https://m.toutiao.com/is/i8ayoYmP/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61</a:t>
            </a:r>
            <a:r>
              <a:rPr lang="zh-CN" sz="1600" b="1">
                <a:latin typeface="Calibri" panose="020F0502020204030204" charset="0"/>
                <a:ea typeface="宋体" panose="02010600030101010101" pitchFamily="2" charset="-122"/>
              </a:rPr>
              <a:t>篇文章</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4.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4</a:t>
            </a:r>
            <a:r>
              <a:rPr lang="zh-CN" sz="1600" b="1">
                <a:solidFill>
                  <a:srgbClr val="0C0D0F"/>
                </a:solidFill>
                <a:latin typeface="Segoe UI" panose="020B0502040204020203" charset="0"/>
                <a:ea typeface="宋体" panose="02010600030101010101" pitchFamily="2" charset="-122"/>
              </a:rPr>
              <a:t>——坚鹏产业、企业与个人转型升级网址：</a:t>
            </a:r>
            <a:r>
              <a:rPr lang="en-US" sz="1600" b="1" u="sng">
                <a:solidFill>
                  <a:srgbClr val="0000FF"/>
                </a:solidFill>
                <a:latin typeface="Calibri" panose="020F0502020204030204" charset="0"/>
                <a:ea typeface="宋体" panose="02010600030101010101" pitchFamily="2" charset="-122"/>
                <a:hlinkClick r:id="rId1"/>
              </a:rPr>
              <a:t>https://m.toutiao.com/is/i8aynboD/</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76</a:t>
            </a:r>
            <a:r>
              <a:rPr lang="zh-CN" sz="1600" b="1">
                <a:latin typeface="Calibri" panose="020F0502020204030204" charset="0"/>
                <a:ea typeface="宋体" panose="02010600030101010101" pitchFamily="2" charset="-122"/>
              </a:rPr>
              <a:t>篇文章</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5.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5</a:t>
            </a:r>
            <a:r>
              <a:rPr lang="zh-CN" sz="1600" b="1">
                <a:solidFill>
                  <a:srgbClr val="0C0D0F"/>
                </a:solidFill>
                <a:latin typeface="Segoe UI" panose="020B0502040204020203" charset="0"/>
                <a:ea typeface="宋体" panose="02010600030101010101" pitchFamily="2" charset="-122"/>
              </a:rPr>
              <a:t>——战略、国企与投融资平台网址：</a:t>
            </a:r>
            <a:r>
              <a:rPr lang="en-US" sz="1600" b="1">
                <a:latin typeface="Calibri" panose="020F0502020204030204" charset="0"/>
                <a:ea typeface="宋体" panose="02010600030101010101" pitchFamily="2" charset="-122"/>
              </a:rPr>
              <a:t>https://m.toutiao.com/is/i8ayVn4A/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41</a:t>
            </a:r>
            <a:r>
              <a:rPr lang="zh-CN" sz="1600" b="1">
                <a:latin typeface="Calibri" panose="020F0502020204030204" charset="0"/>
                <a:ea typeface="宋体" panose="02010600030101010101" pitchFamily="2" charset="-122"/>
              </a:rPr>
              <a:t>个文章</a:t>
            </a:r>
            <a:endParaRPr lang="zh-CN" altLang="en-US" sz="1600" b="1">
              <a:latin typeface="Calibri" panose="020F0502020204030204" charset="0"/>
              <a:ea typeface="宋体" panose="02010600030101010101" pitchFamily="2"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a:xfrm>
            <a:off x="538480" y="208915"/>
            <a:ext cx="11185525" cy="668655"/>
          </a:xfr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pitchFamily="34" charset="-122"/>
                <a:ea typeface="微软雅黑" panose="020B0503020204020204" pitchFamily="34" charset="-122"/>
                <a:sym typeface="+mn-ea"/>
              </a:rPr>
              <a:t>欢迎您联系坚鹏导师开展数字化转型、</a:t>
            </a:r>
            <a:r>
              <a:rPr lang="en-US" altLang="zh-CN" sz="2400" smtClean="0">
                <a:latin typeface="微软雅黑" panose="020B0503020204020204" pitchFamily="34" charset="-122"/>
                <a:ea typeface="微软雅黑" panose="020B0503020204020204" pitchFamily="34" charset="-122"/>
                <a:sym typeface="+mn-ea"/>
              </a:rPr>
              <a:t>AI</a:t>
            </a:r>
            <a:r>
              <a:rPr sz="2400" smtClean="0">
                <a:latin typeface="微软雅黑" panose="020B0503020204020204" pitchFamily="34" charset="-122"/>
                <a:ea typeface="微软雅黑" panose="020B0503020204020204" pitchFamily="34" charset="-122"/>
                <a:sym typeface="+mn-ea"/>
              </a:rPr>
              <a:t>大模型及</a:t>
            </a:r>
            <a:r>
              <a:rPr lang="en-US" altLang="zh-CN" sz="2400" smtClean="0">
                <a:latin typeface="微软雅黑" panose="020B0503020204020204" pitchFamily="34" charset="-122"/>
                <a:ea typeface="微软雅黑" panose="020B0503020204020204" pitchFamily="34" charset="-122"/>
                <a:sym typeface="+mn-ea"/>
              </a:rPr>
              <a:t>AI</a:t>
            </a:r>
            <a:r>
              <a:rPr sz="2400" smtClean="0">
                <a:latin typeface="微软雅黑" panose="020B0503020204020204" pitchFamily="34" charset="-122"/>
                <a:ea typeface="微软雅黑" panose="020B0503020204020204" pitchFamily="34" charset="-122"/>
                <a:sym typeface="+mn-ea"/>
              </a:rPr>
              <a:t>智能体等领域的研究、培训、咨询、软件、辅导等多方面合作</a:t>
            </a:r>
            <a:r>
              <a:rPr sz="2400" smtClean="0">
                <a:latin typeface="微软雅黑" panose="020B0503020204020204" pitchFamily="34" charset="-122"/>
                <a:ea typeface="微软雅黑" panose="020B0503020204020204" pitchFamily="34" charset="-122"/>
                <a:sym typeface="+mn-ea"/>
              </a:rPr>
              <a:t>，</a:t>
            </a:r>
            <a:r>
              <a:rPr sz="2400" smtClean="0">
                <a:solidFill>
                  <a:srgbClr val="FF0000"/>
                </a:solidFill>
                <a:latin typeface="微软雅黑" panose="020B0503020204020204" pitchFamily="34" charset="-122"/>
                <a:ea typeface="微软雅黑" panose="020B0503020204020204" pitchFamily="34" charset="-122"/>
                <a:sym typeface="+mn-ea"/>
              </a:rPr>
              <a:t>给我一个机会，还您一个惊喜！</a:t>
            </a:r>
            <a:endParaRPr sz="2400" smtClean="0">
              <a:solidFill>
                <a:srgbClr val="FF0000"/>
              </a:solidFill>
              <a:latin typeface="微软雅黑" panose="020B0503020204020204" pitchFamily="34" charset="-122"/>
              <a:ea typeface="微软雅黑" panose="020B0503020204020204" pitchFamily="34" charset="-122"/>
              <a:sym typeface="+mn-ea"/>
            </a:endParaRPr>
          </a:p>
        </p:txBody>
      </p:sp>
      <p:sp>
        <p:nvSpPr>
          <p:cNvPr id="3" name="椭圆 2"/>
          <p:cNvSpPr/>
          <p:nvPr>
            <p:custDataLst>
              <p:tags r:id="rId1"/>
            </p:custDataLst>
          </p:nvPr>
        </p:nvSpPr>
        <p:spPr>
          <a:xfrm>
            <a:off x="2464400" y="1724685"/>
            <a:ext cx="7016812" cy="2430119"/>
          </a:xfrm>
          <a:prstGeom prst="ellipse">
            <a:avLst/>
          </a:prstGeom>
          <a:gradFill>
            <a:gsLst>
              <a:gs pos="0">
                <a:srgbClr val="FFFFFF">
                  <a:alpha val="0"/>
                </a:srgbClr>
              </a:gs>
              <a:gs pos="52000">
                <a:schemeClr val="accent5">
                  <a:lumMod val="20000"/>
                  <a:lumOff val="80000"/>
                  <a:alpha val="15000"/>
                </a:schemeClr>
              </a:gs>
            </a:gsLst>
            <a:lin ang="5400000" scaled="0"/>
          </a:gradFill>
          <a:ln w="6350">
            <a:solidFill>
              <a:schemeClr val="accent5">
                <a:alpha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4" name="椭圆 3"/>
          <p:cNvSpPr/>
          <p:nvPr>
            <p:custDataLst>
              <p:tags r:id="rId2"/>
            </p:custDataLst>
          </p:nvPr>
        </p:nvSpPr>
        <p:spPr>
          <a:xfrm>
            <a:off x="2886459" y="1724685"/>
            <a:ext cx="6173385" cy="2081972"/>
          </a:xfrm>
          <a:prstGeom prst="ellipse">
            <a:avLst/>
          </a:prstGeom>
          <a:gradFill>
            <a:gsLst>
              <a:gs pos="0">
                <a:srgbClr val="FFFFFF">
                  <a:alpha val="0"/>
                </a:srgbClr>
              </a:gs>
              <a:gs pos="81000">
                <a:schemeClr val="accent5">
                  <a:lumMod val="20000"/>
                  <a:lumOff val="80000"/>
                  <a:alpha val="25000"/>
                </a:schemeClr>
              </a:gs>
            </a:gsLst>
            <a:lin ang="5400000" scaled="0"/>
          </a:gradFill>
          <a:ln w="6350">
            <a:solidFill>
              <a:schemeClr val="accent5">
                <a:alpha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45" name="椭圆 44"/>
          <p:cNvSpPr/>
          <p:nvPr>
            <p:custDataLst>
              <p:tags r:id="rId3"/>
            </p:custDataLst>
          </p:nvPr>
        </p:nvSpPr>
        <p:spPr>
          <a:xfrm>
            <a:off x="3527490" y="1724685"/>
            <a:ext cx="4891322" cy="1637118"/>
          </a:xfrm>
          <a:prstGeom prst="ellipse">
            <a:avLst/>
          </a:prstGeom>
          <a:gradFill>
            <a:gsLst>
              <a:gs pos="0">
                <a:srgbClr val="FFFFFF">
                  <a:alpha val="0"/>
                </a:srgbClr>
              </a:gs>
              <a:gs pos="77000">
                <a:schemeClr val="accent5">
                  <a:lumMod val="20000"/>
                  <a:lumOff val="80000"/>
                  <a:alpha val="40000"/>
                </a:schemeClr>
              </a:gs>
            </a:gsLst>
            <a:lin ang="5400000" scaled="0"/>
          </a:gradFill>
          <a:ln w="6350">
            <a:solidFill>
              <a:schemeClr val="accent5">
                <a:alpha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14" name="圆角矩形 13"/>
          <p:cNvSpPr/>
          <p:nvPr>
            <p:custDataLst>
              <p:tags r:id="rId4"/>
            </p:custDataLst>
          </p:nvPr>
        </p:nvSpPr>
        <p:spPr>
          <a:xfrm>
            <a:off x="5262007" y="4327495"/>
            <a:ext cx="1421599" cy="437256"/>
          </a:xfrm>
          <a:prstGeom prst="roundRect">
            <a:avLst>
              <a:gd name="adj" fmla="val 50000"/>
            </a:avLst>
          </a:prstGeom>
          <a:gradFill>
            <a:gsLst>
              <a:gs pos="0">
                <a:schemeClr val="accent5">
                  <a:lumMod val="20000"/>
                  <a:lumOff val="8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咨询</a:t>
            </a:r>
            <a:endParaRPr lang="zh-CN" altLang="en-US" sz="1600" b="1">
              <a:solidFill>
                <a:srgbClr val="FFFFFF"/>
              </a:solidFill>
              <a:uFillTx/>
              <a:latin typeface="+mn-ea"/>
              <a:cs typeface="+mn-ea"/>
              <a:sym typeface="+mn-ea"/>
            </a:endParaRPr>
          </a:p>
        </p:txBody>
      </p:sp>
      <p:sp>
        <p:nvSpPr>
          <p:cNvPr id="15" name="椭圆 14"/>
          <p:cNvSpPr>
            <a:spLocks noChangeAspect="1"/>
          </p:cNvSpPr>
          <p:nvPr>
            <p:custDataLst>
              <p:tags r:id="rId5"/>
            </p:custDataLst>
          </p:nvPr>
        </p:nvSpPr>
        <p:spPr>
          <a:xfrm>
            <a:off x="5920998" y="3757613"/>
            <a:ext cx="104306" cy="104306"/>
          </a:xfrm>
          <a:prstGeom prst="ellipse">
            <a:avLst/>
          </a:prstGeom>
          <a:gradFill>
            <a:gsLst>
              <a:gs pos="4000">
                <a:schemeClr val="accent5">
                  <a:lumMod val="60000"/>
                  <a:lumOff val="40000"/>
                  <a:alpha val="100000"/>
                </a:schemeClr>
              </a:gs>
              <a:gs pos="54000">
                <a:schemeClr val="accent5">
                  <a:alpha val="100000"/>
                </a:schemeClr>
              </a:gs>
              <a:gs pos="100000">
                <a:schemeClr val="accent5">
                  <a:alpha val="100000"/>
                </a:schemeClr>
              </a:gs>
            </a:gsLst>
            <a:lin ang="2700000" scaled="0"/>
          </a:gradFill>
          <a:ln>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42900" sx="106000" sy="106000" algn="ctr" rotWithShape="0">
              <a:schemeClr val="accent5">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5" name="矩形 4"/>
          <p:cNvSpPr/>
          <p:nvPr>
            <p:custDataLst>
              <p:tags r:id="rId6"/>
            </p:custDataLst>
          </p:nvPr>
        </p:nvSpPr>
        <p:spPr>
          <a:xfrm>
            <a:off x="5024120" y="4747260"/>
            <a:ext cx="216662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pitchFamily="49" charset="-122"/>
                <a:ea typeface="楷体" panose="02010609060101010101" pitchFamily="49" charset="-122"/>
                <a:sym typeface="+mn-ea"/>
              </a:rPr>
              <a:t>提供</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企业、银行、保险、事业单位及政府</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数字化转型、</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战略、</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战术（场景）、</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战斗力等数字化转型战略、</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解决方案、</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智能体解决方案</a:t>
            </a:r>
            <a:r>
              <a:rPr lang="zh-CN" altLang="en-US" sz="1400" spc="150">
                <a:latin typeface="楷体" panose="02010609060101010101" pitchFamily="49" charset="-122"/>
                <a:ea typeface="楷体" panose="02010609060101010101" pitchFamily="49" charset="-122"/>
                <a:sym typeface="+mn-ea"/>
              </a:rPr>
              <a:t>咨询服务</a:t>
            </a:r>
            <a:endParaRPr lang="zh-CN" altLang="en-US" sz="1400" spc="150">
              <a:latin typeface="楷体" panose="02010609060101010101" pitchFamily="49" charset="-122"/>
              <a:ea typeface="楷体" panose="02010609060101010101" pitchFamily="49"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11" name="圆角矩形 10"/>
          <p:cNvSpPr/>
          <p:nvPr>
            <p:custDataLst>
              <p:tags r:id="rId7"/>
            </p:custDataLst>
          </p:nvPr>
        </p:nvSpPr>
        <p:spPr>
          <a:xfrm>
            <a:off x="2932740" y="3965534"/>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培训</a:t>
            </a:r>
            <a:endParaRPr lang="zh-CN" altLang="en-US" sz="1600" b="1">
              <a:solidFill>
                <a:srgbClr val="FFFFFF"/>
              </a:solidFill>
              <a:uFillTx/>
              <a:latin typeface="+mn-ea"/>
              <a:cs typeface="+mn-ea"/>
              <a:sym typeface="+mn-ea"/>
            </a:endParaRPr>
          </a:p>
        </p:txBody>
      </p:sp>
      <p:sp>
        <p:nvSpPr>
          <p:cNvPr id="20" name="椭圆 19"/>
          <p:cNvSpPr>
            <a:spLocks noChangeAspect="1"/>
          </p:cNvSpPr>
          <p:nvPr>
            <p:custDataLst>
              <p:tags r:id="rId8"/>
            </p:custDataLst>
          </p:nvPr>
        </p:nvSpPr>
        <p:spPr>
          <a:xfrm>
            <a:off x="3591041" y="3403940"/>
            <a:ext cx="104306" cy="104306"/>
          </a:xfrm>
          <a:prstGeom prst="ellipse">
            <a:avLst/>
          </a:prstGeom>
          <a:gradFill>
            <a:gsLst>
              <a:gs pos="4000">
                <a:schemeClr val="accent5">
                  <a:lumMod val="60000"/>
                  <a:lumOff val="40000"/>
                  <a:alpha val="100000"/>
                </a:schemeClr>
              </a:gs>
              <a:gs pos="100000">
                <a:schemeClr val="accent5">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12" name="矩形 11"/>
          <p:cNvSpPr/>
          <p:nvPr>
            <p:custDataLst>
              <p:tags r:id="rId9"/>
            </p:custDataLst>
          </p:nvPr>
        </p:nvSpPr>
        <p:spPr>
          <a:xfrm>
            <a:off x="2762885" y="4530090"/>
            <a:ext cx="202057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pitchFamily="49" charset="-122"/>
                <a:ea typeface="楷体" panose="02010609060101010101" pitchFamily="49" charset="-122"/>
                <a:sym typeface="+mn-ea"/>
              </a:rPr>
              <a:t>开展</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企业、银行、保险、事业单位及政府等机构数字化转型、</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大模型、</a:t>
            </a:r>
            <a:r>
              <a:rPr lang="en-US" altLang="zh-CN" sz="1400" spc="150">
                <a:latin typeface="楷体" panose="02010609060101010101" pitchFamily="49" charset="-122"/>
                <a:ea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sym typeface="+mn-ea"/>
              </a:rPr>
              <a:t>智能体等领域的内训、公开课、公益课、线上微课、直播课等各类线上线下课程培训</a:t>
            </a:r>
            <a:endParaRPr lang="zh-CN" altLang="en-US" sz="1400" dirty="0">
              <a:solidFill>
                <a:schemeClr val="tx1">
                  <a:lumMod val="85000"/>
                  <a:lumOff val="15000"/>
                </a:schemeClr>
              </a:solidFill>
              <a:latin typeface="+mn-ea"/>
              <a:cs typeface="+mn-ea"/>
            </a:endParaRPr>
          </a:p>
        </p:txBody>
      </p:sp>
      <p:sp>
        <p:nvSpPr>
          <p:cNvPr id="13" name="圆角矩形 12"/>
          <p:cNvSpPr/>
          <p:nvPr>
            <p:custDataLst>
              <p:tags r:id="rId10"/>
            </p:custDataLst>
          </p:nvPr>
        </p:nvSpPr>
        <p:spPr>
          <a:xfrm>
            <a:off x="672465" y="1160780"/>
            <a:ext cx="1695450" cy="563880"/>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600" b="1">
                <a:solidFill>
                  <a:srgbClr val="FFFFFF"/>
                </a:solidFill>
                <a:uFillTx/>
                <a:latin typeface="+mn-ea"/>
                <a:cs typeface="+mn-ea"/>
                <a:sym typeface="+mn-ea"/>
              </a:rPr>
              <a:t>研究</a:t>
            </a:r>
            <a:endParaRPr lang="zh-CN" altLang="en-US" sz="1600" b="1">
              <a:solidFill>
                <a:srgbClr val="FFFFFF"/>
              </a:solidFill>
              <a:uFillTx/>
              <a:latin typeface="+mn-ea"/>
              <a:cs typeface="+mn-ea"/>
              <a:sym typeface="+mn-ea"/>
            </a:endParaRPr>
          </a:p>
        </p:txBody>
      </p:sp>
      <p:sp>
        <p:nvSpPr>
          <p:cNvPr id="30" name="椭圆 29"/>
          <p:cNvSpPr>
            <a:spLocks noChangeAspect="1"/>
          </p:cNvSpPr>
          <p:nvPr>
            <p:custDataLst>
              <p:tags r:id="rId11"/>
            </p:custDataLst>
          </p:nvPr>
        </p:nvSpPr>
        <p:spPr>
          <a:xfrm>
            <a:off x="2846394" y="2797446"/>
            <a:ext cx="104306" cy="104306"/>
          </a:xfrm>
          <a:prstGeom prst="ellipse">
            <a:avLst/>
          </a:prstGeom>
          <a:gradFill>
            <a:gsLst>
              <a:gs pos="4000">
                <a:schemeClr val="accent5">
                  <a:lumMod val="60000"/>
                  <a:lumOff val="40000"/>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578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16" name="矩形 15"/>
          <p:cNvSpPr/>
          <p:nvPr>
            <p:custDataLst>
              <p:tags r:id="rId12"/>
            </p:custDataLst>
          </p:nvPr>
        </p:nvSpPr>
        <p:spPr>
          <a:xfrm>
            <a:off x="454660" y="1724660"/>
            <a:ext cx="2496820" cy="310197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整合资源组建</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智能体研究院，研究</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银行、保险、事业单位及政府等机构数字化转型、人工智能应用、</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大模型、</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战略、</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解决方案、</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智能体创新应用等相关领域，预计出版</a:t>
            </a:r>
            <a:r>
              <a:rPr lang="zh-CN" altLang="en-US" sz="1400" spc="150" dirty="0">
                <a:latin typeface="楷体" panose="02010609060101010101" pitchFamily="49" charset="-122"/>
                <a:ea typeface="楷体" panose="02010609060101010101" pitchFamily="49" charset="-122"/>
                <a:sym typeface="+mn-ea"/>
              </a:rPr>
              <a:t>《</a:t>
            </a:r>
            <a:r>
              <a:rPr lang="en-US" altLang="zh-CN" sz="1400" spc="150" dirty="0">
                <a:latin typeface="楷体" panose="02010609060101010101" pitchFamily="49" charset="-122"/>
                <a:ea typeface="楷体" panose="02010609060101010101" pitchFamily="49" charset="-122"/>
                <a:sym typeface="+mn-ea"/>
              </a:rPr>
              <a:t>BLM</a:t>
            </a:r>
            <a:r>
              <a:rPr lang="zh-CN" altLang="en-US" sz="1400" spc="150" dirty="0">
                <a:latin typeface="楷体" panose="02010609060101010101" pitchFamily="49" charset="-122"/>
                <a:ea typeface="楷体" panose="02010609060101010101" pitchFamily="49" charset="-122"/>
                <a:sym typeface="+mn-ea"/>
              </a:rPr>
              <a:t>银行数字化转型战略》、</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智能体创新应用方法及案例》</a:t>
            </a:r>
            <a:r>
              <a:rPr lang="zh-CN" altLang="en-US" sz="1400" spc="150">
                <a:latin typeface="楷体" panose="02010609060101010101" pitchFamily="49" charset="-122"/>
                <a:ea typeface="楷体" panose="02010609060101010101" pitchFamily="49" charset="-122"/>
                <a:cs typeface="楷体" panose="02010609060101010101" pitchFamily="49" charset="-122"/>
              </a:rPr>
              <a:t>等相关书籍</a:t>
            </a:r>
            <a:endParaRPr lang="zh-CN" altLang="en-US" sz="1400" dirty="0">
              <a:solidFill>
                <a:schemeClr val="tx1">
                  <a:lumMod val="85000"/>
                  <a:lumOff val="15000"/>
                </a:schemeClr>
              </a:solidFill>
              <a:latin typeface="+mn-ea"/>
              <a:cs typeface="+mn-ea"/>
            </a:endParaRPr>
          </a:p>
        </p:txBody>
      </p:sp>
      <p:sp>
        <p:nvSpPr>
          <p:cNvPr id="17" name="圆角矩形 16"/>
          <p:cNvSpPr/>
          <p:nvPr>
            <p:custDataLst>
              <p:tags r:id="rId13"/>
            </p:custDataLst>
          </p:nvPr>
        </p:nvSpPr>
        <p:spPr>
          <a:xfrm>
            <a:off x="7585747" y="3965534"/>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600" b="1">
                <a:solidFill>
                  <a:srgbClr val="FFFFFF"/>
                </a:solidFill>
                <a:uFillTx/>
                <a:latin typeface="+mn-ea"/>
                <a:cs typeface="+mn-ea"/>
                <a:sym typeface="+mn-ea"/>
              </a:rPr>
              <a:t>软件</a:t>
            </a:r>
            <a:endParaRPr lang="zh-CN" altLang="en-US" sz="1600" b="1">
              <a:solidFill>
                <a:srgbClr val="FFFFFF"/>
              </a:solidFill>
              <a:uFillTx/>
              <a:latin typeface="+mn-ea"/>
              <a:cs typeface="+mn-ea"/>
              <a:sym typeface="+mn-ea"/>
            </a:endParaRPr>
          </a:p>
        </p:txBody>
      </p:sp>
      <p:sp>
        <p:nvSpPr>
          <p:cNvPr id="18" name="椭圆 17"/>
          <p:cNvSpPr>
            <a:spLocks noChangeAspect="1"/>
          </p:cNvSpPr>
          <p:nvPr>
            <p:custDataLst>
              <p:tags r:id="rId14"/>
            </p:custDataLst>
          </p:nvPr>
        </p:nvSpPr>
        <p:spPr>
          <a:xfrm>
            <a:off x="8244048" y="3403940"/>
            <a:ext cx="104306" cy="104306"/>
          </a:xfrm>
          <a:prstGeom prst="ellipse">
            <a:avLst/>
          </a:prstGeom>
          <a:gradFill>
            <a:gsLst>
              <a:gs pos="4000">
                <a:schemeClr val="accent5">
                  <a:lumMod val="60000"/>
                  <a:lumOff val="40000"/>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578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21" name="矩形 20"/>
          <p:cNvSpPr/>
          <p:nvPr>
            <p:custDataLst>
              <p:tags r:id="rId15"/>
            </p:custDataLst>
          </p:nvPr>
        </p:nvSpPr>
        <p:spPr>
          <a:xfrm>
            <a:off x="7422515" y="4479925"/>
            <a:ext cx="362204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pitchFamily="49" charset="-122"/>
                <a:ea typeface="楷体" panose="02010609060101010101" pitchFamily="49" charset="-122"/>
                <a:sym typeface="+mn-ea"/>
              </a:rPr>
              <a:t>提供</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企业、银行、保险、事业单位及政府等机构的</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SAAS</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平台软件、</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智能体私有化部署、</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智能体中台建设、</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智能体知识库建设、</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解决方案、</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智能体解决方案、</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定制开发</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包括</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AIGC</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内容中台、</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营销中台、</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客服体系、</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企业助手等</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等软件</a:t>
            </a:r>
            <a:r>
              <a:rPr lang="zh-CN" altLang="en-US" sz="1400" spc="150">
                <a:latin typeface="楷体" panose="02010609060101010101" pitchFamily="49" charset="-122"/>
                <a:ea typeface="楷体" panose="02010609060101010101" pitchFamily="49" charset="-122"/>
                <a:sym typeface="+mn-ea"/>
              </a:rPr>
              <a:t>服务</a:t>
            </a:r>
            <a:endParaRPr lang="zh-CN" altLang="en-US" sz="1400" spc="150">
              <a:latin typeface="楷体" panose="02010609060101010101" pitchFamily="49" charset="-122"/>
              <a:ea typeface="楷体" panose="02010609060101010101" pitchFamily="49"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64" name="圆角矩形 63"/>
          <p:cNvSpPr/>
          <p:nvPr>
            <p:custDataLst>
              <p:tags r:id="rId16"/>
            </p:custDataLst>
          </p:nvPr>
        </p:nvSpPr>
        <p:spPr>
          <a:xfrm>
            <a:off x="8995163" y="1365417"/>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辅导</a:t>
            </a:r>
            <a:endParaRPr lang="zh-CN" altLang="en-US" sz="1600" b="1">
              <a:solidFill>
                <a:srgbClr val="FFFFFF"/>
              </a:solidFill>
              <a:uFillTx/>
              <a:latin typeface="+mn-ea"/>
              <a:cs typeface="+mn-ea"/>
              <a:sym typeface="+mn-ea"/>
            </a:endParaRPr>
          </a:p>
        </p:txBody>
      </p:sp>
      <p:sp>
        <p:nvSpPr>
          <p:cNvPr id="31" name="椭圆 30"/>
          <p:cNvSpPr>
            <a:spLocks noChangeAspect="1"/>
          </p:cNvSpPr>
          <p:nvPr>
            <p:custDataLst>
              <p:tags r:id="rId17"/>
            </p:custDataLst>
          </p:nvPr>
        </p:nvSpPr>
        <p:spPr>
          <a:xfrm>
            <a:off x="8992149" y="2797446"/>
            <a:ext cx="104306" cy="104306"/>
          </a:xfrm>
          <a:prstGeom prst="ellipse">
            <a:avLst/>
          </a:prstGeom>
          <a:gradFill>
            <a:gsLst>
              <a:gs pos="4000">
                <a:schemeClr val="accent5">
                  <a:lumMod val="60000"/>
                  <a:lumOff val="40000"/>
                  <a:alpha val="100000"/>
                </a:schemeClr>
              </a:gs>
              <a:gs pos="100000">
                <a:schemeClr val="accent5">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34" name="矩形 33"/>
          <p:cNvSpPr/>
          <p:nvPr>
            <p:custDataLst>
              <p:tags r:id="rId18"/>
            </p:custDataLst>
          </p:nvPr>
        </p:nvSpPr>
        <p:spPr>
          <a:xfrm>
            <a:off x="9563735" y="1998345"/>
            <a:ext cx="2254250" cy="2156460"/>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pitchFamily="49" charset="-122"/>
                <a:ea typeface="楷体" panose="02010609060101010101" pitchFamily="49" charset="-122"/>
                <a:sym typeface="+mn-ea"/>
              </a:rPr>
              <a:t>提供</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企业、银行、保险、事业单位及政府数字化转型、</a:t>
            </a:r>
            <a:r>
              <a:rPr lang="en-US" altLang="zh-CN" sz="1400" spc="150">
                <a:latin typeface="楷体" panose="02010609060101010101" pitchFamily="49" charset="-122"/>
                <a:ea typeface="楷体" panose="02010609060101010101" pitchFamily="49" charset="-122"/>
                <a:cs typeface="楷体" panose="02010609060101010101" pitchFamily="49" charset="-122"/>
                <a:sym typeface="+mn-ea"/>
              </a:rPr>
              <a:t>AI</a:t>
            </a:r>
            <a:r>
              <a:rPr lang="zh-CN" altLang="en-US" sz="1400" spc="150">
                <a:latin typeface="楷体" panose="02010609060101010101" pitchFamily="49" charset="-122"/>
                <a:ea typeface="楷体" panose="02010609060101010101" pitchFamily="49" charset="-122"/>
                <a:cs typeface="楷体" panose="02010609060101010101" pitchFamily="49" charset="-122"/>
                <a:sym typeface="+mn-ea"/>
              </a:rPr>
              <a:t>智能体</a:t>
            </a:r>
            <a:r>
              <a:rPr lang="zh-CN" altLang="en-US" sz="1400" spc="150">
                <a:latin typeface="楷体" panose="02010609060101010101" pitchFamily="49" charset="-122"/>
                <a:ea typeface="楷体" panose="02010609060101010101" pitchFamily="49" charset="-122"/>
                <a:sym typeface="+mn-ea"/>
              </a:rPr>
              <a:t>常年顾问及辅导实施落地服务，另外，辅导服务方式除了常年顾问之外，还包括私董会、训练营、弟子班、沙龙等多种形式</a:t>
            </a:r>
            <a:endParaRPr lang="zh-CN" altLang="en-US" sz="1400" spc="150">
              <a:solidFill>
                <a:schemeClr val="tx1"/>
              </a:solidFill>
              <a:latin typeface="楷体" panose="02010609060101010101" pitchFamily="49" charset="-122"/>
              <a:ea typeface="楷体" panose="02010609060101010101" pitchFamily="49"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35" name="椭圆 34"/>
          <p:cNvSpPr/>
          <p:nvPr>
            <p:custDataLst>
              <p:tags r:id="rId19"/>
            </p:custDataLst>
          </p:nvPr>
        </p:nvSpPr>
        <p:spPr>
          <a:xfrm rot="1140000">
            <a:off x="4379206" y="1626596"/>
            <a:ext cx="3188581" cy="751555"/>
          </a:xfrm>
          <a:prstGeom prst="ellipse">
            <a:avLst/>
          </a:prstGeom>
          <a:noFill/>
          <a:ln>
            <a:gradFill>
              <a:gsLst>
                <a:gs pos="40000">
                  <a:schemeClr val="accent5">
                    <a:alpha val="35000"/>
                  </a:schemeClr>
                </a:gs>
                <a:gs pos="88000">
                  <a:schemeClr val="accent5">
                    <a:lumMod val="40000"/>
                    <a:lumOff val="60000"/>
                    <a:alpha val="100000"/>
                  </a:schemeClr>
                </a:gs>
                <a:gs pos="100000">
                  <a:schemeClr val="accent5">
                    <a:alpha val="35000"/>
                  </a:schemeClr>
                </a:gs>
                <a:gs pos="7000">
                  <a:schemeClr val="accent5">
                    <a:alpha val="0"/>
                  </a:schemeClr>
                </a:gs>
              </a:gsLst>
              <a:lin ang="528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sp>
        <p:nvSpPr>
          <p:cNvPr id="36" name="椭圆 35"/>
          <p:cNvSpPr/>
          <p:nvPr>
            <p:custDataLst>
              <p:tags r:id="rId20"/>
            </p:custDataLst>
          </p:nvPr>
        </p:nvSpPr>
        <p:spPr>
          <a:xfrm rot="20460000">
            <a:off x="4379206" y="1659062"/>
            <a:ext cx="3188581" cy="751555"/>
          </a:xfrm>
          <a:prstGeom prst="ellipse">
            <a:avLst/>
          </a:prstGeom>
          <a:noFill/>
          <a:ln>
            <a:gradFill>
              <a:gsLst>
                <a:gs pos="40000">
                  <a:schemeClr val="accent5">
                    <a:alpha val="35000"/>
                  </a:schemeClr>
                </a:gs>
                <a:gs pos="88000">
                  <a:schemeClr val="accent5">
                    <a:lumMod val="40000"/>
                    <a:lumOff val="60000"/>
                    <a:alpha val="100000"/>
                  </a:schemeClr>
                </a:gs>
                <a:gs pos="100000">
                  <a:schemeClr val="accent5">
                    <a:alpha val="35000"/>
                  </a:schemeClr>
                </a:gs>
                <a:gs pos="7000">
                  <a:schemeClr val="accent5">
                    <a:alpha val="0"/>
                  </a:schemeClr>
                </a:gs>
              </a:gsLst>
              <a:lin ang="528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endParaRPr>
          </a:p>
        </p:txBody>
      </p:sp>
      <p:sp>
        <p:nvSpPr>
          <p:cNvPr id="37" name="椭圆 36"/>
          <p:cNvSpPr/>
          <p:nvPr>
            <p:custDataLst>
              <p:tags r:id="rId21"/>
            </p:custDataLst>
          </p:nvPr>
        </p:nvSpPr>
        <p:spPr>
          <a:xfrm>
            <a:off x="5136978" y="1051878"/>
            <a:ext cx="1673038" cy="1673038"/>
          </a:xfrm>
          <a:prstGeom prst="ellipse">
            <a:avLst/>
          </a:prstGeom>
          <a:gradFill>
            <a:gsLst>
              <a:gs pos="100000">
                <a:schemeClr val="accent5">
                  <a:lumMod val="20000"/>
                  <a:lumOff val="80000"/>
                  <a:alpha val="100000"/>
                </a:schemeClr>
              </a:gs>
              <a:gs pos="0">
                <a:schemeClr val="accent5">
                  <a:lumMod val="60000"/>
                  <a:lumOff val="40000"/>
                  <a:alpha val="100000"/>
                </a:schemeClr>
              </a:gs>
              <a:gs pos="34000">
                <a:schemeClr val="accent5">
                  <a:alpha val="100000"/>
                </a:schemeClr>
              </a:gs>
              <a:gs pos="62000">
                <a:schemeClr val="accent5">
                  <a:alpha val="100000"/>
                </a:schemeClr>
              </a:gs>
            </a:gsLst>
            <a:path path="circle">
              <a:fillToRect l="100000" t="100000"/>
            </a:path>
            <a:tileRect r="-100000" b="-100000"/>
          </a:gradFill>
          <a:ln>
            <a:gradFill>
              <a:gsLst>
                <a:gs pos="0">
                  <a:schemeClr val="accent5">
                    <a:lumMod val="20000"/>
                    <a:lumOff val="80000"/>
                    <a:alpha val="100000"/>
                  </a:schemeClr>
                </a:gs>
                <a:gs pos="37000">
                  <a:srgbClr val="FFFFFF"/>
                </a:gs>
                <a:gs pos="71000">
                  <a:schemeClr val="accent5">
                    <a:lumMod val="20000"/>
                    <a:lumOff val="80000"/>
                    <a:alpha val="100000"/>
                  </a:schemeClr>
                </a:gs>
                <a:gs pos="100000">
                  <a:srgbClr val="FFFFFF"/>
                </a:gs>
              </a:gsLst>
              <a:lin ang="16140000" scaled="0"/>
            </a:gradFill>
          </a:ln>
          <a:effectLst>
            <a:outerShdw blurRad="177800" dir="5400000" sx="90000" sy="-19000" rotWithShape="0">
              <a:schemeClr val="accent5">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b="1" spc="300" dirty="0">
                <a:solidFill>
                  <a:schemeClr val="bg1"/>
                </a:solidFill>
                <a:latin typeface="Arial" panose="020B0604020202020204" pitchFamily="34" charset="0"/>
                <a:ea typeface="微软雅黑" panose="020B0503020204020204" pitchFamily="34" charset="-122"/>
                <a:sym typeface="+mn-ea"/>
              </a:rPr>
              <a:t>数字化转型及</a:t>
            </a:r>
            <a:r>
              <a:rPr lang="en-US" altLang="zh-CN" b="1" spc="300" dirty="0">
                <a:solidFill>
                  <a:schemeClr val="bg1"/>
                </a:solidFill>
                <a:latin typeface="Arial" panose="020B0604020202020204" pitchFamily="34" charset="0"/>
                <a:ea typeface="微软雅黑" panose="020B0503020204020204" pitchFamily="34" charset="-122"/>
                <a:sym typeface="+mn-ea"/>
              </a:rPr>
              <a:t>AI</a:t>
            </a:r>
            <a:r>
              <a:rPr lang="zh-CN" altLang="en-US" b="1" spc="300" dirty="0">
                <a:solidFill>
                  <a:schemeClr val="bg1"/>
                </a:solidFill>
                <a:latin typeface="Arial" panose="020B0604020202020204" pitchFamily="34" charset="0"/>
                <a:ea typeface="微软雅黑" panose="020B0503020204020204" pitchFamily="34" charset="-122"/>
                <a:sym typeface="+mn-ea"/>
              </a:rPr>
              <a:t>智能体</a:t>
            </a:r>
            <a:endParaRPr lang="zh-CN" altLang="en-US" b="1" spc="300" dirty="0">
              <a:solidFill>
                <a:schemeClr val="bg1"/>
              </a:solidFill>
              <a:uFillTx/>
              <a:latin typeface="Arial" panose="020B0604020202020204" pitchFamily="34" charset="0"/>
              <a:ea typeface="微软雅黑" panose="020B0503020204020204" pitchFamily="34" charset="-122"/>
              <a:cs typeface="+mn-ea"/>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a:xfrm>
            <a:off x="551180" y="294640"/>
            <a:ext cx="11301730" cy="490220"/>
          </a:xfr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pitchFamily="34" charset="-122"/>
                <a:ea typeface="微软雅黑" panose="020B0503020204020204" pitchFamily="34" charset="-122"/>
                <a:sym typeface="+mn-ea"/>
              </a:rPr>
              <a:t>PPT</a:t>
            </a:r>
            <a:r>
              <a:rPr sz="2400" smtClean="0">
                <a:latin typeface="微软雅黑" panose="020B0503020204020204" pitchFamily="34" charset="-122"/>
                <a:ea typeface="微软雅黑" panose="020B0503020204020204" pitchFamily="34" charset="-122"/>
                <a:sym typeface="+mn-ea"/>
              </a:rPr>
              <a:t>呈现内容非常有限，欢迎您扫码关注我的今日头条、抖音，及时掌握更多资讯</a:t>
            </a:r>
            <a:endParaRPr sz="2400" smtClean="0">
              <a:latin typeface="微软雅黑" panose="020B0503020204020204" pitchFamily="34" charset="-122"/>
              <a:ea typeface="微软雅黑" panose="020B0503020204020204" pitchFamily="34" charset="-122"/>
              <a:sym typeface="+mn-ea"/>
            </a:endParaRPr>
          </a:p>
        </p:txBody>
      </p:sp>
      <p:sp>
        <p:nvSpPr>
          <p:cNvPr id="6" name="文本框 5"/>
          <p:cNvSpPr txBox="1"/>
          <p:nvPr/>
        </p:nvSpPr>
        <p:spPr>
          <a:xfrm>
            <a:off x="845185" y="1199515"/>
            <a:ext cx="3090545" cy="706755"/>
          </a:xfrm>
          <a:prstGeom prst="rect">
            <a:avLst/>
          </a:prstGeom>
          <a:noFill/>
        </p:spPr>
        <p:txBody>
          <a:bodyPr wrap="square" rtlCol="0" anchor="t">
            <a:spAutoFit/>
          </a:bodyPr>
          <a:p>
            <a:pPr algn="ctr"/>
            <a:r>
              <a:rPr lang="zh-CN" altLang="en-US" sz="2000" b="1">
                <a:solidFill>
                  <a:srgbClr val="FF0000"/>
                </a:solidFill>
              </a:rPr>
              <a:t>数字化转型导师坚鹏</a:t>
            </a:r>
            <a:endParaRPr lang="zh-CN" altLang="en-US" sz="2000" b="1">
              <a:solidFill>
                <a:srgbClr val="FF0000"/>
              </a:solidFill>
            </a:endParaRPr>
          </a:p>
          <a:p>
            <a:pPr algn="ctr"/>
            <a:r>
              <a:rPr lang="zh-CN" altLang="en-US" sz="2000" b="1">
                <a:solidFill>
                  <a:srgbClr val="FF0000"/>
                </a:solidFill>
              </a:rPr>
              <a:t>今日头条二维码</a:t>
            </a:r>
            <a:endParaRPr lang="zh-CN" altLang="en-US" sz="2000" b="1">
              <a:solidFill>
                <a:srgbClr val="FF0000"/>
              </a:solidFill>
            </a:endParaRPr>
          </a:p>
        </p:txBody>
      </p:sp>
      <p:sp>
        <p:nvSpPr>
          <p:cNvPr id="7" name="文本框 6"/>
          <p:cNvSpPr txBox="1"/>
          <p:nvPr/>
        </p:nvSpPr>
        <p:spPr>
          <a:xfrm>
            <a:off x="1261745" y="5869305"/>
            <a:ext cx="6912610" cy="398780"/>
          </a:xfrm>
          <a:prstGeom prst="rect">
            <a:avLst/>
          </a:prstGeom>
          <a:noFill/>
        </p:spPr>
        <p:txBody>
          <a:bodyPr wrap="square" rtlCol="0" anchor="t">
            <a:spAutoFit/>
          </a:bodyPr>
          <a:p>
            <a:r>
              <a:rPr lang="zh-CN" altLang="en-US" sz="2000" b="1">
                <a:solidFill>
                  <a:srgbClr val="FF0000"/>
                </a:solidFill>
                <a:sym typeface="+mn-ea"/>
              </a:rPr>
              <a:t>要想了解数字化转型导师更多资讯，欢迎扫码关注！</a:t>
            </a:r>
            <a:endParaRPr lang="zh-CN" altLang="en-US" sz="2000" b="1">
              <a:solidFill>
                <a:srgbClr val="FF0000"/>
              </a:solidFill>
              <a:sym typeface="+mn-ea"/>
            </a:endParaRPr>
          </a:p>
        </p:txBody>
      </p:sp>
      <p:pic>
        <p:nvPicPr>
          <p:cNvPr id="4" name="图片 3"/>
          <p:cNvPicPr>
            <a:picLocks noChangeAspect="1"/>
          </p:cNvPicPr>
          <p:nvPr/>
        </p:nvPicPr>
        <p:blipFill>
          <a:blip r:embed="rId1"/>
          <a:stretch>
            <a:fillRect/>
          </a:stretch>
        </p:blipFill>
        <p:spPr>
          <a:xfrm>
            <a:off x="5394960" y="1918970"/>
            <a:ext cx="2496820" cy="3729355"/>
          </a:xfrm>
          <a:prstGeom prst="rect">
            <a:avLst/>
          </a:prstGeom>
        </p:spPr>
      </p:pic>
      <p:sp>
        <p:nvSpPr>
          <p:cNvPr id="9" name="文本框 8"/>
          <p:cNvSpPr txBox="1"/>
          <p:nvPr>
            <p:custDataLst>
              <p:tags r:id="rId2"/>
            </p:custDataLst>
          </p:nvPr>
        </p:nvSpPr>
        <p:spPr>
          <a:xfrm>
            <a:off x="5083810" y="1199515"/>
            <a:ext cx="3090545" cy="706755"/>
          </a:xfrm>
          <a:prstGeom prst="rect">
            <a:avLst/>
          </a:prstGeom>
          <a:noFill/>
        </p:spPr>
        <p:txBody>
          <a:bodyPr wrap="square" rtlCol="0" anchor="t">
            <a:spAutoFit/>
          </a:bodyPr>
          <a:p>
            <a:pPr algn="ctr"/>
            <a:r>
              <a:rPr lang="zh-CN" altLang="en-US" sz="2000" b="1">
                <a:solidFill>
                  <a:srgbClr val="FF0000"/>
                </a:solidFill>
              </a:rPr>
              <a:t>数字化转型导师坚鹏</a:t>
            </a:r>
            <a:endParaRPr lang="zh-CN" altLang="en-US" sz="2000" b="1">
              <a:solidFill>
                <a:srgbClr val="FF0000"/>
              </a:solidFill>
            </a:endParaRPr>
          </a:p>
          <a:p>
            <a:pPr algn="ctr"/>
            <a:r>
              <a:rPr lang="zh-CN" altLang="en-US" sz="2000" b="1">
                <a:solidFill>
                  <a:srgbClr val="FF0000"/>
                </a:solidFill>
              </a:rPr>
              <a:t>抖音二维码</a:t>
            </a:r>
            <a:endParaRPr lang="zh-CN" altLang="en-US" sz="2000" b="1">
              <a:solidFill>
                <a:srgbClr val="FF0000"/>
              </a:solidFill>
            </a:endParaRPr>
          </a:p>
        </p:txBody>
      </p:sp>
      <p:sp>
        <p:nvSpPr>
          <p:cNvPr id="3" name="文本框 2"/>
          <p:cNvSpPr txBox="1"/>
          <p:nvPr>
            <p:custDataLst>
              <p:tags r:id="rId3"/>
            </p:custDataLst>
          </p:nvPr>
        </p:nvSpPr>
        <p:spPr>
          <a:xfrm>
            <a:off x="8604250" y="1199515"/>
            <a:ext cx="3090545" cy="706755"/>
          </a:xfrm>
          <a:prstGeom prst="rect">
            <a:avLst/>
          </a:prstGeom>
          <a:noFill/>
        </p:spPr>
        <p:txBody>
          <a:bodyPr wrap="square" rtlCol="0" anchor="t">
            <a:spAutoFit/>
          </a:bodyPr>
          <a:p>
            <a:pPr algn="ctr"/>
            <a:r>
              <a:rPr lang="zh-CN" altLang="en-US" sz="2000" b="1">
                <a:solidFill>
                  <a:srgbClr val="FF0000"/>
                </a:solidFill>
              </a:rPr>
              <a:t>数字化转型导师坚鹏</a:t>
            </a:r>
            <a:endParaRPr lang="zh-CN" altLang="en-US" sz="2000" b="1">
              <a:solidFill>
                <a:srgbClr val="FF0000"/>
              </a:solidFill>
            </a:endParaRPr>
          </a:p>
          <a:p>
            <a:pPr algn="ctr"/>
            <a:r>
              <a:rPr lang="zh-CN" altLang="en-US" sz="2000" b="1">
                <a:solidFill>
                  <a:srgbClr val="FF0000"/>
                </a:solidFill>
              </a:rPr>
              <a:t>视频号二维码</a:t>
            </a:r>
            <a:endParaRPr lang="zh-CN" altLang="en-US" sz="2000" b="1">
              <a:solidFill>
                <a:srgbClr val="FF0000"/>
              </a:solidFill>
            </a:endParaRPr>
          </a:p>
        </p:txBody>
      </p:sp>
      <p:pic>
        <p:nvPicPr>
          <p:cNvPr id="10" name="图片 9" descr="银行数字化转型导师坚鹏今日头条二维码"/>
          <p:cNvPicPr>
            <a:picLocks noChangeAspect="1"/>
          </p:cNvPicPr>
          <p:nvPr/>
        </p:nvPicPr>
        <p:blipFill>
          <a:blip r:embed="rId4"/>
          <a:stretch>
            <a:fillRect/>
          </a:stretch>
        </p:blipFill>
        <p:spPr>
          <a:xfrm>
            <a:off x="923925" y="2160905"/>
            <a:ext cx="3011805" cy="3011805"/>
          </a:xfrm>
          <a:prstGeom prst="rect">
            <a:avLst/>
          </a:prstGeom>
        </p:spPr>
      </p:pic>
      <p:pic>
        <p:nvPicPr>
          <p:cNvPr id="5" name="图片 4"/>
          <p:cNvPicPr>
            <a:picLocks noChangeAspect="1"/>
          </p:cNvPicPr>
          <p:nvPr/>
        </p:nvPicPr>
        <p:blipFill>
          <a:blip r:embed="rId5"/>
          <a:stretch>
            <a:fillRect/>
          </a:stretch>
        </p:blipFill>
        <p:spPr>
          <a:xfrm>
            <a:off x="9037955" y="1918970"/>
            <a:ext cx="2656840" cy="41846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p:txBody>
          <a:bodyPr/>
          <a:p>
            <a:endParaRPr lang="zh-CN" altLang="en-US"/>
          </a:p>
        </p:txBody>
      </p:sp>
      <p:pic>
        <p:nvPicPr>
          <p:cNvPr id="3" name="图片 2"/>
          <p:cNvPicPr>
            <a:picLocks noChangeAspect="1"/>
          </p:cNvPicPr>
          <p:nvPr/>
        </p:nvPicPr>
        <p:blipFill>
          <a:blip r:embed="rId1"/>
          <a:stretch>
            <a:fillRect/>
          </a:stretch>
        </p:blipFill>
        <p:spPr>
          <a:xfrm>
            <a:off x="-18415" y="-67945"/>
            <a:ext cx="12226925" cy="6925945"/>
          </a:xfrm>
          <a:prstGeom prst="rect">
            <a:avLst/>
          </a:prstGeom>
        </p:spPr>
      </p:pic>
      <p:sp>
        <p:nvSpPr>
          <p:cNvPr id="12" name="TextBox 11"/>
          <p:cNvSpPr txBox="1"/>
          <p:nvPr/>
        </p:nvSpPr>
        <p:spPr>
          <a:xfrm>
            <a:off x="1053465" y="-33655"/>
            <a:ext cx="10548620" cy="3347085"/>
          </a:xfrm>
          <a:prstGeom prst="rect">
            <a:avLst/>
          </a:prstGeom>
          <a:noFill/>
        </p:spPr>
        <p:txBody>
          <a:bodyPr wrap="square" lIns="116295" tIns="58147" rIns="116295" bIns="58147" rtlCol="0">
            <a:spAutoFit/>
          </a:bodyPr>
          <a:lstStyle>
            <a:defPPr>
              <a:defRPr lang="zh-CN"/>
            </a:defPPr>
            <a:lvl1pPr algn="just">
              <a:defRPr sz="3200" b="1">
                <a:solidFill>
                  <a:srgbClr val="FF6D6D"/>
                </a:solidFill>
                <a:latin typeface="Raleway" panose="020B0003030101060003" pitchFamily="34" charset="0"/>
              </a:defRPr>
            </a:lvl1pPr>
          </a:lstStyle>
          <a:p>
            <a:pPr defTabSz="934085">
              <a:lnSpc>
                <a:spcPct val="150000"/>
              </a:lnSpc>
            </a:pPr>
            <a:r>
              <a:rPr lang="zh-CN" altLang="en-US" sz="2800" dirty="0" smtClean="0">
                <a:solidFill>
                  <a:srgbClr val="FFFF00"/>
                </a:solidFill>
                <a:latin typeface="微软雅黑" panose="020B0503020204020204" pitchFamily="34" charset="-122"/>
                <a:ea typeface="微软雅黑" panose="020B0503020204020204" pitchFamily="34" charset="-122"/>
              </a:rPr>
              <a:t>祝愿客户：</a:t>
            </a:r>
            <a:endParaRPr lang="zh-CN" altLang="en-US" sz="2800" dirty="0" smtClean="0">
              <a:solidFill>
                <a:srgbClr val="FFFF00"/>
              </a:solidFill>
              <a:latin typeface="微软雅黑" panose="020B0503020204020204" pitchFamily="34" charset="-122"/>
              <a:ea typeface="微软雅黑" panose="020B0503020204020204" pitchFamily="34" charset="-122"/>
            </a:endParaRPr>
          </a:p>
          <a:p>
            <a:pPr algn="ctr" defTabSz="934085">
              <a:lnSpc>
                <a:spcPct val="150000"/>
              </a:lnSpc>
            </a:pPr>
            <a:r>
              <a:rPr sz="2800" dirty="0" smtClean="0">
                <a:solidFill>
                  <a:srgbClr val="FFFF00"/>
                </a:solidFill>
                <a:latin typeface="微软雅黑" panose="020B0503020204020204" pitchFamily="34" charset="-122"/>
                <a:ea typeface="微软雅黑" panose="020B0503020204020204" pitchFamily="34" charset="-122"/>
              </a:rPr>
              <a:t>跟上数字化转型新浪潮</a:t>
            </a:r>
            <a:r>
              <a:rPr lang="zh-CN" sz="2800" dirty="0" smtClean="0">
                <a:solidFill>
                  <a:srgbClr val="FFFF00"/>
                </a:solidFill>
                <a:latin typeface="微软雅黑" panose="020B0503020204020204" pitchFamily="34" charset="-122"/>
                <a:ea typeface="微软雅黑" panose="020B0503020204020204" pitchFamily="34" charset="-122"/>
              </a:rPr>
              <a:t>！</a:t>
            </a:r>
            <a:endParaRPr sz="2800" dirty="0" smtClean="0">
              <a:solidFill>
                <a:srgbClr val="FFFF00"/>
              </a:solidFill>
              <a:latin typeface="微软雅黑" panose="020B0503020204020204" pitchFamily="34" charset="-122"/>
              <a:ea typeface="微软雅黑" panose="020B0503020204020204" pitchFamily="34" charset="-122"/>
            </a:endParaRPr>
          </a:p>
          <a:p>
            <a:pPr algn="ctr" defTabSz="934085">
              <a:lnSpc>
                <a:spcPct val="150000"/>
              </a:lnSpc>
            </a:pPr>
            <a:r>
              <a:rPr sz="2800" dirty="0" smtClean="0">
                <a:solidFill>
                  <a:srgbClr val="FFFF00"/>
                </a:solidFill>
                <a:latin typeface="微软雅黑" panose="020B0503020204020204" pitchFamily="34" charset="-122"/>
                <a:ea typeface="微软雅黑" panose="020B0503020204020204" pitchFamily="34" charset="-122"/>
              </a:rPr>
              <a:t>满足数字化时代新要求</a:t>
            </a:r>
            <a:r>
              <a:rPr lang="zh-CN" sz="2800" dirty="0" smtClean="0">
                <a:solidFill>
                  <a:srgbClr val="FFFF00"/>
                </a:solidFill>
                <a:latin typeface="微软雅黑" panose="020B0503020204020204" pitchFamily="34" charset="-122"/>
                <a:ea typeface="微软雅黑" panose="020B0503020204020204" pitchFamily="34" charset="-122"/>
              </a:rPr>
              <a:t>！</a:t>
            </a:r>
            <a:endParaRPr sz="2800" dirty="0" smtClean="0">
              <a:solidFill>
                <a:srgbClr val="FFFF00"/>
              </a:solidFill>
              <a:latin typeface="微软雅黑" panose="020B0503020204020204" pitchFamily="34" charset="-122"/>
              <a:ea typeface="微软雅黑" panose="020B0503020204020204" pitchFamily="34" charset="-122"/>
            </a:endParaRPr>
          </a:p>
          <a:p>
            <a:pPr algn="ctr" defTabSz="934085">
              <a:lnSpc>
                <a:spcPct val="150000"/>
              </a:lnSpc>
            </a:pPr>
            <a:r>
              <a:rPr sz="2800" dirty="0" smtClean="0">
                <a:solidFill>
                  <a:srgbClr val="FFFF00"/>
                </a:solidFill>
                <a:latin typeface="微软雅黑" panose="020B0503020204020204" pitchFamily="34" charset="-122"/>
                <a:ea typeface="微软雅黑" panose="020B0503020204020204" pitchFamily="34" charset="-122"/>
              </a:rPr>
              <a:t>成为数字化转型先知先行者</a:t>
            </a:r>
            <a:r>
              <a:rPr lang="zh-CN" sz="2800" dirty="0" smtClean="0">
                <a:solidFill>
                  <a:srgbClr val="FFFF00"/>
                </a:solidFill>
                <a:latin typeface="微软雅黑" panose="020B0503020204020204" pitchFamily="34" charset="-122"/>
                <a:ea typeface="微软雅黑" panose="020B0503020204020204" pitchFamily="34" charset="-122"/>
              </a:rPr>
              <a:t>！</a:t>
            </a:r>
            <a:endParaRPr sz="2800" dirty="0" smtClean="0">
              <a:solidFill>
                <a:srgbClr val="FFFF00"/>
              </a:solidFill>
              <a:latin typeface="微软雅黑" panose="020B0503020204020204" pitchFamily="34" charset="-122"/>
              <a:ea typeface="微软雅黑" panose="020B0503020204020204" pitchFamily="34" charset="-122"/>
            </a:endParaRPr>
          </a:p>
          <a:p>
            <a:pPr algn="ctr" defTabSz="934085">
              <a:lnSpc>
                <a:spcPct val="150000"/>
              </a:lnSpc>
            </a:pPr>
            <a:r>
              <a:rPr lang="zh-CN" altLang="en-US" sz="2800" dirty="0" smtClean="0">
                <a:solidFill>
                  <a:srgbClr val="FFFF00"/>
                </a:solidFill>
                <a:latin typeface="微软雅黑" panose="020B0503020204020204" pitchFamily="34" charset="-122"/>
                <a:ea typeface="微软雅黑" panose="020B0503020204020204" pitchFamily="34" charset="-122"/>
                <a:sym typeface="+mn-ea"/>
              </a:rPr>
              <a:t>抓住</a:t>
            </a:r>
            <a:r>
              <a:rPr lang="en-US" altLang="zh-CN" sz="2800" dirty="0" smtClean="0">
                <a:solidFill>
                  <a:srgbClr val="FFFF00"/>
                </a:solidFill>
                <a:latin typeface="微软雅黑" panose="020B0503020204020204" pitchFamily="34" charset="-122"/>
                <a:ea typeface="微软雅黑" panose="020B0503020204020204" pitchFamily="34" charset="-122"/>
                <a:sym typeface="+mn-ea"/>
              </a:rPr>
              <a:t>AI</a:t>
            </a:r>
            <a:r>
              <a:rPr lang="zh-CN" altLang="en-US" sz="2800" dirty="0" smtClean="0">
                <a:solidFill>
                  <a:srgbClr val="FFFF00"/>
                </a:solidFill>
                <a:latin typeface="微软雅黑" panose="020B0503020204020204" pitchFamily="34" charset="-122"/>
                <a:ea typeface="微软雅黑" panose="020B0503020204020204" pitchFamily="34" charset="-122"/>
                <a:sym typeface="+mn-ea"/>
              </a:rPr>
              <a:t>智能体机遇、</a:t>
            </a:r>
            <a:r>
              <a:rPr sz="2800" dirty="0" smtClean="0">
                <a:solidFill>
                  <a:srgbClr val="FFFF00"/>
                </a:solidFill>
                <a:latin typeface="微软雅黑" panose="020B0503020204020204" pitchFamily="34" charset="-122"/>
                <a:ea typeface="微软雅黑" panose="020B0503020204020204" pitchFamily="34" charset="-122"/>
                <a:sym typeface="+mn-ea"/>
              </a:rPr>
              <a:t>加速数字化转型、实现高质量发展！</a:t>
            </a:r>
            <a:endParaRPr sz="2800" dirty="0" smtClean="0">
              <a:solidFill>
                <a:srgbClr val="FFFF00"/>
              </a:solidFill>
              <a:latin typeface="微软雅黑" panose="020B0503020204020204" pitchFamily="34" charset="-122"/>
              <a:ea typeface="微软雅黑" panose="020B0503020204020204" pitchFamily="34" charset="-122"/>
              <a:sym typeface="+mn-ea"/>
            </a:endParaRPr>
          </a:p>
        </p:txBody>
      </p:sp>
      <p:sp>
        <p:nvSpPr>
          <p:cNvPr id="100" name="文本框 99"/>
          <p:cNvSpPr txBox="1"/>
          <p:nvPr>
            <p:custDataLst>
              <p:tags r:id="rId2"/>
            </p:custDataLst>
          </p:nvPr>
        </p:nvSpPr>
        <p:spPr>
          <a:xfrm>
            <a:off x="661035" y="3429000"/>
            <a:ext cx="11285220" cy="1383665"/>
          </a:xfrm>
          <a:prstGeom prst="rect">
            <a:avLst/>
          </a:prstGeom>
          <a:noFill/>
          <a:ln w="9525">
            <a:noFill/>
          </a:ln>
        </p:spPr>
        <p:txBody>
          <a:bodyPr wrap="square">
            <a:spAutoFit/>
          </a:bodyPr>
          <a:p>
            <a:pPr indent="304800">
              <a:lnSpc>
                <a:spcPct val="150000"/>
              </a:lnSpc>
            </a:pPr>
            <a:r>
              <a:rPr lang="zh-CN" sz="2800" b="1">
                <a:solidFill>
                  <a:schemeClr val="bg1"/>
                </a:solidFill>
                <a:ea typeface="宋体" panose="02010600030101010101" pitchFamily="2" charset="-122"/>
              </a:rPr>
              <a:t>相信我、选择我！赋能您、帮助您！共同成长、合作共赢！</a:t>
            </a:r>
            <a:endParaRPr lang="zh-CN" sz="2800" b="1">
              <a:solidFill>
                <a:schemeClr val="bg1"/>
              </a:solidFill>
              <a:ea typeface="宋体" panose="02010600030101010101" pitchFamily="2" charset="-122"/>
            </a:endParaRPr>
          </a:p>
          <a:p>
            <a:pPr indent="304800">
              <a:lnSpc>
                <a:spcPct val="150000"/>
              </a:lnSpc>
            </a:pPr>
            <a:r>
              <a:rPr lang="zh-CN" sz="2800" b="1">
                <a:solidFill>
                  <a:schemeClr val="bg1"/>
                </a:solidFill>
                <a:ea typeface="宋体" panose="02010600030101010101" pitchFamily="2" charset="-122"/>
              </a:rPr>
              <a:t>我是喜欢焕发精神、启发思考、激发行动的数字化转型导师坚鹏！</a:t>
            </a:r>
            <a:endParaRPr lang="zh-CN" altLang="en-US" sz="2800" b="1">
              <a:solidFill>
                <a:schemeClr val="bg1"/>
              </a:solidFill>
              <a:ea typeface="宋体" panose="02010600030101010101" pitchFamily="2" charset="-122"/>
            </a:endParaRPr>
          </a:p>
        </p:txBody>
      </p:sp>
      <p:pic>
        <p:nvPicPr>
          <p:cNvPr id="5" name="图片 4"/>
          <p:cNvPicPr>
            <a:picLocks noChangeAspect="1"/>
          </p:cNvPicPr>
          <p:nvPr/>
        </p:nvPicPr>
        <p:blipFill>
          <a:blip r:embed="rId3"/>
          <a:stretch>
            <a:fillRect/>
          </a:stretch>
        </p:blipFill>
        <p:spPr>
          <a:xfrm>
            <a:off x="2776855" y="5207000"/>
            <a:ext cx="1514475" cy="1494790"/>
          </a:xfrm>
          <a:prstGeom prst="rect">
            <a:avLst/>
          </a:prstGeom>
        </p:spPr>
      </p:pic>
      <p:sp>
        <p:nvSpPr>
          <p:cNvPr id="6" name="矩形 5"/>
          <p:cNvSpPr/>
          <p:nvPr>
            <p:custDataLst>
              <p:tags r:id="rId4"/>
            </p:custDataLst>
          </p:nvPr>
        </p:nvSpPr>
        <p:spPr>
          <a:xfrm>
            <a:off x="4554855" y="5490845"/>
            <a:ext cx="3496945" cy="1076325"/>
          </a:xfrm>
          <a:prstGeom prst="rect">
            <a:avLst/>
          </a:prstGeom>
        </p:spPr>
        <p:txBody>
          <a:bodyPr wrap="square">
            <a:spAutoFit/>
          </a:bodyPr>
          <a:p>
            <a:pPr lvl="0" algn="l">
              <a:buClrTx/>
              <a:buSzTx/>
              <a:buFontTx/>
            </a:pPr>
            <a:r>
              <a:rPr lang="zh-CN" altLang="en-US" sz="1600" b="1" dirty="0" smtClean="0">
                <a:solidFill>
                  <a:schemeClr val="bg1"/>
                </a:solidFill>
                <a:sym typeface="+mn-ea"/>
              </a:rPr>
              <a:t>联系人：数字化转型导师坚鹏</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手    机：15013855258</a:t>
            </a:r>
            <a:r>
              <a:rPr lang="en-US" altLang="zh-CN" sz="1600" b="1" dirty="0" smtClean="0">
                <a:solidFill>
                  <a:schemeClr val="bg1"/>
                </a:solidFill>
                <a:sym typeface="+mn-ea"/>
              </a:rPr>
              <a:t>/18813912588</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微    信：A15013855258（左侧二微码）</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邮    箱：</a:t>
            </a:r>
            <a:r>
              <a:rPr lang="en-US" altLang="zh-CN" sz="1600" b="1" dirty="0" smtClean="0">
                <a:solidFill>
                  <a:schemeClr val="bg1"/>
                </a:solidFill>
                <a:sym typeface="+mn-ea"/>
              </a:rPr>
              <a:t>ok188ok</a:t>
            </a:r>
            <a:r>
              <a:rPr lang="zh-CN" altLang="en-US" sz="1600" b="1" dirty="0" smtClean="0">
                <a:solidFill>
                  <a:schemeClr val="bg1"/>
                </a:solidFill>
                <a:sym typeface="+mn-ea"/>
              </a:rPr>
              <a:t>@163.com</a:t>
            </a:r>
            <a:endParaRPr lang="zh-CN" altLang="en-US" sz="1600" b="1" dirty="0" smtClean="0">
              <a:solidFill>
                <a:schemeClr val="bg1"/>
              </a:solidFill>
              <a:sym typeface="+mn-ea"/>
            </a:endParaRPr>
          </a:p>
        </p:txBody>
      </p:sp>
      <p:pic>
        <p:nvPicPr>
          <p:cNvPr id="7" name="图片 6" descr="数字化转型导师坚鹏订阅号二微码"/>
          <p:cNvPicPr>
            <a:picLocks noChangeAspect="1"/>
          </p:cNvPicPr>
          <p:nvPr/>
        </p:nvPicPr>
        <p:blipFill>
          <a:blip r:embed="rId5"/>
          <a:stretch>
            <a:fillRect/>
          </a:stretch>
        </p:blipFill>
        <p:spPr>
          <a:xfrm>
            <a:off x="9721215" y="647700"/>
            <a:ext cx="1638300" cy="1638300"/>
          </a:xfrm>
          <a:prstGeom prst="rect">
            <a:avLst/>
          </a:prstGeom>
        </p:spPr>
      </p:pic>
      <p:sp>
        <p:nvSpPr>
          <p:cNvPr id="8" name="文本框 7"/>
          <p:cNvSpPr txBox="1"/>
          <p:nvPr/>
        </p:nvSpPr>
        <p:spPr>
          <a:xfrm>
            <a:off x="8991600" y="55880"/>
            <a:ext cx="2954655" cy="521970"/>
          </a:xfrm>
          <a:prstGeom prst="rect">
            <a:avLst/>
          </a:prstGeom>
          <a:noFill/>
        </p:spPr>
        <p:txBody>
          <a:bodyPr wrap="square" rtlCol="0" anchor="t">
            <a:spAutoFit/>
          </a:bodyPr>
          <a:p>
            <a:pPr lvl="0" algn="ctr">
              <a:buClrTx/>
              <a:buSzTx/>
              <a:buFontTx/>
            </a:pPr>
            <a:r>
              <a:rPr lang="zh-CN" altLang="en-US" sz="1400" b="1" dirty="0" smtClean="0">
                <a:solidFill>
                  <a:schemeClr val="bg1"/>
                </a:solidFill>
                <a:sym typeface="+mn-ea"/>
              </a:rPr>
              <a:t>如想了解坚鹏更多信息，欢迎关注数字化转型导师坚鹏公众号</a:t>
            </a:r>
            <a:endParaRPr lang="zh-CN" altLang="en-US" sz="1400" b="1" dirty="0" smtClean="0">
              <a:solidFill>
                <a:schemeClr val="bg1"/>
              </a:solidFill>
              <a:sym typeface="+mn-ea"/>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TEMPLATE_CATEGORY" val="diagram"/>
  <p:tag name="KSO_WM_TEMPLATE_INDEX" val="20181238"/>
  <p:tag name="KSO_WM_UNIT_TYPE" val="l_h_a"/>
  <p:tag name="KSO_WM_UNIT_INDEX" val="1_2_1"/>
  <p:tag name="KSO_WM_UNIT_ID" val="diagram20181238_3*l_h_a*1_2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3.xml><?xml version="1.0" encoding="utf-8"?>
<p:tagLst xmlns:p="http://schemas.openxmlformats.org/presentationml/2006/main">
  <p:tag name="KSO_WM_TEMPLATE_CATEGORY" val="diagram"/>
  <p:tag name="KSO_WM_TEMPLATE_INDEX" val="20181238"/>
  <p:tag name="KSO_WM_UNIT_TYPE" val="l_h_a"/>
  <p:tag name="KSO_WM_UNIT_INDEX" val="1_1_1"/>
  <p:tag name="KSO_WM_UNIT_ID" val="diagram20181238_3*l_h_a*1_1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4.xml><?xml version="1.0" encoding="utf-8"?>
<p:tagLst xmlns:p="http://schemas.openxmlformats.org/presentationml/2006/main">
  <p:tag name="KSO_WM_TEMPLATE_CATEGORY" val="diagram"/>
  <p:tag name="KSO_WM_TEMPLATE_INDEX" val="20181238"/>
  <p:tag name="KSO_WM_UNIT_TYPE" val="l_h_f"/>
  <p:tag name="KSO_WM_UNIT_INDEX" val="1_3_1"/>
  <p:tag name="KSO_WM_UNIT_ID" val="diagram20181238_3*l_h_f*1_3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5.xml><?xml version="1.0" encoding="utf-8"?>
<p:tagLst xmlns:p="http://schemas.openxmlformats.org/presentationml/2006/main">
  <p:tag name="KSO_WM_TEMPLATE_CATEGORY" val="diagram"/>
  <p:tag name="KSO_WM_TEMPLATE_INDEX" val="20181238"/>
  <p:tag name="KSO_WM_UNIT_TYPE" val="l_h_a"/>
  <p:tag name="KSO_WM_UNIT_INDEX" val="1_3_1"/>
  <p:tag name="KSO_WM_UNIT_ID" val="diagram20181238_3*l_h_a*1_3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6.xml><?xml version="1.0" encoding="utf-8"?>
<p:tagLst xmlns:p="http://schemas.openxmlformats.org/presentationml/2006/main">
  <p:tag name="KSO_WM_TEMPLATE_CATEGORY" val="diagram"/>
  <p:tag name="KSO_WM_TEMPLATE_INDEX" val="20181238"/>
  <p:tag name="KSO_WM_UNIT_TYPE" val="l_i"/>
  <p:tag name="KSO_WM_UNIT_INDEX" val="1_13"/>
  <p:tag name="KSO_WM_UNIT_ID" val="diagram20181238_3*l_i*1_13"/>
  <p:tag name="KSO_WM_UNIT_LAYERLEVEL" val="1_1"/>
  <p:tag name="KSO_WM_BEAUTIFY_FLAG" val="#wm#"/>
  <p:tag name="KSO_WM_TAG_VERSION" val="1.0"/>
  <p:tag name="KSO_WM_DIAGRAM_GROUP_CODE" val="l1-1"/>
  <p:tag name="KSO_WM_UNIT_HIGHLIGHT" val="0"/>
  <p:tag name="KSO_WM_UNIT_COMPATIBLE" val="0"/>
  <p:tag name="KSO_WM_UNIT_DIAGRAM_ISNUMVISUAL" val="0"/>
  <p:tag name="KSO_WM_UNIT_DIAGRAM_ISREFERUNIT" val="0"/>
  <p:tag name="KSO_WM_DIAGRAM_VIRTUALLY_FRAME" val="{&quot;height&quot;:460.15,&quot;left&quot;:-12.507453583912925,&quot;top&quot;:86.85,&quot;width&quot;:1004.8074535839129}"/>
</p:tagLst>
</file>

<file path=ppt/tags/tag7.xml><?xml version="1.0" encoding="utf-8"?>
<p:tagLst xmlns:p="http://schemas.openxmlformats.org/presentationml/2006/main">
  <p:tag name="KSO_WM_TEMPLATE_CATEGORY" val="diagram"/>
  <p:tag name="KSO_WM_TEMPLATE_INDEX" val="20181238"/>
  <p:tag name="KSO_WM_UNIT_TYPE" val="l_h_f"/>
  <p:tag name="KSO_WM_UNIT_INDEX" val="1_1_1"/>
  <p:tag name="KSO_WM_UNIT_ID" val="diagram20181238_3*l_h_f*1_1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8.xml><?xml version="1.0" encoding="utf-8"?>
<p:tagLst xmlns:p="http://schemas.openxmlformats.org/presentationml/2006/main">
  <p:tag name="KSO_WM_TEMPLATE_CATEGORY" val="diagram"/>
  <p:tag name="KSO_WM_TEMPLATE_INDEX" val="20181238"/>
  <p:tag name="KSO_WM_UNIT_TYPE" val="l_h_f"/>
  <p:tag name="KSO_WM_UNIT_INDEX" val="1_2_1"/>
  <p:tag name="KSO_WM_UNIT_ID" val="diagram20181238_3*l_h_f*1_2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1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1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1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1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3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3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3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3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2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2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2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2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4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4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4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4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7.xml><?xml version="1.0" encoding="utf-8"?>
<p:tagLst xmlns:p="http://schemas.openxmlformats.org/presentationml/2006/main">
  <p:tag name="KSO_WM_DIAGRAM_VERSION" val="3"/>
  <p:tag name="KSO_WM_DIAGRAM_COLOR_TRICK" val="1"/>
  <p:tag name="KSO_WM_DIAGRAM_COLOR_TEXT_CAN_REMOVE" val="n"/>
  <p:tag name="KSO_WM_UNIT_VALUE" val="52*44"/>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1"/>
  <p:tag name="KSO_WM_UNIT_ID" val="diagram20231084_3*n_h_h_x*1_2_1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18.xml><?xml version="1.0" encoding="utf-8"?>
<p:tagLst xmlns:p="http://schemas.openxmlformats.org/presentationml/2006/main">
  <p:tag name="KSO_WM_DIAGRAM_VERSION" val="3"/>
  <p:tag name="KSO_WM_DIAGRAM_COLOR_TRICK" val="1"/>
  <p:tag name="KSO_WM_DIAGRAM_COLOR_TEXT_CAN_REMOVE" val="n"/>
  <p:tag name="KSO_WM_UNIT_VALUE" val="48*43"/>
  <p:tag name="KSO_WM_UNIT_HIGHLIGHT" val="0"/>
  <p:tag name="KSO_WM_UNIT_COMPATIBLE" val="0"/>
  <p:tag name="KSO_WM_UNIT_DIAGRAM_ISNUMVISUAL" val="0"/>
  <p:tag name="KSO_WM_UNIT_DIAGRAM_ISREFERUNIT" val="0"/>
  <p:tag name="KSO_WM_DIAGRAM_GROUP_CODE" val="n1-1"/>
  <p:tag name="KSO_WM_UNIT_TYPE" val="n_h_h_x"/>
  <p:tag name="KSO_WM_UNIT_INDEX" val="1_2_2_1"/>
  <p:tag name="KSO_WM_UNIT_ID" val="diagram20231084_3*n_h_h_x*1_2_2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19.xml><?xml version="1.0" encoding="utf-8"?>
<p:tagLst xmlns:p="http://schemas.openxmlformats.org/presentationml/2006/main">
  <p:tag name="KSO_WM_DIAGRAM_VERSION" val="3"/>
  <p:tag name="KSO_WM_DIAGRAM_COLOR_TRICK" val="1"/>
  <p:tag name="KSO_WM_DIAGRAM_COLOR_TEXT_CAN_REMOVE" val="n"/>
  <p:tag name="KSO_WM_UNIT_VALUE" val="48*48"/>
  <p:tag name="KSO_WM_UNIT_HIGHLIGHT" val="0"/>
  <p:tag name="KSO_WM_UNIT_COMPATIBLE" val="0"/>
  <p:tag name="KSO_WM_UNIT_DIAGRAM_ISNUMVISUAL" val="0"/>
  <p:tag name="KSO_WM_UNIT_DIAGRAM_ISREFERUNIT" val="0"/>
  <p:tag name="KSO_WM_DIAGRAM_GROUP_CODE" val="n1-1"/>
  <p:tag name="KSO_WM_UNIT_TYPE" val="n_h_h_x"/>
  <p:tag name="KSO_WM_UNIT_INDEX" val="1_2_3_1"/>
  <p:tag name="KSO_WM_UNIT_ID" val="diagram20231084_3*n_h_h_x*1_2_3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0.xml><?xml version="1.0" encoding="utf-8"?>
<p:tagLst xmlns:p="http://schemas.openxmlformats.org/presentationml/2006/main">
  <p:tag name="KSO_WM_DIAGRAM_VERSION" val="3"/>
  <p:tag name="KSO_WM_DIAGRAM_COLOR_TRICK" val="1"/>
  <p:tag name="KSO_WM_DIAGRAM_COLOR_TEXT_CAN_REMOVE" val="n"/>
  <p:tag name="KSO_WM_UNIT_VALUE" val="48*43"/>
  <p:tag name="KSO_WM_UNIT_HIGHLIGHT" val="0"/>
  <p:tag name="KSO_WM_UNIT_COMPATIBLE" val="0"/>
  <p:tag name="KSO_WM_UNIT_DIAGRAM_ISNUMVISUAL" val="0"/>
  <p:tag name="KSO_WM_UNIT_DIAGRAM_ISREFERUNIT" val="0"/>
  <p:tag name="KSO_WM_DIAGRAM_GROUP_CODE" val="n1-1"/>
  <p:tag name="KSO_WM_UNIT_TYPE" val="n_h_h_x"/>
  <p:tag name="KSO_WM_UNIT_INDEX" val="1_2_4_1"/>
  <p:tag name="KSO_WM_UNIT_ID" val="diagram20231084_3*n_h_h_x*1_2_4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1084_3*n_h_i*1_1_1"/>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0,&quot;transparency&quot;:0.8299999833106995},{&quot;brightness&quot;:0,&quot;colorType&quot;:1,&quot;foreColorIndex&quot;:5,&quot;pos&quot;:1,&quot;transparency&quot;:0.76999998092651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084_3*n_h_i*1_1_2"/>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gradient&quot;:[{&quot;brightness&quot;:0,&quot;colorType&quot;:1,&quot;foreColorIndex&quot;:5,&quot;pos&quot;:1,&quot;transparency&quot;:0.75},{&quot;brightness&quot;:0,&quot;colorType&quot;:1,&quot;foreColorIndex&quot;:5,&quot;pos&quot;:0,&quot;transparency&quot;:0.7200000286102295}],&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1084_3*n_h_i*1_1_3"/>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gradient&quot;:[{&quot;brightness&quot;:0,&quot;colorType&quot;:1,&quot;foreColorIndex&quot;:5,&quot;pos&quot;:1,&quot;transparency&quot;:0.46000000834465027},{&quot;brightness&quot;:0,&quot;colorType&quot;:1,&quot;foreColorIndex&quot;:5,&quot;pos&quot;:0,&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4.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1084_3*n_h_a*1_1_1"/>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加标题内容"/>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5.xml><?xml version="1.0" encoding="utf-8"?>
<p:tagLst xmlns:p="http://schemas.openxmlformats.org/presentationml/2006/main">
  <p:tag name="KSO_WM_TEMPLATE_CATEGORY" val="diagram"/>
  <p:tag name="KSO_WM_TEMPLATE_INDEX" val="20181238"/>
  <p:tag name="KSO_WM_UNIT_TYPE" val="l_h_a"/>
  <p:tag name="KSO_WM_UNIT_INDEX" val="1_1_1"/>
  <p:tag name="KSO_WM_UNIT_ID" val="diagram20181238_3*l_h_a*1_1_1"/>
  <p:tag name="KSO_WM_UNIT_LAYERLEVEL" val="1_1_1"/>
  <p:tag name="KSO_WM_UNIT_VALUE" val="5"/>
  <p:tag name="KSO_WM_UNIT_HIGHLIGHT" val="0"/>
  <p:tag name="KSO_WM_UNIT_COMPATIBLE" val="0"/>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30.8089510872645,&quot;left&quot;:-12.507453583912925,&quot;top&quot;:86.85,&quot;width&quot;:1004.8074535839129}"/>
</p:tagLst>
</file>

<file path=ppt/tags/tag26.xml><?xml version="1.0" encoding="utf-8"?>
<p:tagLst xmlns:p="http://schemas.openxmlformats.org/presentationml/2006/main">
  <p:tag name="KSO_WM_TEMPLATE_CATEGORY" val="diagram"/>
  <p:tag name="KSO_WM_TEMPLATE_INDEX" val="20181238"/>
  <p:tag name="KSO_WM_UNIT_TYPE" val="l_h_f"/>
  <p:tag name="KSO_WM_UNIT_INDEX" val="1_1_1"/>
  <p:tag name="KSO_WM_UNIT_ID" val="diagram20181238_3*l_h_f*1_1_1"/>
  <p:tag name="KSO_WM_UNIT_LAYERLEVEL" val="1_1_1"/>
  <p:tag name="KSO_WM_UNIT_VALUE" val="24"/>
  <p:tag name="KSO_WM_UNIT_HIGHLIGHT" val="0"/>
  <p:tag name="KSO_WM_UNIT_COMPATIBLE" val="0"/>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30.8089510872645,&quot;left&quot;:-12.507453583912925,&quot;top&quot;:86.85,&quot;width&quot;:1004.8074535839129}"/>
</p:tagLst>
</file>

<file path=ppt/tags/tag27.xml><?xml version="1.0" encoding="utf-8"?>
<p:tagLst xmlns:p="http://schemas.openxmlformats.org/presentationml/2006/main">
  <p:tag name="KSO_WM_UNIT_PLACING_PICTURE_USER_VIEWPORT" val="{&quot;height&quot;:10800,&quot;width&quot;:4984}"/>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 name="KSO_WM_DIAGRAM_VIRTUALLY_FRAME" val="{&quot;height&quot;:440.3,&quot;left&quot;:469.55,&quot;top&quot;:84.9,&quot;width&quot;:451.2}"/>
</p:tagLst>
</file>

<file path=ppt/tags/tag88.xml><?xml version="1.0" encoding="utf-8"?>
<p:tagLst xmlns:p="http://schemas.openxmlformats.org/presentationml/2006/main">
  <p:tag name="KSO_WM_BEAUTIFY_FLAG" val=""/>
  <p:tag name="KSO_WM_DIAGRAM_VIRTUALLY_FRAME" val="{&quot;height&quot;:440.3,&quot;left&quot;:469.55,&quot;top&quot;:84.9,&quot;width&quot;:451.2}"/>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 name="KSO_WM_DIAGRAM_VIRTUALLY_FRAME" val="{&quot;height&quot;:440.3,&quot;left&quot;:469.55,&quot;top&quot;:84.9,&quot;width&quot;:451.2}"/>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 name="KSO_WM_DIAGRAM_VIRTUALLY_FRAME" val="{&quot;height&quot;:440.3,&quot;left&quot;:469.55,&quot;top&quot;:84.9,&quot;width&quot;:451.2}"/>
</p:tagLst>
</file>

<file path=ppt/tags/tag93.xml><?xml version="1.0" encoding="utf-8"?>
<p:tagLst xmlns:p="http://schemas.openxmlformats.org/presentationml/2006/main">
  <p:tag name="KSO_WM_BEAUTIFY_FLAG" val=""/>
  <p:tag name="KSO_WM_DIAGRAM_VIRTUALLY_FRAME" val="{&quot;height&quot;:440.3,&quot;left&quot;:469.55,&quot;top&quot;:84.9,&quot;width&quot;:451.2}"/>
</p:tagLst>
</file>

<file path=ppt/tags/tag94.xml><?xml version="1.0" encoding="utf-8"?>
<p:tagLst xmlns:p="http://schemas.openxmlformats.org/presentationml/2006/main">
  <p:tag name="KSO_WM_BEAUTIFY_FLAG" val=""/>
  <p:tag name="KSO_WM_DIAGRAM_VIRTUALLY_FRAME" val="{&quot;height&quot;:440.3,&quot;left&quot;:469.55,&quot;top&quot;:84.9,&quot;width&quot;:451.2}"/>
</p:tagLst>
</file>

<file path=ppt/tags/tag95.xml><?xml version="1.0" encoding="utf-8"?>
<p:tagLst xmlns:p="http://schemas.openxmlformats.org/presentationml/2006/main">
  <p:tag name="KSO_WM_BEAUTIFY_FLAG" val=""/>
  <p:tag name="KSO_WM_DIAGRAM_VIRTUALLY_FRAME" val="{&quot;height&quot;:440.3,&quot;left&quot;:469.55,&quot;top&quot;:84.9,&quot;width&quot;:451.2}"/>
</p:tagLst>
</file>

<file path=ppt/tags/tag96.xml><?xml version="1.0" encoding="utf-8"?>
<p:tagLst xmlns:p="http://schemas.openxmlformats.org/presentationml/2006/main">
  <p:tag name="KSO_WM_BEAUTIFY_FLAG" val=""/>
  <p:tag name="KSO_WM_DIAGRAM_VIRTUALLY_FRAME" val="{&quot;height&quot;:440.3,&quot;left&quot;:469.55,&quot;top&quot;:84.9,&quot;width&quot;:451.2}"/>
</p:tagLst>
</file>

<file path=ppt/tags/tag97.xml><?xml version="1.0" encoding="utf-8"?>
<p:tagLst xmlns:p="http://schemas.openxmlformats.org/presentationml/2006/main">
  <p:tag name="KSO_WM_BEAUTIFY_FLAG" val=""/>
  <p:tag name="KSO_WM_DIAGRAM_VIRTUALLY_FRAME" val="{&quot;height&quot;:440.3,&quot;left&quot;:469.55,&quot;top&quot;:84.9,&quot;width&quot;:451.2}"/>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BEAUTIFY_FLAG" val=""/>
</p:tagLst>
</file>

<file path=ppt/tags/tag204.xml><?xml version="1.0" encoding="utf-8"?>
<p:tagLst xmlns:p="http://schemas.openxmlformats.org/presentationml/2006/main">
  <p:tag name="KSO_WM_BEAUTIFY_FLAG" val=""/>
</p:tagLst>
</file>

<file path=ppt/tags/tag205.xml><?xml version="1.0" encoding="utf-8"?>
<p:tagLst xmlns:p="http://schemas.openxmlformats.org/presentationml/2006/main">
  <p:tag name="KSO_WM_BEAUTIFY_FLAG" val=""/>
</p:tagLst>
</file>

<file path=ppt/tags/tag206.xml><?xml version="1.0" encoding="utf-8"?>
<p:tagLst xmlns:p="http://schemas.openxmlformats.org/presentationml/2006/main">
  <p:tag name="KSO_WM_BEAUTIFY_FLAG" val=""/>
</p:tagLst>
</file>

<file path=ppt/tags/tag207.xml><?xml version="1.0" encoding="utf-8"?>
<p:tagLst xmlns:p="http://schemas.openxmlformats.org/presentationml/2006/main">
  <p:tag name="KSO_WM_BEAUTIFY_FLAG" val=""/>
</p:tagLst>
</file>

<file path=ppt/tags/tag208.xml><?xml version="1.0" encoding="utf-8"?>
<p:tagLst xmlns:p="http://schemas.openxmlformats.org/presentationml/2006/main">
  <p:tag name="KSO_WM_BEAUTIFY_FLAG" val=""/>
</p:tagLst>
</file>

<file path=ppt/tags/tag209.xml><?xml version="1.0" encoding="utf-8"?>
<p:tagLst xmlns:p="http://schemas.openxmlformats.org/presentationml/2006/main">
  <p:tag name="KSO_WM_BEAUTIFY_FLAG" val=""/>
</p:tagLst>
</file>

<file path=ppt/tags/tag210.xml><?xml version="1.0" encoding="utf-8"?>
<p:tagLst xmlns:p="http://schemas.openxmlformats.org/presentationml/2006/main">
  <p:tag name="KSO_WM_BEAUTIFY_FLAG" val=""/>
</p:tagLst>
</file>

<file path=ppt/tags/tag211.xml><?xml version="1.0" encoding="utf-8"?>
<p:tagLst xmlns:p="http://schemas.openxmlformats.org/presentationml/2006/main">
  <p:tag name="KSO_WM_BEAUTIFY_FLAG" val=""/>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52"/>
  <p:tag name="KSO_WM_UNIT_FILL_FORE_SCHEMECOLOR_INDEX_2_TRANS" val="0.8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6"/>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6"/>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5199999809265137,&quot;transparency&quot;:0.8500000238418579}],&quot;type&quot;:3},&quot;glow&quot;:{&quot;colorType&quot;:0},&quot;line&quot;:{&quot;solidLine&quot;:{&quot;brightness&quot;:0,&quot;colorType&quot;:1,&quot;foreColorIndex&quot;:5,&quot;transparency&quot;:0.89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14.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81"/>
  <p:tag name="KSO_WM_UNIT_FILL_FORE_SCHEMECOLOR_INDEX_2_TRANS" val="0.7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5"/>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5"/>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8100000023841858,&quot;transparency&quot;:0.75}],&quot;type&quot;:3},&quot;glow&quot;:{&quot;colorType&quot;:0},&quot;line&quot;:{&quot;solidLine&quot;:{&quot;brightness&quot;:0,&quot;colorType&quot;:1,&quot;foreColorIndex&quot;:5,&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15.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77"/>
  <p:tag name="KSO_WM_UNIT_FILL_FORE_SCHEMECOLOR_INDEX_2_TRANS" val="0.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4"/>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7699999809265137,&quot;transparency&quot;:0.6000000238418579}],&quot;type&quot;:3},&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16.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h_a*1_2_3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3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800000011920929,&quot;colorType&quot;:1,&quot;foreColorIndex&quot;:7,&quot;pos&quot;:0,&quot;transparency&quot;:0},{&quot;brightness&quot;:0,&quot;colorType&quot;:1,&quot;foreColorIndex&quot;:7,&quot;pos&quot;:0.47999998927116394,&quot;transparency&quot;:0}],&quot;type&quot;:3},&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LINE_FORE_SCHEMECOLOR_INDEX" val="7"/>
  <p:tag name="KSO_WM_UNIT_TEXT_TYPE" val="1"/>
  <p:tag name="KSO_WM_DIAGRAM_USE_COLOR_VALUE" val="{&quot;color_scheme&quot;:1,&quot;color_type&quot;:1,&quot;theme_color_indexes&quot;:[9,9,9,9,9,9]}"/>
</p:tagLst>
</file>

<file path=ppt/tags/tag217.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3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3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7,&quot;pos&quot;:0.03999999910593033,&quot;transparency&quot;:0},{&quot;brightness&quot;:0,&quot;colorType&quot;:1,&quot;foreColorIndex&quot;:7,&quot;pos&quot;:0.5400000214576721,&quot;transparency&quot;:0},{&quot;brightness&quot;:0,&quot;colorType&quot;:1,&quot;foreColorIndex&quot;:7,&quot;pos&quot;:1,&quot;transparency&quot;:0}],&quot;type&quot;:3},&quot;glow&quot;:{&quot;colorType&quot;:0},&quot;line&quot;:{&quot;gradient&quot;:[{&quot;brightness&quot;:0.800000011920929,&quot;colorType&quot;:1,&quot;foreColorIndex&quot;:10,&quot;pos&quot;:0,&quot;transparency&quot;:0},{&quot;brightness&quot;:0.949999988079071,&quot;colorType&quot;:2,&quot;pos&quot;:0.3700000047683716,&quot;rgb&quot;:&quot;#fdfeff&quot;,&quot;transparency&quot;:0},{&quot;brightness&quot;:0.800000011920929,&quot;colorType&quot;:1,&quot;foreColorIndex&quot;:10,&quot;pos&quot;:0.7099999785423279,&quot;transparency&quot;:0},{&quot;brightness&quot;:0,&quot;colorType&quot;:2,&quot;pos&quot;:1,&quot;rgb&quot;:&quot;#ffffff&quot;,&quot;transparency&quot;:0}],&quot;type&quot;:2},&quot;shadow&quot;:{&quot;brightness&quot;:0,&quot;colorType&quot;:1,&quot;foreColorIndex&quot;:10,&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3_1"/>
  <p:tag name="KSO_WM_UNIT_ID" val="diagram20230964_4*n_h_h_f*1_2_3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19.xml><?xml version="1.0" encoding="utf-8"?>
<p:tagLst xmlns:p="http://schemas.openxmlformats.org/presentationml/2006/main">
  <p:tag name="KSO_WM_UNIT_FILL_FORE_SCHEMECOLOR_INDEX_1_BRIGHTNESS" val="0.4"/>
  <p:tag name="KSO_WM_UNIT_FILL_FORE_SCHEMECOLOR_INDEX_1" val="10"/>
  <p:tag name="KSO_WM_UNIT_FILL_FORE_SCHEMECOLOR_INDEX_1_POS" val="0"/>
  <p:tag name="KSO_WM_UNIT_FILL_FORE_SCHEMECOLOR_INDEX_1_TRANS" val="0"/>
  <p:tag name="KSO_WM_UNIT_FILL_FORE_SCHEMECOLOR_INDEX_2_BRIGHTNESS" val="0"/>
  <p:tag name="KSO_WM_UNIT_FILL_FORE_SCHEMECOLOR_INDEX_2" val="10"/>
  <p:tag name="KSO_WM_UNIT_FILL_FORE_SCHEMECOLOR_INDEX_2_POS" val="0.48"/>
  <p:tag name="KSO_WM_UNIT_FILL_FORE_SCHEMECOLOR_INDEX_2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2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2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6,&quot;pos&quot;:0,&quot;transparency&quot;:0},{&quot;brightness&quot;:0,&quot;colorType&quot;:1,&quot;foreColorIndex&quot;:6,&quot;pos&quot;:0.47999998927116394,&quot;transparency&quot;:0}],&quot;type&quot;:3},&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6"/>
  <p:tag name="KSO_WM_UNIT_TEXT_TYPE" val="1"/>
  <p:tag name="KSO_WM_DIAGRAM_USE_COLOR_VALUE" val="{&quot;color_scheme&quot;:1,&quot;color_type&quot;:1,&quot;theme_color_indexes&quot;:[9,9,9,9,9,9]}"/>
</p:tagLst>
</file>

<file path=ppt/tags/tag220.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HIGHLIGHT" val="0"/>
  <p:tag name="KSO_WM_UNIT_COMPATIBLE" val="0"/>
  <p:tag name="KSO_WM_UNIT_DIAGRAM_ISNUMVISUAL" val="0"/>
  <p:tag name="KSO_WM_UNIT_DIAGRAM_ISREFERUNIT" val="0"/>
  <p:tag name="KSO_WM_UNIT_ID" val="diagram20230964_4*n_h_h_i*1_2_2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2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6,&quot;pos&quot;:0.03999999910593033,&quot;transparency&quot;:0},{&quot;brightness&quot;:0,&quot;colorType&quot;:1,&quot;foreColorIndex&quot;:6,&quot;pos&quot;:1,&quot;transparency&quot;:0},{&quot;brightness&quot;:0,&quot;colorType&quot;:1,&quot;foreColorIndex&quot;:6,&quot;pos&quot;:0.5400000214576721,&quot;transparency&quot;:0}],&quot;type&quot;:3},&quot;glow&quot;:{&quot;colorType&quot;:0},&quot;line&quot;:{&quot;gradient&quot;:[{&quot;brightness&quot;:0.800000011920929,&quot;colorType&quot;:1,&quot;foreColorIndex&quot;:8,&quot;pos&quot;:0,&quot;transparency&quot;:0},{&quot;brightness&quot;:0.949999988079071,&quot;colorType&quot;:2,&quot;pos&quot;:0.3700000047683716,&quot;rgb&quot;:&quot;#fdfeff&quot;,&quot;transparency&quot;:0},{&quot;brightness&quot;:0.800000011920929,&quot;colorType&quot;:1,&quot;foreColorIndex&quot;:8,&quot;pos&quot;:0.7099999785423279,&quot;transparency&quot;:0},{&quot;brightness&quot;:0,&quot;colorType&quot;:2,&quot;pos&quot;:1,&quot;rgb&quot;:&quot;#ffffff&quot;,&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2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0964_4*n_h_h_f*1_2_2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22.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1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1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5,&quot;pos&quot;:0,&quot;transparency&quot;:0},{&quot;brightness&quot;:0,&quot;colorType&quot;:1,&quot;foreColorIndex&quot;:5,&quot;pos&quot;:0.47999998927116394,&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5"/>
  <p:tag name="KSO_WM_UNIT_TEXT_TYPE" val="1"/>
  <p:tag name="KSO_WM_DIAGRAM_USE_COLOR_VALUE" val="{&quot;color_scheme&quot;:1,&quot;color_type&quot;:1,&quot;theme_color_indexes&quot;:[9,9,9,9,9,9]}"/>
</p:tagLst>
</file>

<file path=ppt/tags/tag223.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1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1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5,&quot;pos&quot;:0.03999999910593033,&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24.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64_4*n_h_h_f*1_2_1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25.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4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4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5,&quot;pos&quot;:0,&quot;transparency&quot;:0},{&quot;brightness&quot;:0,&quot;colorType&quot;:1,&quot;foreColorIndex&quot;:5,&quot;pos&quot;:0.47999998927116394,&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5"/>
  <p:tag name="KSO_WM_UNIT_TEXT_TYPE" val="1"/>
  <p:tag name="KSO_WM_DIAGRAM_USE_COLOR_VALUE" val="{&quot;color_scheme&quot;:1,&quot;color_type&quot;:1,&quot;theme_color_indexes&quot;:[9,9,9,9,9,9]}"/>
</p:tagLst>
</file>

<file path=ppt/tags/tag226.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4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4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5,&quot;pos&quot;:0.03999999910593033,&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4_1"/>
  <p:tag name="KSO_WM_UNIT_ID" val="diagram20230964_4*n_h_h_f*1_2_4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28.xml><?xml version="1.0" encoding="utf-8"?>
<p:tagLst xmlns:p="http://schemas.openxmlformats.org/presentationml/2006/main">
  <p:tag name="KSO_WM_UNIT_FILL_FORE_SCHEMECOLOR_INDEX_1_BRIGHTNESS" val="0.4"/>
  <p:tag name="KSO_WM_UNIT_FILL_FORE_SCHEMECOLOR_INDEX_1" val="10"/>
  <p:tag name="KSO_WM_UNIT_FILL_FORE_SCHEMECOLOR_INDEX_1_POS" val="0"/>
  <p:tag name="KSO_WM_UNIT_FILL_FORE_SCHEMECOLOR_INDEX_1_TRANS" val="0"/>
  <p:tag name="KSO_WM_UNIT_FILL_FORE_SCHEMECOLOR_INDEX_2_BRIGHTNESS" val="0"/>
  <p:tag name="KSO_WM_UNIT_FILL_FORE_SCHEMECOLOR_INDEX_2" val="10"/>
  <p:tag name="KSO_WM_UNIT_FILL_FORE_SCHEMECOLOR_INDEX_2_POS" val="0.48"/>
  <p:tag name="KSO_WM_UNIT_FILL_FORE_SCHEMECOLOR_INDEX_2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5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5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6,&quot;pos&quot;:0,&quot;transparency&quot;:0},{&quot;brightness&quot;:0,&quot;colorType&quot;:1,&quot;foreColorIndex&quot;:6,&quot;pos&quot;:0.47999998927116394,&quot;transparency&quot;:0}],&quot;type&quot;:3},&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6"/>
  <p:tag name="KSO_WM_UNIT_TEXT_TYPE" val="1"/>
  <p:tag name="KSO_WM_DIAGRAM_USE_COLOR_VALUE" val="{&quot;color_scheme&quot;:1,&quot;color_type&quot;:1,&quot;theme_color_indexes&quot;:[9,9,9,9,9,9]}"/>
</p:tagLst>
</file>

<file path=ppt/tags/tag229.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HIGHLIGHT" val="0"/>
  <p:tag name="KSO_WM_UNIT_COMPATIBLE" val="0"/>
  <p:tag name="KSO_WM_UNIT_DIAGRAM_ISNUMVISUAL" val="0"/>
  <p:tag name="KSO_WM_UNIT_DIAGRAM_ISREFERUNIT" val="0"/>
  <p:tag name="KSO_WM_UNIT_ID" val="diagram20230964_4*n_h_h_i*1_2_5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5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6,&quot;pos&quot;:0.03999999910593033,&quot;transparency&quot;:0},{&quot;brightness&quot;:0,&quot;colorType&quot;:1,&quot;foreColorIndex&quot;:6,&quot;pos&quot;:1,&quot;transparency&quot;:0},{&quot;brightness&quot;:0,&quot;colorType&quot;:1,&quot;foreColorIndex&quot;:6,&quot;pos&quot;:0.5400000214576721,&quot;transparency&quot;:0}],&quot;type&quot;:3},&quot;glow&quot;:{&quot;colorType&quot;:0},&quot;line&quot;:{&quot;gradient&quot;:[{&quot;brightness&quot;:0.800000011920929,&quot;colorType&quot;:1,&quot;foreColorIndex&quot;:8,&quot;pos&quot;:0,&quot;transparency&quot;:0},{&quot;brightness&quot;:0.949999988079071,&quot;colorType&quot;:2,&quot;pos&quot;:0.3700000047683716,&quot;rgb&quot;:&quot;#fdfeff&quot;,&quot;transparency&quot;:0},{&quot;brightness&quot;:0.800000011920929,&quot;colorType&quot;:1,&quot;foreColorIndex&quot;:8,&quot;pos&quot;:0.7099999785423279,&quot;transparency&quot;:0},{&quot;brightness&quot;:0,&quot;colorType&quot;:2,&quot;pos&quot;:1,&quot;rgb&quot;:&quot;#ffffff&quot;,&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3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5_1"/>
  <p:tag name="KSO_WM_UNIT_ID" val="diagram20230964_4*n_h_h_f*1_2_5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4_4*n_h_i*1_1_3"/>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3"/>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gradient&quot;:[{&quot;brightness&quot;:0,&quot;colorType&quot;:1,&quot;foreColorIndex&quot;:5,&quot;pos&quot;:0.4000000059604645,&quot;transparency&quot;:0.6499999761581421},{&quot;brightness&quot;:0.6000000238418579,&quot;colorType&quot;:1,&quot;foreColorIndex&quot;:5,&quot;pos&quot;:0.8799999952316284,&quot;transparency&quot;:0},{&quot;brightness&quot;:0,&quot;colorType&quot;:1,&quot;foreColorIndex&quot;:5,&quot;pos&quot;:1,&quot;transparency&quot;:0.6499999761581421},{&quot;brightness&quot;:0,&quot;colorType&quot;:1,&quot;foreColorIndex&quot;:5,&quot;pos&quot;:0.07000000029802322,&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9,9,9,9,9,9]}"/>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4_4*n_h_i*1_1_2"/>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2"/>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gradient&quot;:[{&quot;brightness&quot;:0,&quot;colorType&quot;:1,&quot;foreColorIndex&quot;:5,&quot;pos&quot;:0.4000000059604645,&quot;transparency&quot;:0.6499999761581421},{&quot;brightness&quot;:0.6000000238418579,&quot;colorType&quot;:1,&quot;foreColorIndex&quot;:5,&quot;pos&quot;:0.8799999952316284,&quot;transparency&quot;:0},{&quot;brightness&quot;:0,&quot;colorType&quot;:1,&quot;foreColorIndex&quot;:5,&quot;pos&quot;:1,&quot;transparency&quot;:0.6499999761581421},{&quot;brightness&quot;:0,&quot;colorType&quot;:1,&quot;foreColorIndex&quot;:5,&quot;pos&quot;:0.07000000029802322,&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9,9,9,9,9,9]}"/>
</p:tagLst>
</file>

<file path=ppt/tags/tag233.xml><?xml version="1.0" encoding="utf-8"?>
<p:tagLst xmlns:p="http://schemas.openxmlformats.org/presentationml/2006/main">
  <p:tag name="KSO_WM_UNIT_FILL_FORE_SCHEMECOLOR_INDEX_1_BRIGHTNESS" val="0.6"/>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44"/>
  <p:tag name="KSO_WM_UNIT_FILL_FORE_SCHEMECOLOR_INDEX_2_TRANS" val="0"/>
  <p:tag name="KSO_WM_UNIT_FILL_GRADIENT_TYPE" val="2"/>
  <p:tag name="KSO_WM_UNIT_FILL_GRADIENT_ANGLE" val="0"/>
  <p:tag name="KSO_WM_UNIT_FILL_GRADIENT_DIRECTION" val="12"/>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a*1_1_1"/>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UNIT_ISCONTENTSTITLE" val="0"/>
  <p:tag name="KSO_WM_UNIT_ISNUMDGMTITLE" val="0"/>
  <p:tag name="KSO_WM_UNIT_NOCLEAR" val="0"/>
  <p:tag name="KSO_WM_UNIT_VALUE" val="30"/>
  <p:tag name="KSO_WM_DIAGRAM_GROUP_CODE" val="n1-1"/>
  <p:tag name="KSO_WM_UNIT_TYPE" val="n_h_a"/>
  <p:tag name="KSO_WM_UNIT_INDEX" val="1_1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FILL_TYPE" val="3"/>
  <p:tag name="KSO_WM_UNIT_TEXT_TYPE" val="1"/>
  <p:tag name="KSO_WM_DIAGRAM_USE_COLOR_VALUE" val="{&quot;color_scheme&quot;:1,&quot;color_type&quot;:1,&quot;theme_color_indexes&quot;:[9,9,9,9,9,9]}"/>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COMMONDATA" val="eyJoZGlkIjoiZTJlMWZiNWNhNmY5YTc5M2U3ZDEwNTY0MTczMzQ4ZTUifQ=="/>
  <p:tag name="KSO_WPP_MARK_KEY" val="451f0311-e1cc-47d2-b670-ff76b9ccd279"/>
  <p:tag name="commondata" val="eyJoZGlkIjoiMzEwNTM5NzYwMDRjMzkwZTVkZjY2ODkwMGIxNGU0OTU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15338</Words>
  <Application>WPS 演示</Application>
  <PresentationFormat>宽屏</PresentationFormat>
  <Paragraphs>673</Paragraphs>
  <Slides>33</Slides>
  <Notes>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33</vt:i4>
      </vt:variant>
    </vt:vector>
  </HeadingPairs>
  <TitlesOfParts>
    <vt:vector size="55" baseType="lpstr">
      <vt:lpstr>Arial</vt:lpstr>
      <vt:lpstr>宋体</vt:lpstr>
      <vt:lpstr>Wingdings</vt:lpstr>
      <vt:lpstr>微软雅黑</vt:lpstr>
      <vt:lpstr>Arial</vt:lpstr>
      <vt:lpstr>楷体</vt:lpstr>
      <vt:lpstr>Calibri</vt:lpstr>
      <vt:lpstr>黑体</vt:lpstr>
      <vt:lpstr>华文细黑</vt:lpstr>
      <vt:lpstr>楷体_GB2312</vt:lpstr>
      <vt:lpstr>新宋体</vt:lpstr>
      <vt:lpstr>Calibri Light</vt:lpstr>
      <vt:lpstr>楷体_GB2312</vt:lpstr>
      <vt:lpstr>Arial Unicode MS</vt:lpstr>
      <vt:lpstr>Wingdings</vt:lpstr>
      <vt:lpstr>Wingdings 2</vt:lpstr>
      <vt:lpstr>Times New Roman</vt:lpstr>
      <vt:lpstr>Segoe UI</vt:lpstr>
      <vt:lpstr>思源黑体 CN Regular</vt:lpstr>
      <vt:lpstr>Raleway</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jianpeng</dc:creator>
  <cp:lastModifiedBy>数字化转型导师坚鹏</cp:lastModifiedBy>
  <cp:revision>242</cp:revision>
  <dcterms:created xsi:type="dcterms:W3CDTF">2019-06-19T02:08:00Z</dcterms:created>
  <dcterms:modified xsi:type="dcterms:W3CDTF">2026-09-01T02:29:20Z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A0F9B89122054B65B98E12285C4079B2</vt:lpwstr>
  </property>
</Properties>
</file>